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4"/>
  </p:notesMasterIdLst>
  <p:sldIdLst>
    <p:sldId id="256" r:id="rId2"/>
    <p:sldId id="258" r:id="rId3"/>
    <p:sldId id="352" r:id="rId4"/>
    <p:sldId id="354" r:id="rId5"/>
    <p:sldId id="355" r:id="rId6"/>
    <p:sldId id="356" r:id="rId7"/>
    <p:sldId id="357" r:id="rId8"/>
    <p:sldId id="358" r:id="rId9"/>
    <p:sldId id="359" r:id="rId10"/>
    <p:sldId id="360" r:id="rId11"/>
    <p:sldId id="362" r:id="rId12"/>
    <p:sldId id="364" r:id="rId13"/>
    <p:sldId id="365" r:id="rId14"/>
    <p:sldId id="412" r:id="rId15"/>
    <p:sldId id="366" r:id="rId16"/>
    <p:sldId id="367" r:id="rId17"/>
    <p:sldId id="368" r:id="rId18"/>
    <p:sldId id="369" r:id="rId19"/>
    <p:sldId id="478" r:id="rId20"/>
    <p:sldId id="370" r:id="rId21"/>
    <p:sldId id="371" r:id="rId22"/>
    <p:sldId id="372" r:id="rId23"/>
    <p:sldId id="373" r:id="rId24"/>
    <p:sldId id="374" r:id="rId25"/>
    <p:sldId id="377" r:id="rId26"/>
    <p:sldId id="378" r:id="rId27"/>
    <p:sldId id="380" r:id="rId28"/>
    <p:sldId id="381" r:id="rId29"/>
    <p:sldId id="382" r:id="rId30"/>
    <p:sldId id="383" r:id="rId31"/>
    <p:sldId id="384" r:id="rId32"/>
    <p:sldId id="409" r:id="rId33"/>
    <p:sldId id="387" r:id="rId34"/>
    <p:sldId id="389" r:id="rId35"/>
    <p:sldId id="388" r:id="rId36"/>
    <p:sldId id="390" r:id="rId37"/>
    <p:sldId id="410" r:id="rId38"/>
    <p:sldId id="392" r:id="rId39"/>
    <p:sldId id="393" r:id="rId40"/>
    <p:sldId id="395" r:id="rId41"/>
    <p:sldId id="411" r:id="rId42"/>
    <p:sldId id="397" r:id="rId43"/>
    <p:sldId id="398" r:id="rId44"/>
    <p:sldId id="400" r:id="rId45"/>
    <p:sldId id="401" r:id="rId46"/>
    <p:sldId id="402" r:id="rId47"/>
    <p:sldId id="403" r:id="rId48"/>
    <p:sldId id="404" r:id="rId49"/>
    <p:sldId id="477" r:id="rId50"/>
    <p:sldId id="405" r:id="rId51"/>
    <p:sldId id="406" r:id="rId52"/>
    <p:sldId id="407" r:id="rId53"/>
    <p:sldId id="413" r:id="rId54"/>
    <p:sldId id="414" r:id="rId55"/>
    <p:sldId id="415" r:id="rId56"/>
    <p:sldId id="416" r:id="rId57"/>
    <p:sldId id="417" r:id="rId58"/>
    <p:sldId id="418" r:id="rId59"/>
    <p:sldId id="419" r:id="rId60"/>
    <p:sldId id="420" r:id="rId61"/>
    <p:sldId id="421" r:id="rId62"/>
    <p:sldId id="422" r:id="rId63"/>
    <p:sldId id="423" r:id="rId64"/>
    <p:sldId id="451" r:id="rId65"/>
    <p:sldId id="424" r:id="rId66"/>
    <p:sldId id="425" r:id="rId67"/>
    <p:sldId id="426" r:id="rId68"/>
    <p:sldId id="427" r:id="rId69"/>
    <p:sldId id="428" r:id="rId70"/>
    <p:sldId id="429" r:id="rId71"/>
    <p:sldId id="430" r:id="rId72"/>
    <p:sldId id="479" r:id="rId73"/>
    <p:sldId id="431" r:id="rId74"/>
    <p:sldId id="432" r:id="rId75"/>
    <p:sldId id="433" r:id="rId76"/>
    <p:sldId id="434" r:id="rId77"/>
    <p:sldId id="435" r:id="rId78"/>
    <p:sldId id="436" r:id="rId79"/>
    <p:sldId id="452" r:id="rId80"/>
    <p:sldId id="437" r:id="rId81"/>
    <p:sldId id="438" r:id="rId82"/>
    <p:sldId id="440" r:id="rId83"/>
    <p:sldId id="441" r:id="rId84"/>
    <p:sldId id="443" r:id="rId85"/>
    <p:sldId id="444" r:id="rId86"/>
    <p:sldId id="445" r:id="rId87"/>
    <p:sldId id="446" r:id="rId88"/>
    <p:sldId id="447" r:id="rId89"/>
    <p:sldId id="448" r:id="rId90"/>
    <p:sldId id="450" r:id="rId91"/>
    <p:sldId id="453" r:id="rId92"/>
    <p:sldId id="454" r:id="rId93"/>
    <p:sldId id="455" r:id="rId94"/>
    <p:sldId id="456" r:id="rId95"/>
    <p:sldId id="457" r:id="rId96"/>
    <p:sldId id="458" r:id="rId97"/>
    <p:sldId id="459" r:id="rId98"/>
    <p:sldId id="460" r:id="rId99"/>
    <p:sldId id="461" r:id="rId100"/>
    <p:sldId id="476" r:id="rId101"/>
    <p:sldId id="462" r:id="rId102"/>
    <p:sldId id="475" r:id="rId103"/>
    <p:sldId id="464" r:id="rId104"/>
    <p:sldId id="465" r:id="rId105"/>
    <p:sldId id="474" r:id="rId106"/>
    <p:sldId id="467" r:id="rId107"/>
    <p:sldId id="468" r:id="rId108"/>
    <p:sldId id="470" r:id="rId109"/>
    <p:sldId id="471" r:id="rId110"/>
    <p:sldId id="472" r:id="rId111"/>
    <p:sldId id="473" r:id="rId112"/>
    <p:sldId id="408" r:id="rId1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D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7" autoAdjust="0"/>
    <p:restoredTop sz="99111" autoAdjust="0"/>
  </p:normalViewPr>
  <p:slideViewPr>
    <p:cSldViewPr>
      <p:cViewPr varScale="1">
        <p:scale>
          <a:sx n="92" d="100"/>
          <a:sy n="92" d="100"/>
        </p:scale>
        <p:origin x="1182" y="84"/>
      </p:cViewPr>
      <p:guideLst>
        <p:guide orient="horz" pos="2160"/>
        <p:guide pos="2880"/>
      </p:guideLst>
    </p:cSldViewPr>
  </p:slideViewPr>
  <p:outlineViewPr>
    <p:cViewPr>
      <p:scale>
        <a:sx n="33" d="100"/>
        <a:sy n="33" d="100"/>
      </p:scale>
      <p:origin x="0" y="789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3952596-16B8-453C-8C72-93AFFE65897D}" type="datetimeFigureOut">
              <a:rPr lang="zh-CN" altLang="en-US"/>
              <a:pPr>
                <a:defRPr/>
              </a:pPr>
              <a:t>2016/5/8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C062869-A796-43F8-B5B9-F1839C5F9A03}" type="slidenum">
              <a:rPr lang="zh-CN" altLang="en-US"/>
              <a:pPr>
                <a:defRPr/>
              </a:pPr>
              <a:t>‹#›</a:t>
            </a:fld>
            <a:endParaRPr lang="zh-CN" altLang="en-US"/>
          </a:p>
        </p:txBody>
      </p:sp>
    </p:spTree>
    <p:extLst>
      <p:ext uri="{BB962C8B-B14F-4D97-AF65-F5344CB8AC3E}">
        <p14:creationId xmlns:p14="http://schemas.microsoft.com/office/powerpoint/2010/main" val="15736105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zh-CN" altLang="en-US" smtClean="0"/>
              <a:t>单击此处编辑母版标题样式</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lvl1pPr>
              <a:defRPr/>
            </a:lvl1pPr>
          </a:lstStyle>
          <a:p>
            <a:pPr>
              <a:defRPr/>
            </a:pPr>
            <a:fld id="{803B8FFE-54F1-4A89-B9C1-8D91CA1CC1E9}" type="datetime1">
              <a:rPr lang="zh-CN" altLang="en-US"/>
              <a:pPr>
                <a:defRPr/>
              </a:pPr>
              <a:t>2016/5/8</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5486B1B0-EF03-4F4A-BC07-243641B9E407}" type="slidenum">
              <a:rPr lang="zh-CN" altLang="en-US"/>
              <a:pPr>
                <a:defRPr/>
              </a:pPr>
              <a:t>‹#›</a:t>
            </a:fld>
            <a:endParaRPr lang="zh-CN" altLang="en-US"/>
          </a:p>
        </p:txBody>
      </p:sp>
    </p:spTree>
    <p:extLst>
      <p:ext uri="{BB962C8B-B14F-4D97-AF65-F5344CB8AC3E}">
        <p14:creationId xmlns:p14="http://schemas.microsoft.com/office/powerpoint/2010/main" val="59590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DF9F756A-EAA9-46D8-841A-AC5A8E4AEE53}" type="datetime1">
              <a:rPr lang="zh-CN" altLang="en-US"/>
              <a:pPr>
                <a:defRPr/>
              </a:pPr>
              <a:t>2016/5/8</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9D582E00-2E78-4D05-B0CB-D05FFE5B8351}" type="slidenum">
              <a:rPr lang="zh-CN" altLang="en-US"/>
              <a:pPr>
                <a:defRPr/>
              </a:pPr>
              <a:t>‹#›</a:t>
            </a:fld>
            <a:endParaRPr lang="zh-CN" altLang="en-US"/>
          </a:p>
        </p:txBody>
      </p:sp>
    </p:spTree>
    <p:extLst>
      <p:ext uri="{BB962C8B-B14F-4D97-AF65-F5344CB8AC3E}">
        <p14:creationId xmlns:p14="http://schemas.microsoft.com/office/powerpoint/2010/main" val="147037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4BDF0198-64F5-4366-B820-13ACD4A56E5F}" type="datetime1">
              <a:rPr lang="zh-CN" altLang="en-US"/>
              <a:pPr>
                <a:defRPr/>
              </a:pPr>
              <a:t>2016/5/8</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9E8463A0-5123-445C-B6ED-5680415AD667}" type="slidenum">
              <a:rPr lang="zh-CN" altLang="en-US"/>
              <a:pPr>
                <a:defRPr/>
              </a:pPr>
              <a:t>‹#›</a:t>
            </a:fld>
            <a:endParaRPr lang="zh-CN" altLang="en-US"/>
          </a:p>
        </p:txBody>
      </p:sp>
    </p:spTree>
    <p:extLst>
      <p:ext uri="{BB962C8B-B14F-4D97-AF65-F5344CB8AC3E}">
        <p14:creationId xmlns:p14="http://schemas.microsoft.com/office/powerpoint/2010/main" val="26108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80920" cy="924475"/>
          </a:xfrm>
        </p:spPr>
        <p:txBody>
          <a:bodyPr/>
          <a:lstStyle>
            <a:lvl1pPr algn="ctr">
              <a:defRPr spc="200" baseline="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95536" y="1412777"/>
            <a:ext cx="8352926" cy="2837700"/>
          </a:xfrm>
        </p:spPr>
        <p:txBody>
          <a:bodyPr anchor="t">
            <a:spAutoFit/>
          </a:bodyPr>
          <a:lstStyle>
            <a:lvl1pPr marL="0" indent="540000" algn="l">
              <a:lnSpc>
                <a:spcPct val="150000"/>
              </a:lnSpc>
              <a:buNone/>
              <a:defRPr sz="2400"/>
            </a:lvl1pPr>
            <a:lvl2pPr algn="l">
              <a:lnSpc>
                <a:spcPct val="150000"/>
              </a:lnSpc>
              <a:defRPr sz="1800"/>
            </a:lvl2pPr>
            <a:lvl3pPr algn="l">
              <a:lnSpc>
                <a:spcPct val="150000"/>
              </a:lnSpc>
              <a:defRPr sz="1800"/>
            </a:lvl3pPr>
            <a:lvl4pPr algn="l">
              <a:lnSpc>
                <a:spcPct val="150000"/>
              </a:lnSpc>
              <a:defRPr sz="1800"/>
            </a:lvl4pPr>
            <a:lvl5pPr algn="l">
              <a:lnSpc>
                <a:spcPct val="150000"/>
              </a:lnSpc>
              <a:defRPr sz="1800"/>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6732588" y="6381750"/>
            <a:ext cx="2133600" cy="365125"/>
          </a:xfrm>
        </p:spPr>
        <p:txBody>
          <a:bodyPr/>
          <a:lstStyle>
            <a:lvl1pPr>
              <a:defRPr/>
            </a:lvl1pPr>
          </a:lstStyle>
          <a:p>
            <a:pPr>
              <a:defRPr/>
            </a:pPr>
            <a:fld id="{55449C34-72D4-4B09-AAE4-0A826CDA094E}" type="datetime1">
              <a:rPr lang="zh-CN" altLang="en-US"/>
              <a:pPr>
                <a:defRPr/>
              </a:pPr>
              <a:t>2016/5/8</a:t>
            </a:fld>
            <a:endParaRPr lang="zh-CN" altLang="en-US" dirty="0"/>
          </a:p>
        </p:txBody>
      </p:sp>
      <p:sp>
        <p:nvSpPr>
          <p:cNvPr id="5" name="Footer Placeholder 4"/>
          <p:cNvSpPr>
            <a:spLocks noGrp="1"/>
          </p:cNvSpPr>
          <p:nvPr>
            <p:ph type="ftr" sz="quarter" idx="11"/>
          </p:nvPr>
        </p:nvSpPr>
        <p:spPr>
          <a:xfrm>
            <a:off x="1908175" y="6519863"/>
            <a:ext cx="5256213" cy="293687"/>
          </a:xfrm>
        </p:spPr>
        <p:txBody>
          <a:bodyPr/>
          <a:lstStyle>
            <a:lvl1pPr algn="ctr">
              <a:defRPr sz="1200" dirty="0" smtClean="0"/>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a:xfrm>
            <a:off x="111175" y="6381750"/>
            <a:ext cx="860425" cy="365125"/>
          </a:xfrm>
        </p:spPr>
        <p:txBody>
          <a:bodyPr/>
          <a:lstStyle>
            <a:lvl1pPr>
              <a:defRPr/>
            </a:lvl1pPr>
          </a:lstStyle>
          <a:p>
            <a:pPr>
              <a:defRPr/>
            </a:pPr>
            <a:fld id="{5DC9734A-E225-4AAA-A339-1FEDC7290077}" type="slidenum">
              <a:rPr lang="zh-CN" altLang="en-US"/>
              <a:pPr>
                <a:defRPr/>
              </a:pPr>
              <a:t>‹#›</a:t>
            </a:fld>
            <a:endParaRPr lang="zh-CN" altLang="en-US" dirty="0"/>
          </a:p>
        </p:txBody>
      </p:sp>
    </p:spTree>
    <p:extLst>
      <p:ext uri="{BB962C8B-B14F-4D97-AF65-F5344CB8AC3E}">
        <p14:creationId xmlns:p14="http://schemas.microsoft.com/office/powerpoint/2010/main" val="216947933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45213852-34E8-436A-BBB5-2B94A9471E7A}" type="datetime1">
              <a:rPr lang="zh-CN" altLang="en-US"/>
              <a:pPr>
                <a:defRPr/>
              </a:pPr>
              <a:t>2016/5/8</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6" name="Slide Number Placeholder 5"/>
          <p:cNvSpPr>
            <a:spLocks noGrp="1"/>
          </p:cNvSpPr>
          <p:nvPr>
            <p:ph type="sldNum" sz="quarter" idx="12"/>
          </p:nvPr>
        </p:nvSpPr>
        <p:spPr/>
        <p:txBody>
          <a:bodyPr/>
          <a:lstStyle>
            <a:lvl1pPr>
              <a:defRPr/>
            </a:lvl1pPr>
          </a:lstStyle>
          <a:p>
            <a:pPr>
              <a:defRPr/>
            </a:pPr>
            <a:fld id="{92420329-66CC-4FD3-9806-E5D7FA6DDB2D}" type="slidenum">
              <a:rPr lang="zh-CN" altLang="en-US"/>
              <a:pPr>
                <a:defRPr/>
              </a:pPr>
              <a:t>‹#›</a:t>
            </a:fld>
            <a:endParaRPr lang="zh-CN" altLang="en-US"/>
          </a:p>
        </p:txBody>
      </p:sp>
    </p:spTree>
    <p:extLst>
      <p:ext uri="{BB962C8B-B14F-4D97-AF65-F5344CB8AC3E}">
        <p14:creationId xmlns:p14="http://schemas.microsoft.com/office/powerpoint/2010/main" val="19949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F66A435F-9D48-4172-90AE-A5F5C92AE3D1}" type="datetime1">
              <a:rPr lang="zh-CN" altLang="en-US"/>
              <a:pPr>
                <a:defRPr/>
              </a:pPr>
              <a:t>2016/5/8</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7" name="Slide Number Placeholder 5"/>
          <p:cNvSpPr>
            <a:spLocks noGrp="1"/>
          </p:cNvSpPr>
          <p:nvPr>
            <p:ph type="sldNum" sz="quarter" idx="12"/>
          </p:nvPr>
        </p:nvSpPr>
        <p:spPr/>
        <p:txBody>
          <a:bodyPr/>
          <a:lstStyle>
            <a:lvl1pPr>
              <a:defRPr/>
            </a:lvl1pPr>
          </a:lstStyle>
          <a:p>
            <a:pPr>
              <a:defRPr/>
            </a:pPr>
            <a:fld id="{6716ADA8-A126-48BB-9221-A8231A6D2CE8}" type="slidenum">
              <a:rPr lang="zh-CN" altLang="en-US"/>
              <a:pPr>
                <a:defRPr/>
              </a:pPr>
              <a:t>‹#›</a:t>
            </a:fld>
            <a:endParaRPr lang="zh-CN" altLang="en-US"/>
          </a:p>
        </p:txBody>
      </p:sp>
    </p:spTree>
    <p:extLst>
      <p:ext uri="{BB962C8B-B14F-4D97-AF65-F5344CB8AC3E}">
        <p14:creationId xmlns:p14="http://schemas.microsoft.com/office/powerpoint/2010/main" val="193031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3"/>
          <p:cNvSpPr>
            <a:spLocks noGrp="1"/>
          </p:cNvSpPr>
          <p:nvPr>
            <p:ph type="dt" sz="half" idx="10"/>
          </p:nvPr>
        </p:nvSpPr>
        <p:spPr/>
        <p:txBody>
          <a:bodyPr/>
          <a:lstStyle>
            <a:lvl1pPr>
              <a:defRPr/>
            </a:lvl1pPr>
          </a:lstStyle>
          <a:p>
            <a:pPr>
              <a:defRPr/>
            </a:pPr>
            <a:fld id="{7E1E0929-81CA-4F42-B092-D75F4CC6BBDC}" type="datetime1">
              <a:rPr lang="zh-CN" altLang="en-US"/>
              <a:pPr>
                <a:defRPr/>
              </a:pPr>
              <a:t>2016/5/8</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9" name="Slide Number Placeholder 5"/>
          <p:cNvSpPr>
            <a:spLocks noGrp="1"/>
          </p:cNvSpPr>
          <p:nvPr>
            <p:ph type="sldNum" sz="quarter" idx="12"/>
          </p:nvPr>
        </p:nvSpPr>
        <p:spPr/>
        <p:txBody>
          <a:bodyPr/>
          <a:lstStyle>
            <a:lvl1pPr>
              <a:defRPr/>
            </a:lvl1pPr>
          </a:lstStyle>
          <a:p>
            <a:pPr>
              <a:defRPr/>
            </a:pPr>
            <a:fld id="{5066C135-701C-4F6E-8F79-93D60E5C3687}" type="slidenum">
              <a:rPr lang="zh-CN" altLang="en-US"/>
              <a:pPr>
                <a:defRPr/>
              </a:pPr>
              <a:t>‹#›</a:t>
            </a:fld>
            <a:endParaRPr lang="zh-CN" altLang="en-US"/>
          </a:p>
        </p:txBody>
      </p:sp>
    </p:spTree>
    <p:extLst>
      <p:ext uri="{BB962C8B-B14F-4D97-AF65-F5344CB8AC3E}">
        <p14:creationId xmlns:p14="http://schemas.microsoft.com/office/powerpoint/2010/main" val="14397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5EF34598-F513-4A35-9DCC-DC73AE06368B}" type="datetime1">
              <a:rPr lang="zh-CN" altLang="en-US"/>
              <a:pPr>
                <a:defRPr/>
              </a:pPr>
              <a:t>2016/5/8</a:t>
            </a:fld>
            <a:endParaRPr lang="zh-CN" altLang="en-US"/>
          </a:p>
        </p:txBody>
      </p:sp>
      <p:sp>
        <p:nvSpPr>
          <p:cNvPr id="4"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5" name="Slide Number Placeholder 5"/>
          <p:cNvSpPr>
            <a:spLocks noGrp="1"/>
          </p:cNvSpPr>
          <p:nvPr>
            <p:ph type="sldNum" sz="quarter" idx="12"/>
          </p:nvPr>
        </p:nvSpPr>
        <p:spPr/>
        <p:txBody>
          <a:bodyPr/>
          <a:lstStyle>
            <a:lvl1pPr>
              <a:defRPr/>
            </a:lvl1pPr>
          </a:lstStyle>
          <a:p>
            <a:pPr>
              <a:defRPr/>
            </a:pPr>
            <a:fld id="{28B67083-41D0-4FEA-A6ED-16B38FBCEDF2}" type="slidenum">
              <a:rPr lang="zh-CN" altLang="en-US"/>
              <a:pPr>
                <a:defRPr/>
              </a:pPr>
              <a:t>‹#›</a:t>
            </a:fld>
            <a:endParaRPr lang="zh-CN" altLang="en-US"/>
          </a:p>
        </p:txBody>
      </p:sp>
    </p:spTree>
    <p:extLst>
      <p:ext uri="{BB962C8B-B14F-4D97-AF65-F5344CB8AC3E}">
        <p14:creationId xmlns:p14="http://schemas.microsoft.com/office/powerpoint/2010/main" val="279348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1A02C4-22CA-433D-A709-DA4C01148B94}" type="datetime1">
              <a:rPr lang="zh-CN" altLang="en-US"/>
              <a:pPr>
                <a:defRPr/>
              </a:pPr>
              <a:t>2016/5/8</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4" name="Slide Number Placeholder 5"/>
          <p:cNvSpPr>
            <a:spLocks noGrp="1"/>
          </p:cNvSpPr>
          <p:nvPr>
            <p:ph type="sldNum" sz="quarter" idx="12"/>
          </p:nvPr>
        </p:nvSpPr>
        <p:spPr/>
        <p:txBody>
          <a:bodyPr/>
          <a:lstStyle>
            <a:lvl1pPr>
              <a:defRPr/>
            </a:lvl1pPr>
          </a:lstStyle>
          <a:p>
            <a:pPr>
              <a:defRPr/>
            </a:pPr>
            <a:fld id="{06A2BB55-DBDB-45A0-8407-28A0614421A9}" type="slidenum">
              <a:rPr lang="zh-CN" altLang="en-US"/>
              <a:pPr>
                <a:defRPr/>
              </a:pPr>
              <a:t>‹#›</a:t>
            </a:fld>
            <a:endParaRPr lang="zh-CN" altLang="en-US"/>
          </a:p>
        </p:txBody>
      </p:sp>
    </p:spTree>
    <p:extLst>
      <p:ext uri="{BB962C8B-B14F-4D97-AF65-F5344CB8AC3E}">
        <p14:creationId xmlns:p14="http://schemas.microsoft.com/office/powerpoint/2010/main" val="240754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zh-CN" altLang="en-US" smtClean="0"/>
              <a:t>单击此处编辑母版标题样式</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1013EA0-5CE8-408F-B341-380AA938E8A6}" type="datetime1">
              <a:rPr lang="zh-CN" altLang="en-US"/>
              <a:pPr>
                <a:defRPr/>
              </a:pPr>
              <a:t>2016/5/8</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吉林大学 微型计算机原理与接口技术</a:t>
            </a:r>
          </a:p>
        </p:txBody>
      </p:sp>
      <p:sp>
        <p:nvSpPr>
          <p:cNvPr id="7" name="Slide Number Placeholder 5"/>
          <p:cNvSpPr>
            <a:spLocks noGrp="1"/>
          </p:cNvSpPr>
          <p:nvPr>
            <p:ph type="sldNum" sz="quarter" idx="12"/>
          </p:nvPr>
        </p:nvSpPr>
        <p:spPr/>
        <p:txBody>
          <a:bodyPr/>
          <a:lstStyle>
            <a:lvl1pPr>
              <a:defRPr/>
            </a:lvl1pPr>
          </a:lstStyle>
          <a:p>
            <a:pPr>
              <a:defRPr/>
            </a:pPr>
            <a:fld id="{0B1B64CD-D56E-4334-BD9B-756E0438CEE5}" type="slidenum">
              <a:rPr lang="zh-CN" altLang="en-US"/>
              <a:pPr>
                <a:defRPr/>
              </a:pPr>
              <a:t>‹#›</a:t>
            </a:fld>
            <a:endParaRPr lang="zh-CN" altLang="en-US"/>
          </a:p>
        </p:txBody>
      </p:sp>
    </p:spTree>
    <p:extLst>
      <p:ext uri="{BB962C8B-B14F-4D97-AF65-F5344CB8AC3E}">
        <p14:creationId xmlns:p14="http://schemas.microsoft.com/office/powerpoint/2010/main" val="177474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5"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rtlCol="0">
            <a:normAutofit/>
          </a:bodyPr>
          <a:lstStyle/>
          <a:p>
            <a:pPr lvl="0"/>
            <a:r>
              <a:rPr lang="zh-CN" altLang="en-US" noProof="0" smtClean="0"/>
              <a:t>单击图标添加图片</a:t>
            </a:r>
            <a:endParaRPr lang="en-US" noProof="0"/>
          </a:p>
        </p:txBody>
      </p:sp>
      <p:sp>
        <p:nvSpPr>
          <p:cNvPr id="13" name="Date Placeholder 4"/>
          <p:cNvSpPr>
            <a:spLocks noGrp="1"/>
          </p:cNvSpPr>
          <p:nvPr>
            <p:ph type="dt" sz="half" idx="15"/>
          </p:nvPr>
        </p:nvSpPr>
        <p:spPr/>
        <p:txBody>
          <a:bodyPr/>
          <a:lstStyle>
            <a:lvl1pPr>
              <a:defRPr/>
            </a:lvl1pPr>
          </a:lstStyle>
          <a:p>
            <a:pPr>
              <a:defRPr/>
            </a:pPr>
            <a:fld id="{E2038611-4727-4D22-9014-C27575F686EA}" type="datetime1">
              <a:rPr lang="zh-CN" altLang="en-US"/>
              <a:pPr>
                <a:defRPr/>
              </a:pPr>
              <a:t>2016/5/8</a:t>
            </a:fld>
            <a:endParaRPr lang="zh-CN" altLang="en-US"/>
          </a:p>
        </p:txBody>
      </p:sp>
      <p:sp>
        <p:nvSpPr>
          <p:cNvPr id="14" name="Footer Placeholder 5"/>
          <p:cNvSpPr>
            <a:spLocks noGrp="1"/>
          </p:cNvSpPr>
          <p:nvPr>
            <p:ph type="ftr" sz="quarter" idx="16"/>
          </p:nvPr>
        </p:nvSpPr>
        <p:spPr/>
        <p:txBody>
          <a:bodyPr/>
          <a:lstStyle>
            <a:lvl1pPr>
              <a:defRPr/>
            </a:lvl1pPr>
          </a:lstStyle>
          <a:p>
            <a:pPr>
              <a:defRPr/>
            </a:pPr>
            <a:r>
              <a:rPr lang="zh-CN" altLang="en-US"/>
              <a:t>吉林大学 微型计算机原理与接口技术</a:t>
            </a:r>
          </a:p>
        </p:txBody>
      </p:sp>
      <p:sp>
        <p:nvSpPr>
          <p:cNvPr id="15" name="Slide Number Placeholder 6"/>
          <p:cNvSpPr>
            <a:spLocks noGrp="1"/>
          </p:cNvSpPr>
          <p:nvPr>
            <p:ph type="sldNum" sz="quarter" idx="17"/>
          </p:nvPr>
        </p:nvSpPr>
        <p:spPr/>
        <p:txBody>
          <a:bodyPr/>
          <a:lstStyle>
            <a:lvl1pPr>
              <a:defRPr/>
            </a:lvl1pPr>
          </a:lstStyle>
          <a:p>
            <a:pPr>
              <a:defRPr/>
            </a:pPr>
            <a:fld id="{86409F38-FE44-49FC-8159-BEA6A1F3809C}" type="slidenum">
              <a:rPr lang="zh-CN" altLang="en-US"/>
              <a:pPr>
                <a:defRPr/>
              </a:pPr>
              <a:t>‹#›</a:t>
            </a:fld>
            <a:endParaRPr lang="zh-CN" altLang="en-US"/>
          </a:p>
        </p:txBody>
      </p:sp>
    </p:spTree>
    <p:extLst>
      <p:ext uri="{BB962C8B-B14F-4D97-AF65-F5344CB8AC3E}">
        <p14:creationId xmlns:p14="http://schemas.microsoft.com/office/powerpoint/2010/main" val="296977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218"/>
          <p:cNvGrpSpPr>
            <a:grpSpLocks/>
          </p:cNvGrpSpPr>
          <p:nvPr/>
        </p:nvGrpSpPr>
        <p:grpSpPr bwMode="auto">
          <a:xfrm>
            <a:off x="8132763" y="3532188"/>
            <a:ext cx="847725" cy="3209925"/>
            <a:chOff x="6558164" y="66319"/>
            <a:chExt cx="2575511" cy="6797067"/>
          </a:xfrm>
        </p:grpSpPr>
        <p:grpSp>
          <p:nvGrpSpPr>
            <p:cNvPr id="1077" name="Group 62"/>
            <p:cNvGrpSpPr>
              <a:grpSpLocks/>
            </p:cNvGrpSpPr>
            <p:nvPr/>
          </p:nvGrpSpPr>
          <p:grpSpPr bwMode="auto">
            <a:xfrm>
              <a:off x="6924386" y="66319"/>
              <a:ext cx="2173634" cy="6673398"/>
              <a:chOff x="6924386" y="66319"/>
              <a:chExt cx="2173634" cy="6673398"/>
            </a:xfrm>
          </p:grpSpPr>
          <p:grpSp>
            <p:nvGrpSpPr>
              <p:cNvPr id="1085" name="Group 44"/>
              <p:cNvGrpSpPr>
                <a:grpSpLocks/>
              </p:cNvGrpSpPr>
              <p:nvPr/>
            </p:nvGrpSpPr>
            <p:grpSpPr bwMode="auto">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fontAlgn="auto">
                    <a:spcBef>
                      <a:spcPts val="0"/>
                    </a:spcBef>
                    <a:spcAft>
                      <a:spcPts val="0"/>
                    </a:spcAft>
                    <a:defRPr/>
                  </a:pPr>
                  <a:endParaRPr lang="en-US">
                    <a:latin typeface="+mn-lt"/>
                    <a:ea typeface="+mn-ea"/>
                  </a:endParaRPr>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fontAlgn="auto">
                    <a:spcBef>
                      <a:spcPts val="0"/>
                    </a:spcBef>
                    <a:spcAft>
                      <a:spcPts val="0"/>
                    </a:spcAft>
                    <a:defRPr/>
                  </a:pPr>
                  <a:endParaRPr lang="en-US">
                    <a:latin typeface="+mn-lt"/>
                    <a:ea typeface="+mn-ea"/>
                  </a:endParaRPr>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grpSp>
          <p:grpSp>
            <p:nvGrpSpPr>
              <p:cNvPr id="1086" name="Group 50"/>
              <p:cNvGrpSpPr>
                <a:grpSpLocks/>
              </p:cNvGrpSpPr>
              <p:nvPr/>
            </p:nvGrpSpPr>
            <p:grpSpPr bwMode="auto">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fontAlgn="auto">
                    <a:spcBef>
                      <a:spcPts val="0"/>
                    </a:spcBef>
                    <a:spcAft>
                      <a:spcPts val="0"/>
                    </a:spcAft>
                    <a:defRPr/>
                  </a:pPr>
                  <a:endParaRPr lang="en-US">
                    <a:latin typeface="+mn-lt"/>
                    <a:ea typeface="+mn-ea"/>
                  </a:endParaRPr>
                </a:p>
              </p:txBody>
            </p:sp>
            <p:sp>
              <p:nvSpPr>
                <p:cNvPr id="1101" name="Freeform 53"/>
                <p:cNvSpPr>
                  <a:spLocks noChangeAspect="1"/>
                </p:cNvSpPr>
                <p:nvPr/>
              </p:nvSpPr>
              <p:spPr bwMode="auto">
                <a:xfrm rot="1160251">
                  <a:off x="8324628" y="3308607"/>
                  <a:ext cx="491754" cy="561254"/>
                </a:xfrm>
                <a:custGeom>
                  <a:avLst/>
                  <a:gdLst>
                    <a:gd name="T0" fmla="*/ 435366 w 750"/>
                    <a:gd name="T1" fmla="*/ 373732 h 856"/>
                    <a:gd name="T2" fmla="*/ 381601 w 750"/>
                    <a:gd name="T3" fmla="*/ 344883 h 856"/>
                    <a:gd name="T4" fmla="*/ 321279 w 750"/>
                    <a:gd name="T5" fmla="*/ 314722 h 856"/>
                    <a:gd name="T6" fmla="*/ 322591 w 750"/>
                    <a:gd name="T7" fmla="*/ 249155 h 856"/>
                    <a:gd name="T8" fmla="*/ 478641 w 750"/>
                    <a:gd name="T9" fmla="*/ 239975 h 856"/>
                    <a:gd name="T10" fmla="*/ 487820 w 750"/>
                    <a:gd name="T11" fmla="*/ 200635 h 856"/>
                    <a:gd name="T12" fmla="*/ 490443 w 750"/>
                    <a:gd name="T13" fmla="*/ 149493 h 856"/>
                    <a:gd name="T14" fmla="*/ 483886 w 750"/>
                    <a:gd name="T15" fmla="*/ 135068 h 856"/>
                    <a:gd name="T16" fmla="*/ 441923 w 750"/>
                    <a:gd name="T17" fmla="*/ 114087 h 856"/>
                    <a:gd name="T18" fmla="*/ 382912 w 750"/>
                    <a:gd name="T19" fmla="*/ 186210 h 856"/>
                    <a:gd name="T20" fmla="*/ 361931 w 750"/>
                    <a:gd name="T21" fmla="*/ 200635 h 856"/>
                    <a:gd name="T22" fmla="*/ 260957 w 750"/>
                    <a:gd name="T23" fmla="*/ 258334 h 856"/>
                    <a:gd name="T24" fmla="*/ 258335 w 750"/>
                    <a:gd name="T25" fmla="*/ 139002 h 856"/>
                    <a:gd name="T26" fmla="*/ 260957 w 750"/>
                    <a:gd name="T27" fmla="*/ 112775 h 856"/>
                    <a:gd name="T28" fmla="*/ 260957 w 750"/>
                    <a:gd name="T29" fmla="*/ 57699 h 856"/>
                    <a:gd name="T30" fmla="*/ 251778 w 750"/>
                    <a:gd name="T31" fmla="*/ 0 h 856"/>
                    <a:gd name="T32" fmla="*/ 233419 w 750"/>
                    <a:gd name="T33" fmla="*/ 30161 h 856"/>
                    <a:gd name="T34" fmla="*/ 230797 w 750"/>
                    <a:gd name="T35" fmla="*/ 70812 h 856"/>
                    <a:gd name="T36" fmla="*/ 233419 w 750"/>
                    <a:gd name="T37" fmla="*/ 131134 h 856"/>
                    <a:gd name="T38" fmla="*/ 237353 w 750"/>
                    <a:gd name="T39" fmla="*/ 198013 h 856"/>
                    <a:gd name="T40" fmla="*/ 179654 w 750"/>
                    <a:gd name="T41" fmla="*/ 230796 h 856"/>
                    <a:gd name="T42" fmla="*/ 94417 w 750"/>
                    <a:gd name="T43" fmla="*/ 99662 h 856"/>
                    <a:gd name="T44" fmla="*/ 55076 w 750"/>
                    <a:gd name="T45" fmla="*/ 111464 h 856"/>
                    <a:gd name="T46" fmla="*/ 9179 w 750"/>
                    <a:gd name="T47" fmla="*/ 135068 h 856"/>
                    <a:gd name="T48" fmla="*/ 1311 w 750"/>
                    <a:gd name="T49" fmla="*/ 145559 h 856"/>
                    <a:gd name="T50" fmla="*/ 45897 w 750"/>
                    <a:gd name="T51" fmla="*/ 182276 h 856"/>
                    <a:gd name="T52" fmla="*/ 74747 w 750"/>
                    <a:gd name="T53" fmla="*/ 199324 h 856"/>
                    <a:gd name="T54" fmla="*/ 110153 w 750"/>
                    <a:gd name="T55" fmla="*/ 216371 h 856"/>
                    <a:gd name="T56" fmla="*/ 194079 w 750"/>
                    <a:gd name="T57" fmla="*/ 262268 h 856"/>
                    <a:gd name="T58" fmla="*/ 142936 w 750"/>
                    <a:gd name="T59" fmla="*/ 326524 h 856"/>
                    <a:gd name="T60" fmla="*/ 10491 w 750"/>
                    <a:gd name="T61" fmla="*/ 329147 h 856"/>
                    <a:gd name="T62" fmla="*/ 3934 w 750"/>
                    <a:gd name="T63" fmla="*/ 361930 h 856"/>
                    <a:gd name="T64" fmla="*/ 1311 w 750"/>
                    <a:gd name="T65" fmla="*/ 411761 h 856"/>
                    <a:gd name="T66" fmla="*/ 6557 w 750"/>
                    <a:gd name="T67" fmla="*/ 426186 h 856"/>
                    <a:gd name="T68" fmla="*/ 48520 w 750"/>
                    <a:gd name="T69" fmla="*/ 448479 h 856"/>
                    <a:gd name="T70" fmla="*/ 107530 w 750"/>
                    <a:gd name="T71" fmla="*/ 376355 h 856"/>
                    <a:gd name="T72" fmla="*/ 128512 w 750"/>
                    <a:gd name="T73" fmla="*/ 361930 h 856"/>
                    <a:gd name="T74" fmla="*/ 230797 w 750"/>
                    <a:gd name="T75" fmla="*/ 304231 h 856"/>
                    <a:gd name="T76" fmla="*/ 232108 w 750"/>
                    <a:gd name="T77" fmla="*/ 422252 h 856"/>
                    <a:gd name="T78" fmla="*/ 230797 w 750"/>
                    <a:gd name="T79" fmla="*/ 449790 h 856"/>
                    <a:gd name="T80" fmla="*/ 199324 w 750"/>
                    <a:gd name="T81" fmla="*/ 535027 h 856"/>
                    <a:gd name="T82" fmla="*/ 237353 w 750"/>
                    <a:gd name="T83" fmla="*/ 561254 h 856"/>
                    <a:gd name="T84" fmla="*/ 253089 w 750"/>
                    <a:gd name="T85" fmla="*/ 558631 h 856"/>
                    <a:gd name="T86" fmla="*/ 259646 w 750"/>
                    <a:gd name="T87" fmla="*/ 491753 h 856"/>
                    <a:gd name="T88" fmla="*/ 326525 w 750"/>
                    <a:gd name="T89" fmla="*/ 503555 h 856"/>
                    <a:gd name="T90" fmla="*/ 255712 w 750"/>
                    <a:gd name="T91" fmla="*/ 393402 h 856"/>
                    <a:gd name="T92" fmla="*/ 285873 w 750"/>
                    <a:gd name="T93" fmla="*/ 317345 h 856"/>
                    <a:gd name="T94" fmla="*/ 369799 w 750"/>
                    <a:gd name="T95" fmla="*/ 368487 h 856"/>
                    <a:gd name="T96" fmla="*/ 402583 w 750"/>
                    <a:gd name="T97" fmla="*/ 389468 h 856"/>
                    <a:gd name="T98" fmla="*/ 431432 w 750"/>
                    <a:gd name="T99" fmla="*/ 406516 h 856"/>
                    <a:gd name="T100" fmla="*/ 489131 w 750"/>
                    <a:gd name="T101" fmla="*/ 417006 h 856"/>
                    <a:gd name="T102" fmla="*/ 445857 w 750"/>
                    <a:gd name="T103" fmla="*/ 380289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2" name="Freeform 53"/>
                <p:cNvSpPr>
                  <a:spLocks noChangeAspect="1"/>
                </p:cNvSpPr>
                <p:nvPr/>
              </p:nvSpPr>
              <p:spPr bwMode="auto">
                <a:xfrm rot="-608747">
                  <a:off x="8713407" y="888239"/>
                  <a:ext cx="384613" cy="438971"/>
                </a:xfrm>
                <a:custGeom>
                  <a:avLst/>
                  <a:gdLst>
                    <a:gd name="T0" fmla="*/ 340511 w 750"/>
                    <a:gd name="T1" fmla="*/ 292305 h 856"/>
                    <a:gd name="T2" fmla="*/ 298460 w 750"/>
                    <a:gd name="T3" fmla="*/ 269742 h 856"/>
                    <a:gd name="T4" fmla="*/ 251280 w 750"/>
                    <a:gd name="T5" fmla="*/ 246152 h 856"/>
                    <a:gd name="T6" fmla="*/ 252306 w 750"/>
                    <a:gd name="T7" fmla="*/ 194870 h 856"/>
                    <a:gd name="T8" fmla="*/ 374357 w 750"/>
                    <a:gd name="T9" fmla="*/ 187691 h 856"/>
                    <a:gd name="T10" fmla="*/ 381536 w 750"/>
                    <a:gd name="T11" fmla="*/ 156922 h 856"/>
                    <a:gd name="T12" fmla="*/ 383587 w 750"/>
                    <a:gd name="T13" fmla="*/ 116922 h 856"/>
                    <a:gd name="T14" fmla="*/ 378459 w 750"/>
                    <a:gd name="T15" fmla="*/ 105640 h 856"/>
                    <a:gd name="T16" fmla="*/ 345639 w 750"/>
                    <a:gd name="T17" fmla="*/ 89230 h 856"/>
                    <a:gd name="T18" fmla="*/ 299485 w 750"/>
                    <a:gd name="T19" fmla="*/ 145640 h 856"/>
                    <a:gd name="T20" fmla="*/ 283075 w 750"/>
                    <a:gd name="T21" fmla="*/ 156922 h 856"/>
                    <a:gd name="T22" fmla="*/ 204101 w 750"/>
                    <a:gd name="T23" fmla="*/ 202050 h 856"/>
                    <a:gd name="T24" fmla="*/ 202050 w 750"/>
                    <a:gd name="T25" fmla="*/ 108717 h 856"/>
                    <a:gd name="T26" fmla="*/ 204101 w 750"/>
                    <a:gd name="T27" fmla="*/ 88204 h 856"/>
                    <a:gd name="T28" fmla="*/ 204101 w 750"/>
                    <a:gd name="T29" fmla="*/ 45128 h 856"/>
                    <a:gd name="T30" fmla="*/ 196922 w 750"/>
                    <a:gd name="T31" fmla="*/ 0 h 856"/>
                    <a:gd name="T32" fmla="*/ 182563 w 750"/>
                    <a:gd name="T33" fmla="*/ 23590 h 856"/>
                    <a:gd name="T34" fmla="*/ 180512 w 750"/>
                    <a:gd name="T35" fmla="*/ 55384 h 856"/>
                    <a:gd name="T36" fmla="*/ 182563 w 750"/>
                    <a:gd name="T37" fmla="*/ 102563 h 856"/>
                    <a:gd name="T38" fmla="*/ 185640 w 750"/>
                    <a:gd name="T39" fmla="*/ 154871 h 856"/>
                    <a:gd name="T40" fmla="*/ 140512 w 750"/>
                    <a:gd name="T41" fmla="*/ 180511 h 856"/>
                    <a:gd name="T42" fmla="*/ 73846 w 750"/>
                    <a:gd name="T43" fmla="*/ 77948 h 856"/>
                    <a:gd name="T44" fmla="*/ 43077 w 750"/>
                    <a:gd name="T45" fmla="*/ 87179 h 856"/>
                    <a:gd name="T46" fmla="*/ 7179 w 750"/>
                    <a:gd name="T47" fmla="*/ 105640 h 856"/>
                    <a:gd name="T48" fmla="*/ 1026 w 750"/>
                    <a:gd name="T49" fmla="*/ 113845 h 856"/>
                    <a:gd name="T50" fmla="*/ 35897 w 750"/>
                    <a:gd name="T51" fmla="*/ 142563 h 856"/>
                    <a:gd name="T52" fmla="*/ 58461 w 750"/>
                    <a:gd name="T53" fmla="*/ 155896 h 856"/>
                    <a:gd name="T54" fmla="*/ 86153 w 750"/>
                    <a:gd name="T55" fmla="*/ 169229 h 856"/>
                    <a:gd name="T56" fmla="*/ 151794 w 750"/>
                    <a:gd name="T57" fmla="*/ 205127 h 856"/>
                    <a:gd name="T58" fmla="*/ 111794 w 750"/>
                    <a:gd name="T59" fmla="*/ 255383 h 856"/>
                    <a:gd name="T60" fmla="*/ 8205 w 750"/>
                    <a:gd name="T61" fmla="*/ 257434 h 856"/>
                    <a:gd name="T62" fmla="*/ 3077 w 750"/>
                    <a:gd name="T63" fmla="*/ 283075 h 856"/>
                    <a:gd name="T64" fmla="*/ 1026 w 750"/>
                    <a:gd name="T65" fmla="*/ 322049 h 856"/>
                    <a:gd name="T66" fmla="*/ 5128 w 750"/>
                    <a:gd name="T67" fmla="*/ 333331 h 856"/>
                    <a:gd name="T68" fmla="*/ 37948 w 750"/>
                    <a:gd name="T69" fmla="*/ 350767 h 856"/>
                    <a:gd name="T70" fmla="*/ 84102 w 750"/>
                    <a:gd name="T71" fmla="*/ 294357 h 856"/>
                    <a:gd name="T72" fmla="*/ 100512 w 750"/>
                    <a:gd name="T73" fmla="*/ 283075 h 856"/>
                    <a:gd name="T74" fmla="*/ 180512 w 750"/>
                    <a:gd name="T75" fmla="*/ 237947 h 856"/>
                    <a:gd name="T76" fmla="*/ 181537 w 750"/>
                    <a:gd name="T77" fmla="*/ 330254 h 856"/>
                    <a:gd name="T78" fmla="*/ 180512 w 750"/>
                    <a:gd name="T79" fmla="*/ 351792 h 856"/>
                    <a:gd name="T80" fmla="*/ 155896 w 750"/>
                    <a:gd name="T81" fmla="*/ 418458 h 856"/>
                    <a:gd name="T82" fmla="*/ 185640 w 750"/>
                    <a:gd name="T83" fmla="*/ 438971 h 856"/>
                    <a:gd name="T84" fmla="*/ 197947 w 750"/>
                    <a:gd name="T85" fmla="*/ 436920 h 856"/>
                    <a:gd name="T86" fmla="*/ 203076 w 750"/>
                    <a:gd name="T87" fmla="*/ 384612 h 856"/>
                    <a:gd name="T88" fmla="*/ 255383 w 750"/>
                    <a:gd name="T89" fmla="*/ 393843 h 856"/>
                    <a:gd name="T90" fmla="*/ 199999 w 750"/>
                    <a:gd name="T91" fmla="*/ 307690 h 856"/>
                    <a:gd name="T92" fmla="*/ 223588 w 750"/>
                    <a:gd name="T93" fmla="*/ 248203 h 856"/>
                    <a:gd name="T94" fmla="*/ 289229 w 750"/>
                    <a:gd name="T95" fmla="*/ 288203 h 856"/>
                    <a:gd name="T96" fmla="*/ 314870 w 750"/>
                    <a:gd name="T97" fmla="*/ 304613 h 856"/>
                    <a:gd name="T98" fmla="*/ 337434 w 750"/>
                    <a:gd name="T99" fmla="*/ 317946 h 856"/>
                    <a:gd name="T100" fmla="*/ 382562 w 750"/>
                    <a:gd name="T101" fmla="*/ 326151 h 856"/>
                    <a:gd name="T102" fmla="*/ 348716 w 750"/>
                    <a:gd name="T103" fmla="*/ 297434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87" name="Group 56"/>
              <p:cNvGrpSpPr>
                <a:grpSpLocks/>
              </p:cNvGrpSpPr>
              <p:nvPr/>
            </p:nvGrpSpPr>
            <p:grpSpPr bwMode="auto">
              <a:xfrm>
                <a:off x="7564131" y="154734"/>
                <a:ext cx="1470366" cy="5948886"/>
                <a:chOff x="7564131" y="154734"/>
                <a:chExt cx="1470366" cy="5948886"/>
              </a:xfrm>
            </p:grpSpPr>
            <p:sp>
              <p:nvSpPr>
                <p:cNvPr id="1088" name="Freeform 69"/>
                <p:cNvSpPr>
                  <a:spLocks noChangeAspect="1" noEditPoints="1"/>
                </p:cNvSpPr>
                <p:nvPr/>
              </p:nvSpPr>
              <p:spPr bwMode="auto">
                <a:xfrm rot="474405">
                  <a:off x="8001987" y="4921668"/>
                  <a:ext cx="1032510" cy="1181952"/>
                </a:xfrm>
                <a:custGeom>
                  <a:avLst/>
                  <a:gdLst>
                    <a:gd name="T0" fmla="*/ 893936 w 760"/>
                    <a:gd name="T1" fmla="*/ 796119 h 870"/>
                    <a:gd name="T2" fmla="*/ 989036 w 760"/>
                    <a:gd name="T3" fmla="*/ 714605 h 870"/>
                    <a:gd name="T4" fmla="*/ 760797 w 760"/>
                    <a:gd name="T5" fmla="*/ 633092 h 870"/>
                    <a:gd name="T6" fmla="*/ 682000 w 760"/>
                    <a:gd name="T7" fmla="*/ 592335 h 870"/>
                    <a:gd name="T8" fmla="*/ 760797 w 760"/>
                    <a:gd name="T9" fmla="*/ 551578 h 870"/>
                    <a:gd name="T10" fmla="*/ 989036 w 760"/>
                    <a:gd name="T11" fmla="*/ 470064 h 870"/>
                    <a:gd name="T12" fmla="*/ 899371 w 760"/>
                    <a:gd name="T13" fmla="*/ 388550 h 870"/>
                    <a:gd name="T14" fmla="*/ 934693 w 760"/>
                    <a:gd name="T15" fmla="*/ 369530 h 870"/>
                    <a:gd name="T16" fmla="*/ 915673 w 760"/>
                    <a:gd name="T17" fmla="*/ 347793 h 870"/>
                    <a:gd name="T18" fmla="*/ 880351 w 760"/>
                    <a:gd name="T19" fmla="*/ 366813 h 870"/>
                    <a:gd name="T20" fmla="*/ 858614 w 760"/>
                    <a:gd name="T21" fmla="*/ 241825 h 870"/>
                    <a:gd name="T22" fmla="*/ 673849 w 760"/>
                    <a:gd name="T23" fmla="*/ 402135 h 870"/>
                    <a:gd name="T24" fmla="*/ 600486 w 760"/>
                    <a:gd name="T25" fmla="*/ 456478 h 870"/>
                    <a:gd name="T26" fmla="*/ 603203 w 760"/>
                    <a:gd name="T27" fmla="*/ 361378 h 870"/>
                    <a:gd name="T28" fmla="*/ 646677 w 760"/>
                    <a:gd name="T29" fmla="*/ 122271 h 870"/>
                    <a:gd name="T30" fmla="*/ 532558 w 760"/>
                    <a:gd name="T31" fmla="*/ 157594 h 870"/>
                    <a:gd name="T32" fmla="*/ 532558 w 760"/>
                    <a:gd name="T33" fmla="*/ 116837 h 870"/>
                    <a:gd name="T34" fmla="*/ 505386 w 760"/>
                    <a:gd name="T35" fmla="*/ 122271 h 870"/>
                    <a:gd name="T36" fmla="*/ 505386 w 760"/>
                    <a:gd name="T37" fmla="*/ 163028 h 870"/>
                    <a:gd name="T38" fmla="*/ 383116 w 760"/>
                    <a:gd name="T39" fmla="*/ 122271 h 870"/>
                    <a:gd name="T40" fmla="*/ 429307 w 760"/>
                    <a:gd name="T41" fmla="*/ 361378 h 870"/>
                    <a:gd name="T42" fmla="*/ 437458 w 760"/>
                    <a:gd name="T43" fmla="*/ 456478 h 870"/>
                    <a:gd name="T44" fmla="*/ 358661 w 760"/>
                    <a:gd name="T45" fmla="*/ 402135 h 870"/>
                    <a:gd name="T46" fmla="*/ 173896 w 760"/>
                    <a:gd name="T47" fmla="*/ 241825 h 870"/>
                    <a:gd name="T48" fmla="*/ 149442 w 760"/>
                    <a:gd name="T49" fmla="*/ 361378 h 870"/>
                    <a:gd name="T50" fmla="*/ 114120 w 760"/>
                    <a:gd name="T51" fmla="*/ 342359 h 870"/>
                    <a:gd name="T52" fmla="*/ 103251 w 760"/>
                    <a:gd name="T53" fmla="*/ 366813 h 870"/>
                    <a:gd name="T54" fmla="*/ 138574 w 760"/>
                    <a:gd name="T55" fmla="*/ 388550 h 870"/>
                    <a:gd name="T56" fmla="*/ 40757 w 760"/>
                    <a:gd name="T57" fmla="*/ 470064 h 870"/>
                    <a:gd name="T58" fmla="*/ 271713 w 760"/>
                    <a:gd name="T59" fmla="*/ 551578 h 870"/>
                    <a:gd name="T60" fmla="*/ 355944 w 760"/>
                    <a:gd name="T61" fmla="*/ 592335 h 870"/>
                    <a:gd name="T62" fmla="*/ 271713 w 760"/>
                    <a:gd name="T63" fmla="*/ 633092 h 870"/>
                    <a:gd name="T64" fmla="*/ 40757 w 760"/>
                    <a:gd name="T65" fmla="*/ 714605 h 870"/>
                    <a:gd name="T66" fmla="*/ 133139 w 760"/>
                    <a:gd name="T67" fmla="*/ 796119 h 870"/>
                    <a:gd name="T68" fmla="*/ 97817 w 760"/>
                    <a:gd name="T69" fmla="*/ 815139 h 870"/>
                    <a:gd name="T70" fmla="*/ 114120 w 760"/>
                    <a:gd name="T71" fmla="*/ 836876 h 870"/>
                    <a:gd name="T72" fmla="*/ 149442 w 760"/>
                    <a:gd name="T73" fmla="*/ 817856 h 870"/>
                    <a:gd name="T74" fmla="*/ 173896 w 760"/>
                    <a:gd name="T75" fmla="*/ 942844 h 870"/>
                    <a:gd name="T76" fmla="*/ 358661 w 760"/>
                    <a:gd name="T77" fmla="*/ 782534 h 870"/>
                    <a:gd name="T78" fmla="*/ 437458 w 760"/>
                    <a:gd name="T79" fmla="*/ 728191 h 870"/>
                    <a:gd name="T80" fmla="*/ 429307 w 760"/>
                    <a:gd name="T81" fmla="*/ 823291 h 870"/>
                    <a:gd name="T82" fmla="*/ 383116 w 760"/>
                    <a:gd name="T83" fmla="*/ 1062398 h 870"/>
                    <a:gd name="T84" fmla="*/ 499952 w 760"/>
                    <a:gd name="T85" fmla="*/ 1024358 h 870"/>
                    <a:gd name="T86" fmla="*/ 499952 w 760"/>
                    <a:gd name="T87" fmla="*/ 1065115 h 870"/>
                    <a:gd name="T88" fmla="*/ 527124 w 760"/>
                    <a:gd name="T89" fmla="*/ 1059681 h 870"/>
                    <a:gd name="T90" fmla="*/ 527124 w 760"/>
                    <a:gd name="T91" fmla="*/ 1021641 h 870"/>
                    <a:gd name="T92" fmla="*/ 646677 w 760"/>
                    <a:gd name="T93" fmla="*/ 1062398 h 870"/>
                    <a:gd name="T94" fmla="*/ 603203 w 760"/>
                    <a:gd name="T95" fmla="*/ 823291 h 870"/>
                    <a:gd name="T96" fmla="*/ 600486 w 760"/>
                    <a:gd name="T97" fmla="*/ 728191 h 870"/>
                    <a:gd name="T98" fmla="*/ 673849 w 760"/>
                    <a:gd name="T99" fmla="*/ 782534 h 870"/>
                    <a:gd name="T100" fmla="*/ 858614 w 760"/>
                    <a:gd name="T101" fmla="*/ 942844 h 870"/>
                    <a:gd name="T102" fmla="*/ 883068 w 760"/>
                    <a:gd name="T103" fmla="*/ 823291 h 870"/>
                    <a:gd name="T104" fmla="*/ 918390 w 760"/>
                    <a:gd name="T105" fmla="*/ 842311 h 870"/>
                    <a:gd name="T106" fmla="*/ 926542 w 760"/>
                    <a:gd name="T107" fmla="*/ 817856 h 870"/>
                    <a:gd name="T108" fmla="*/ 470064 w 760"/>
                    <a:gd name="T109" fmla="*/ 673848 h 870"/>
                    <a:gd name="T110" fmla="*/ 567881 w 760"/>
                    <a:gd name="T111" fmla="*/ 510821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9" name="Freeform 73"/>
                <p:cNvSpPr>
                  <a:spLocks noChangeAspect="1" noEditPoints="1"/>
                </p:cNvSpPr>
                <p:nvPr/>
              </p:nvSpPr>
              <p:spPr bwMode="auto">
                <a:xfrm rot="-1185563">
                  <a:off x="7564131" y="154734"/>
                  <a:ext cx="722936" cy="825205"/>
                </a:xfrm>
                <a:custGeom>
                  <a:avLst/>
                  <a:gdLst>
                    <a:gd name="T0" fmla="*/ 597745 w 820"/>
                    <a:gd name="T1" fmla="*/ 537794 h 936"/>
                    <a:gd name="T2" fmla="*/ 578349 w 820"/>
                    <a:gd name="T3" fmla="*/ 527214 h 936"/>
                    <a:gd name="T4" fmla="*/ 453157 w 820"/>
                    <a:gd name="T5" fmla="*/ 451394 h 936"/>
                    <a:gd name="T6" fmla="*/ 460210 w 820"/>
                    <a:gd name="T7" fmla="*/ 412603 h 936"/>
                    <a:gd name="T8" fmla="*/ 497239 w 820"/>
                    <a:gd name="T9" fmla="*/ 364995 h 936"/>
                    <a:gd name="T10" fmla="*/ 603034 w 820"/>
                    <a:gd name="T11" fmla="*/ 285648 h 936"/>
                    <a:gd name="T12" fmla="*/ 648879 w 820"/>
                    <a:gd name="T13" fmla="*/ 257436 h 936"/>
                    <a:gd name="T14" fmla="*/ 655932 w 820"/>
                    <a:gd name="T15" fmla="*/ 172799 h 936"/>
                    <a:gd name="T16" fmla="*/ 613614 w 820"/>
                    <a:gd name="T17" fmla="*/ 174563 h 936"/>
                    <a:gd name="T18" fmla="*/ 472553 w 820"/>
                    <a:gd name="T19" fmla="*/ 320913 h 936"/>
                    <a:gd name="T20" fmla="*/ 428472 w 820"/>
                    <a:gd name="T21" fmla="*/ 338546 h 936"/>
                    <a:gd name="T22" fmla="*/ 377337 w 820"/>
                    <a:gd name="T23" fmla="*/ 313860 h 936"/>
                    <a:gd name="T24" fmla="*/ 447868 w 820"/>
                    <a:gd name="T25" fmla="*/ 81110 h 936"/>
                    <a:gd name="T26" fmla="*/ 428472 w 820"/>
                    <a:gd name="T27" fmla="*/ 44081 h 936"/>
                    <a:gd name="T28" fmla="*/ 356178 w 820"/>
                    <a:gd name="T29" fmla="*/ 0 h 936"/>
                    <a:gd name="T30" fmla="*/ 354415 w 820"/>
                    <a:gd name="T31" fmla="*/ 105796 h 936"/>
                    <a:gd name="T32" fmla="*/ 352652 w 820"/>
                    <a:gd name="T33" fmla="*/ 162220 h 936"/>
                    <a:gd name="T34" fmla="*/ 350888 w 820"/>
                    <a:gd name="T35" fmla="*/ 313860 h 936"/>
                    <a:gd name="T36" fmla="*/ 299754 w 820"/>
                    <a:gd name="T37" fmla="*/ 336782 h 936"/>
                    <a:gd name="T38" fmla="*/ 148114 w 820"/>
                    <a:gd name="T39" fmla="*/ 275068 h 936"/>
                    <a:gd name="T40" fmla="*/ 98742 w 820"/>
                    <a:gd name="T41" fmla="*/ 246856 h 936"/>
                    <a:gd name="T42" fmla="*/ 8816 w 820"/>
                    <a:gd name="T43" fmla="*/ 197485 h 936"/>
                    <a:gd name="T44" fmla="*/ 8816 w 820"/>
                    <a:gd name="T45" fmla="*/ 285648 h 936"/>
                    <a:gd name="T46" fmla="*/ 31739 w 820"/>
                    <a:gd name="T47" fmla="*/ 320913 h 936"/>
                    <a:gd name="T48" fmla="*/ 234513 w 820"/>
                    <a:gd name="T49" fmla="*/ 350888 h 936"/>
                    <a:gd name="T50" fmla="*/ 266252 w 820"/>
                    <a:gd name="T51" fmla="*/ 412603 h 936"/>
                    <a:gd name="T52" fmla="*/ 232750 w 820"/>
                    <a:gd name="T53" fmla="*/ 469027 h 936"/>
                    <a:gd name="T54" fmla="*/ 29975 w 820"/>
                    <a:gd name="T55" fmla="*/ 511345 h 936"/>
                    <a:gd name="T56" fmla="*/ 7053 w 820"/>
                    <a:gd name="T57" fmla="*/ 546610 h 936"/>
                    <a:gd name="T58" fmla="*/ 84636 w 820"/>
                    <a:gd name="T59" fmla="*/ 580112 h 936"/>
                    <a:gd name="T60" fmla="*/ 134008 w 820"/>
                    <a:gd name="T61" fmla="*/ 553663 h 936"/>
                    <a:gd name="T62" fmla="*/ 153403 w 820"/>
                    <a:gd name="T63" fmla="*/ 543084 h 936"/>
                    <a:gd name="T64" fmla="*/ 285648 w 820"/>
                    <a:gd name="T65" fmla="*/ 469027 h 936"/>
                    <a:gd name="T66" fmla="*/ 345599 w 820"/>
                    <a:gd name="T67" fmla="*/ 506055 h 936"/>
                    <a:gd name="T68" fmla="*/ 275068 w 820"/>
                    <a:gd name="T69" fmla="*/ 742332 h 936"/>
                    <a:gd name="T70" fmla="*/ 294464 w 820"/>
                    <a:gd name="T71" fmla="*/ 779360 h 936"/>
                    <a:gd name="T72" fmla="*/ 366758 w 820"/>
                    <a:gd name="T73" fmla="*/ 825205 h 936"/>
                    <a:gd name="T74" fmla="*/ 370284 w 820"/>
                    <a:gd name="T75" fmla="*/ 717646 h 936"/>
                    <a:gd name="T76" fmla="*/ 370284 w 820"/>
                    <a:gd name="T77" fmla="*/ 661222 h 936"/>
                    <a:gd name="T78" fmla="*/ 373811 w 820"/>
                    <a:gd name="T79" fmla="*/ 507818 h 936"/>
                    <a:gd name="T80" fmla="*/ 424945 w 820"/>
                    <a:gd name="T81" fmla="*/ 486659 h 936"/>
                    <a:gd name="T82" fmla="*/ 574822 w 820"/>
                    <a:gd name="T83" fmla="*/ 548373 h 936"/>
                    <a:gd name="T84" fmla="*/ 624194 w 820"/>
                    <a:gd name="T85" fmla="*/ 576586 h 936"/>
                    <a:gd name="T86" fmla="*/ 715883 w 820"/>
                    <a:gd name="T87" fmla="*/ 625957 h 936"/>
                    <a:gd name="T88" fmla="*/ 363231 w 820"/>
                    <a:gd name="T89" fmla="*/ 481370 h 936"/>
                    <a:gd name="T90" fmla="*/ 324440 w 820"/>
                    <a:gd name="T91" fmla="*/ 469027 h 936"/>
                    <a:gd name="T92" fmla="*/ 296227 w 820"/>
                    <a:gd name="T93" fmla="*/ 424945 h 936"/>
                    <a:gd name="T94" fmla="*/ 299754 w 820"/>
                    <a:gd name="T95" fmla="*/ 384390 h 936"/>
                    <a:gd name="T96" fmla="*/ 336782 w 820"/>
                    <a:gd name="T97" fmla="*/ 347362 h 936"/>
                    <a:gd name="T98" fmla="*/ 377337 w 820"/>
                    <a:gd name="T99" fmla="*/ 343835 h 936"/>
                    <a:gd name="T100" fmla="*/ 421419 w 820"/>
                    <a:gd name="T101" fmla="*/ 373811 h 936"/>
                    <a:gd name="T102" fmla="*/ 431998 w 820"/>
                    <a:gd name="T103" fmla="*/ 412603 h 936"/>
                    <a:gd name="T104" fmla="*/ 412602 w 820"/>
                    <a:gd name="T105" fmla="*/ 460210 h 936"/>
                    <a:gd name="T106" fmla="*/ 363231 w 820"/>
                    <a:gd name="T107" fmla="*/ 481370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0" name="Freeform 77"/>
                <p:cNvSpPr>
                  <a:spLocks noChangeAspect="1" noEditPoints="1"/>
                </p:cNvSpPr>
                <p:nvPr/>
              </p:nvSpPr>
              <p:spPr bwMode="auto">
                <a:xfrm rot="-642487">
                  <a:off x="7869058" y="3830515"/>
                  <a:ext cx="639682" cy="729516"/>
                </a:xfrm>
                <a:custGeom>
                  <a:avLst/>
                  <a:gdLst>
                    <a:gd name="T0" fmla="*/ 556043 w 826"/>
                    <a:gd name="T1" fmla="*/ 490991 h 942"/>
                    <a:gd name="T2" fmla="*/ 610254 w 826"/>
                    <a:gd name="T3" fmla="*/ 441427 h 942"/>
                    <a:gd name="T4" fmla="*/ 419743 w 826"/>
                    <a:gd name="T5" fmla="*/ 365532 h 942"/>
                    <a:gd name="T6" fmla="*/ 610254 w 826"/>
                    <a:gd name="T7" fmla="*/ 291187 h 942"/>
                    <a:gd name="T8" fmla="*/ 559141 w 826"/>
                    <a:gd name="T9" fmla="*/ 243172 h 942"/>
                    <a:gd name="T10" fmla="*/ 579276 w 826"/>
                    <a:gd name="T11" fmla="*/ 230781 h 942"/>
                    <a:gd name="T12" fmla="*/ 565336 w 826"/>
                    <a:gd name="T13" fmla="*/ 213744 h 942"/>
                    <a:gd name="T14" fmla="*/ 545201 w 826"/>
                    <a:gd name="T15" fmla="*/ 224586 h 942"/>
                    <a:gd name="T16" fmla="*/ 529712 w 826"/>
                    <a:gd name="T17" fmla="*/ 151789 h 942"/>
                    <a:gd name="T18" fmla="*/ 370179 w 826"/>
                    <a:gd name="T19" fmla="*/ 278796 h 942"/>
                    <a:gd name="T20" fmla="*/ 399608 w 826"/>
                    <a:gd name="T21" fmla="*/ 77443 h 942"/>
                    <a:gd name="T22" fmla="*/ 333006 w 826"/>
                    <a:gd name="T23" fmla="*/ 96030 h 942"/>
                    <a:gd name="T24" fmla="*/ 333006 w 826"/>
                    <a:gd name="T25" fmla="*/ 72797 h 942"/>
                    <a:gd name="T26" fmla="*/ 311322 w 826"/>
                    <a:gd name="T27" fmla="*/ 75894 h 942"/>
                    <a:gd name="T28" fmla="*/ 309773 w 826"/>
                    <a:gd name="T29" fmla="*/ 99127 h 942"/>
                    <a:gd name="T30" fmla="*/ 240074 w 826"/>
                    <a:gd name="T31" fmla="*/ 77443 h 942"/>
                    <a:gd name="T32" fmla="*/ 272601 w 826"/>
                    <a:gd name="T33" fmla="*/ 278796 h 942"/>
                    <a:gd name="T34" fmla="*/ 109970 w 826"/>
                    <a:gd name="T35" fmla="*/ 151789 h 942"/>
                    <a:gd name="T36" fmla="*/ 92932 w 826"/>
                    <a:gd name="T37" fmla="*/ 219939 h 942"/>
                    <a:gd name="T38" fmla="*/ 72797 w 826"/>
                    <a:gd name="T39" fmla="*/ 209097 h 942"/>
                    <a:gd name="T40" fmla="*/ 65052 w 826"/>
                    <a:gd name="T41" fmla="*/ 229232 h 942"/>
                    <a:gd name="T42" fmla="*/ 85188 w 826"/>
                    <a:gd name="T43" fmla="*/ 241623 h 942"/>
                    <a:gd name="T44" fmla="*/ 30977 w 826"/>
                    <a:gd name="T45" fmla="*/ 291187 h 942"/>
                    <a:gd name="T46" fmla="*/ 224586 w 826"/>
                    <a:gd name="T47" fmla="*/ 365532 h 942"/>
                    <a:gd name="T48" fmla="*/ 30977 w 826"/>
                    <a:gd name="T49" fmla="*/ 441427 h 942"/>
                    <a:gd name="T50" fmla="*/ 80541 w 826"/>
                    <a:gd name="T51" fmla="*/ 489442 h 942"/>
                    <a:gd name="T52" fmla="*/ 61955 w 826"/>
                    <a:gd name="T53" fmla="*/ 501833 h 942"/>
                    <a:gd name="T54" fmla="*/ 74346 w 826"/>
                    <a:gd name="T55" fmla="*/ 518870 h 942"/>
                    <a:gd name="T56" fmla="*/ 94481 w 826"/>
                    <a:gd name="T57" fmla="*/ 508028 h 942"/>
                    <a:gd name="T58" fmla="*/ 109970 w 826"/>
                    <a:gd name="T59" fmla="*/ 579276 h 942"/>
                    <a:gd name="T60" fmla="*/ 272601 w 826"/>
                    <a:gd name="T61" fmla="*/ 452269 h 942"/>
                    <a:gd name="T62" fmla="*/ 240074 w 826"/>
                    <a:gd name="T63" fmla="*/ 655170 h 942"/>
                    <a:gd name="T64" fmla="*/ 306676 w 826"/>
                    <a:gd name="T65" fmla="*/ 635035 h 942"/>
                    <a:gd name="T66" fmla="*/ 308224 w 826"/>
                    <a:gd name="T67" fmla="*/ 658268 h 942"/>
                    <a:gd name="T68" fmla="*/ 329909 w 826"/>
                    <a:gd name="T69" fmla="*/ 655170 h 942"/>
                    <a:gd name="T70" fmla="*/ 329909 w 826"/>
                    <a:gd name="T71" fmla="*/ 631937 h 942"/>
                    <a:gd name="T72" fmla="*/ 399608 w 826"/>
                    <a:gd name="T73" fmla="*/ 653622 h 942"/>
                    <a:gd name="T74" fmla="*/ 370179 w 826"/>
                    <a:gd name="T75" fmla="*/ 452269 h 942"/>
                    <a:gd name="T76" fmla="*/ 529712 w 826"/>
                    <a:gd name="T77" fmla="*/ 579276 h 942"/>
                    <a:gd name="T78" fmla="*/ 546750 w 826"/>
                    <a:gd name="T79" fmla="*/ 511126 h 942"/>
                    <a:gd name="T80" fmla="*/ 566885 w 826"/>
                    <a:gd name="T81" fmla="*/ 521968 h 942"/>
                    <a:gd name="T82" fmla="*/ 574630 w 826"/>
                    <a:gd name="T83" fmla="*/ 501833 h 942"/>
                    <a:gd name="T84" fmla="*/ 291187 w 826"/>
                    <a:gd name="T85" fmla="*/ 421292 h 942"/>
                    <a:gd name="T86" fmla="*/ 353142 w 826"/>
                    <a:gd name="T87" fmla="*/ 309773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1" name="Freeform 81"/>
                <p:cNvSpPr>
                  <a:spLocks noChangeAspect="1" noEditPoints="1"/>
                </p:cNvSpPr>
                <p:nvPr/>
              </p:nvSpPr>
              <p:spPr bwMode="auto">
                <a:xfrm rot="924218">
                  <a:off x="8027251" y="1799143"/>
                  <a:ext cx="766532" cy="869062"/>
                </a:xfrm>
                <a:custGeom>
                  <a:avLst/>
                  <a:gdLst>
                    <a:gd name="T0" fmla="*/ 666443 w 628"/>
                    <a:gd name="T1" fmla="*/ 585884 h 712"/>
                    <a:gd name="T2" fmla="*/ 729914 w 628"/>
                    <a:gd name="T3" fmla="*/ 524855 h 712"/>
                    <a:gd name="T4" fmla="*/ 488237 w 628"/>
                    <a:gd name="T5" fmla="*/ 456502 h 712"/>
                    <a:gd name="T6" fmla="*/ 490678 w 628"/>
                    <a:gd name="T7" fmla="*/ 432090 h 712"/>
                    <a:gd name="T8" fmla="*/ 620061 w 628"/>
                    <a:gd name="T9" fmla="*/ 310031 h 712"/>
                    <a:gd name="T10" fmla="*/ 639590 w 628"/>
                    <a:gd name="T11" fmla="*/ 300266 h 712"/>
                    <a:gd name="T12" fmla="*/ 756767 w 628"/>
                    <a:gd name="T13" fmla="*/ 288060 h 712"/>
                    <a:gd name="T14" fmla="*/ 756767 w 628"/>
                    <a:gd name="T15" fmla="*/ 207501 h 712"/>
                    <a:gd name="T16" fmla="*/ 681091 w 628"/>
                    <a:gd name="T17" fmla="*/ 175765 h 712"/>
                    <a:gd name="T18" fmla="*/ 649355 w 628"/>
                    <a:gd name="T19" fmla="*/ 180648 h 712"/>
                    <a:gd name="T20" fmla="*/ 549267 w 628"/>
                    <a:gd name="T21" fmla="*/ 322236 h 712"/>
                    <a:gd name="T22" fmla="*/ 439413 w 628"/>
                    <a:gd name="T23" fmla="*/ 339325 h 712"/>
                    <a:gd name="T24" fmla="*/ 395472 w 628"/>
                    <a:gd name="T25" fmla="*/ 166001 h 712"/>
                    <a:gd name="T26" fmla="*/ 395472 w 628"/>
                    <a:gd name="T27" fmla="*/ 144030 h 712"/>
                    <a:gd name="T28" fmla="*/ 446737 w 628"/>
                    <a:gd name="T29" fmla="*/ 36618 h 712"/>
                    <a:gd name="T30" fmla="*/ 375942 w 628"/>
                    <a:gd name="T31" fmla="*/ 0 h 712"/>
                    <a:gd name="T32" fmla="*/ 310030 w 628"/>
                    <a:gd name="T33" fmla="*/ 43941 h 712"/>
                    <a:gd name="T34" fmla="*/ 297825 w 628"/>
                    <a:gd name="T35" fmla="*/ 75677 h 712"/>
                    <a:gd name="T36" fmla="*/ 371060 w 628"/>
                    <a:gd name="T37" fmla="*/ 231913 h 712"/>
                    <a:gd name="T38" fmla="*/ 332001 w 628"/>
                    <a:gd name="T39" fmla="*/ 339325 h 712"/>
                    <a:gd name="T40" fmla="*/ 158677 w 628"/>
                    <a:gd name="T41" fmla="*/ 285619 h 712"/>
                    <a:gd name="T42" fmla="*/ 139148 w 628"/>
                    <a:gd name="T43" fmla="*/ 275854 h 712"/>
                    <a:gd name="T44" fmla="*/ 70794 w 628"/>
                    <a:gd name="T45" fmla="*/ 178207 h 712"/>
                    <a:gd name="T46" fmla="*/ 0 w 628"/>
                    <a:gd name="T47" fmla="*/ 219707 h 712"/>
                    <a:gd name="T48" fmla="*/ 9765 w 628"/>
                    <a:gd name="T49" fmla="*/ 300266 h 712"/>
                    <a:gd name="T50" fmla="*/ 31735 w 628"/>
                    <a:gd name="T51" fmla="*/ 327119 h 712"/>
                    <a:gd name="T52" fmla="*/ 202618 w 628"/>
                    <a:gd name="T53" fmla="*/ 341766 h 712"/>
                    <a:gd name="T54" fmla="*/ 278295 w 628"/>
                    <a:gd name="T55" fmla="*/ 432090 h 712"/>
                    <a:gd name="T56" fmla="*/ 197736 w 628"/>
                    <a:gd name="T57" fmla="*/ 519972 h 712"/>
                    <a:gd name="T58" fmla="*/ 31735 w 628"/>
                    <a:gd name="T59" fmla="*/ 537061 h 712"/>
                    <a:gd name="T60" fmla="*/ 9765 w 628"/>
                    <a:gd name="T61" fmla="*/ 563914 h 712"/>
                    <a:gd name="T62" fmla="*/ 0 w 628"/>
                    <a:gd name="T63" fmla="*/ 642032 h 712"/>
                    <a:gd name="T64" fmla="*/ 70794 w 628"/>
                    <a:gd name="T65" fmla="*/ 685973 h 712"/>
                    <a:gd name="T66" fmla="*/ 139148 w 628"/>
                    <a:gd name="T67" fmla="*/ 583443 h 712"/>
                    <a:gd name="T68" fmla="*/ 161118 w 628"/>
                    <a:gd name="T69" fmla="*/ 571237 h 712"/>
                    <a:gd name="T70" fmla="*/ 312472 w 628"/>
                    <a:gd name="T71" fmla="*/ 510208 h 712"/>
                    <a:gd name="T72" fmla="*/ 366178 w 628"/>
                    <a:gd name="T73" fmla="*/ 637149 h 712"/>
                    <a:gd name="T74" fmla="*/ 297825 w 628"/>
                    <a:gd name="T75" fmla="*/ 788503 h 712"/>
                    <a:gd name="T76" fmla="*/ 310030 w 628"/>
                    <a:gd name="T77" fmla="*/ 820238 h 712"/>
                    <a:gd name="T78" fmla="*/ 371060 w 628"/>
                    <a:gd name="T79" fmla="*/ 869062 h 712"/>
                    <a:gd name="T80" fmla="*/ 446737 w 628"/>
                    <a:gd name="T81" fmla="*/ 827562 h 712"/>
                    <a:gd name="T82" fmla="*/ 393031 w 628"/>
                    <a:gd name="T83" fmla="*/ 717709 h 712"/>
                    <a:gd name="T84" fmla="*/ 393031 w 628"/>
                    <a:gd name="T85" fmla="*/ 693297 h 712"/>
                    <a:gd name="T86" fmla="*/ 415001 w 628"/>
                    <a:gd name="T87" fmla="*/ 534620 h 712"/>
                    <a:gd name="T88" fmla="*/ 551708 w 628"/>
                    <a:gd name="T89" fmla="*/ 546826 h 712"/>
                    <a:gd name="T90" fmla="*/ 649355 w 628"/>
                    <a:gd name="T91" fmla="*/ 683532 h 712"/>
                    <a:gd name="T92" fmla="*/ 681091 w 628"/>
                    <a:gd name="T93" fmla="*/ 688414 h 712"/>
                    <a:gd name="T94" fmla="*/ 754326 w 628"/>
                    <a:gd name="T95" fmla="*/ 659120 h 712"/>
                    <a:gd name="T96" fmla="*/ 756767 w 628"/>
                    <a:gd name="T97" fmla="*/ 573679 h 712"/>
                    <a:gd name="T98" fmla="*/ 371060 w 628"/>
                    <a:gd name="T99" fmla="*/ 498002 h 712"/>
                    <a:gd name="T100" fmla="*/ 336883 w 628"/>
                    <a:gd name="T101" fmla="*/ 480914 h 712"/>
                    <a:gd name="T102" fmla="*/ 317354 w 628"/>
                    <a:gd name="T103" fmla="*/ 444296 h 712"/>
                    <a:gd name="T104" fmla="*/ 317354 w 628"/>
                    <a:gd name="T105" fmla="*/ 417443 h 712"/>
                    <a:gd name="T106" fmla="*/ 336883 w 628"/>
                    <a:gd name="T107" fmla="*/ 383266 h 712"/>
                    <a:gd name="T108" fmla="*/ 371060 w 628"/>
                    <a:gd name="T109" fmla="*/ 366178 h 712"/>
                    <a:gd name="T110" fmla="*/ 397913 w 628"/>
                    <a:gd name="T111" fmla="*/ 366178 h 712"/>
                    <a:gd name="T112" fmla="*/ 432090 w 628"/>
                    <a:gd name="T113" fmla="*/ 383266 h 712"/>
                    <a:gd name="T114" fmla="*/ 451619 w 628"/>
                    <a:gd name="T115" fmla="*/ 417443 h 712"/>
                    <a:gd name="T116" fmla="*/ 451619 w 628"/>
                    <a:gd name="T117" fmla="*/ 444296 h 712"/>
                    <a:gd name="T118" fmla="*/ 432090 w 628"/>
                    <a:gd name="T119" fmla="*/ 480914 h 712"/>
                    <a:gd name="T120" fmla="*/ 397913 w 628"/>
                    <a:gd name="T121" fmla="*/ 498002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fontAlgn="auto">
                <a:spcBef>
                  <a:spcPts val="0"/>
                </a:spcBef>
                <a:spcAft>
                  <a:spcPts val="0"/>
                </a:spcAft>
                <a:defRPr/>
              </a:pPr>
              <a:endParaRPr lang="en-US">
                <a:latin typeface="+mn-lt"/>
                <a:ea typeface="+mn-ea"/>
              </a:endParaRPr>
            </a:p>
          </p:txBody>
        </p:sp>
        <p:sp>
          <p:nvSpPr>
            <p:cNvPr id="1084" name="Freeform 16"/>
            <p:cNvSpPr>
              <a:spLocks noChangeAspect="1"/>
            </p:cNvSpPr>
            <p:nvPr/>
          </p:nvSpPr>
          <p:spPr bwMode="auto">
            <a:xfrm>
              <a:off x="8126715" y="6307559"/>
              <a:ext cx="976330" cy="550441"/>
            </a:xfrm>
            <a:custGeom>
              <a:avLst/>
              <a:gdLst>
                <a:gd name="T0" fmla="*/ 966285 w 972"/>
                <a:gd name="T1" fmla="*/ 345532 h 548"/>
                <a:gd name="T2" fmla="*/ 863831 w 972"/>
                <a:gd name="T3" fmla="*/ 233033 h 548"/>
                <a:gd name="T4" fmla="*/ 976330 w 972"/>
                <a:gd name="T5" fmla="*/ 210935 h 548"/>
                <a:gd name="T6" fmla="*/ 958250 w 972"/>
                <a:gd name="T7" fmla="*/ 122543 h 548"/>
                <a:gd name="T8" fmla="*/ 857804 w 972"/>
                <a:gd name="T9" fmla="*/ 200891 h 548"/>
                <a:gd name="T10" fmla="*/ 837715 w 972"/>
                <a:gd name="T11" fmla="*/ 98437 h 548"/>
                <a:gd name="T12" fmla="*/ 745305 w 972"/>
                <a:gd name="T13" fmla="*/ 321425 h 548"/>
                <a:gd name="T14" fmla="*/ 717181 w 972"/>
                <a:gd name="T15" fmla="*/ 122543 h 548"/>
                <a:gd name="T16" fmla="*/ 638833 w 972"/>
                <a:gd name="T17" fmla="*/ 435933 h 548"/>
                <a:gd name="T18" fmla="*/ 616735 w 972"/>
                <a:gd name="T19" fmla="*/ 423880 h 548"/>
                <a:gd name="T20" fmla="*/ 578566 w 972"/>
                <a:gd name="T21" fmla="*/ 413835 h 548"/>
                <a:gd name="T22" fmla="*/ 554459 w 972"/>
                <a:gd name="T23" fmla="*/ 413835 h 548"/>
                <a:gd name="T24" fmla="*/ 504236 w 972"/>
                <a:gd name="T25" fmla="*/ 313390 h 548"/>
                <a:gd name="T26" fmla="*/ 590619 w 972"/>
                <a:gd name="T27" fmla="*/ 100445 h 548"/>
                <a:gd name="T28" fmla="*/ 441960 w 972"/>
                <a:gd name="T29" fmla="*/ 132588 h 548"/>
                <a:gd name="T30" fmla="*/ 480129 w 972"/>
                <a:gd name="T31" fmla="*/ 24107 h 548"/>
                <a:gd name="T32" fmla="*/ 395755 w 972"/>
                <a:gd name="T33" fmla="*/ 0 h 548"/>
                <a:gd name="T34" fmla="*/ 411826 w 972"/>
                <a:gd name="T35" fmla="*/ 124552 h 548"/>
                <a:gd name="T36" fmla="*/ 313390 w 972"/>
                <a:gd name="T37" fmla="*/ 88392 h 548"/>
                <a:gd name="T38" fmla="*/ 460040 w 972"/>
                <a:gd name="T39" fmla="*/ 279238 h 548"/>
                <a:gd name="T40" fmla="*/ 273212 w 972"/>
                <a:gd name="T41" fmla="*/ 204909 h 548"/>
                <a:gd name="T42" fmla="*/ 504236 w 972"/>
                <a:gd name="T43" fmla="*/ 427898 h 548"/>
                <a:gd name="T44" fmla="*/ 492183 w 972"/>
                <a:gd name="T45" fmla="*/ 433924 h 548"/>
                <a:gd name="T46" fmla="*/ 472094 w 972"/>
                <a:gd name="T47" fmla="*/ 449996 h 548"/>
                <a:gd name="T48" fmla="*/ 454014 w 972"/>
                <a:gd name="T49" fmla="*/ 470085 h 548"/>
                <a:gd name="T50" fmla="*/ 441960 w 972"/>
                <a:gd name="T51" fmla="*/ 492183 h 548"/>
                <a:gd name="T52" fmla="*/ 333479 w 972"/>
                <a:gd name="T53" fmla="*/ 484147 h 548"/>
                <a:gd name="T54" fmla="*/ 190846 w 972"/>
                <a:gd name="T55" fmla="*/ 303345 h 548"/>
                <a:gd name="T56" fmla="*/ 142633 w 972"/>
                <a:gd name="T57" fmla="*/ 447987 h 548"/>
                <a:gd name="T58" fmla="*/ 70312 w 972"/>
                <a:gd name="T59" fmla="*/ 361604 h 548"/>
                <a:gd name="T60" fmla="*/ 2009 w 972"/>
                <a:gd name="T61" fmla="*/ 421871 h 548"/>
                <a:gd name="T62" fmla="*/ 0 w 972"/>
                <a:gd name="T63" fmla="*/ 441960 h 548"/>
                <a:gd name="T64" fmla="*/ 34151 w 972"/>
                <a:gd name="T65" fmla="*/ 528343 h 548"/>
                <a:gd name="T66" fmla="*/ 142633 w 972"/>
                <a:gd name="T67" fmla="*/ 474102 h 548"/>
                <a:gd name="T68" fmla="*/ 214953 w 972"/>
                <a:gd name="T69" fmla="*/ 550441 h 548"/>
                <a:gd name="T70" fmla="*/ 311381 w 972"/>
                <a:gd name="T71" fmla="*/ 514281 h 548"/>
                <a:gd name="T72" fmla="*/ 429907 w 972"/>
                <a:gd name="T73" fmla="*/ 540396 h 548"/>
                <a:gd name="T74" fmla="*/ 466067 w 972"/>
                <a:gd name="T75" fmla="*/ 550441 h 548"/>
                <a:gd name="T76" fmla="*/ 468076 w 972"/>
                <a:gd name="T77" fmla="*/ 534370 h 548"/>
                <a:gd name="T78" fmla="*/ 476112 w 972"/>
                <a:gd name="T79" fmla="*/ 506245 h 548"/>
                <a:gd name="T80" fmla="*/ 494192 w 972"/>
                <a:gd name="T81" fmla="*/ 480129 h 548"/>
                <a:gd name="T82" fmla="*/ 518299 w 972"/>
                <a:gd name="T83" fmla="*/ 462049 h 548"/>
                <a:gd name="T84" fmla="*/ 534370 w 972"/>
                <a:gd name="T85" fmla="*/ 456022 h 548"/>
                <a:gd name="T86" fmla="*/ 572539 w 972"/>
                <a:gd name="T87" fmla="*/ 452004 h 548"/>
                <a:gd name="T88" fmla="*/ 608700 w 972"/>
                <a:gd name="T89" fmla="*/ 462049 h 548"/>
                <a:gd name="T90" fmla="*/ 636824 w 972"/>
                <a:gd name="T91" fmla="*/ 484147 h 548"/>
                <a:gd name="T92" fmla="*/ 656913 w 972"/>
                <a:gd name="T93" fmla="*/ 518298 h 548"/>
                <a:gd name="T94" fmla="*/ 660931 w 972"/>
                <a:gd name="T95" fmla="*/ 534370 h 548"/>
                <a:gd name="T96" fmla="*/ 699100 w 972"/>
                <a:gd name="T97" fmla="*/ 550441 h 548"/>
                <a:gd name="T98" fmla="*/ 697092 w 972"/>
                <a:gd name="T99" fmla="*/ 528343 h 548"/>
                <a:gd name="T100" fmla="*/ 693074 w 972"/>
                <a:gd name="T101" fmla="*/ 506245 h 548"/>
                <a:gd name="T102" fmla="*/ 683029 w 972"/>
                <a:gd name="T103" fmla="*/ 482138 h 548"/>
                <a:gd name="T104" fmla="*/ 666958 w 972"/>
                <a:gd name="T105" fmla="*/ 460040 h 548"/>
                <a:gd name="T106" fmla="*/ 966285 w 972"/>
                <a:gd name="T107" fmla="*/ 361604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7" name="Title Placeholder 1"/>
          <p:cNvSpPr>
            <a:spLocks noGrp="1"/>
          </p:cNvSpPr>
          <p:nvPr>
            <p:ph type="title"/>
          </p:nvPr>
        </p:nvSpPr>
        <p:spPr bwMode="auto">
          <a:xfrm>
            <a:off x="1009650" y="676275"/>
            <a:ext cx="7124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8" name="Text Placeholder 2"/>
          <p:cNvSpPr>
            <a:spLocks noGrp="1"/>
          </p:cNvSpPr>
          <p:nvPr>
            <p:ph type="body" idx="1"/>
          </p:nvPr>
        </p:nvSpPr>
        <p:spPr bwMode="auto">
          <a:xfrm>
            <a:off x="1009650" y="1806575"/>
            <a:ext cx="71247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6437313" y="5951538"/>
            <a:ext cx="2133600" cy="365125"/>
          </a:xfrm>
          <a:prstGeom prst="rect">
            <a:avLst/>
          </a:prstGeom>
        </p:spPr>
        <p:txBody>
          <a:bodyPr vert="horz" lIns="91440" tIns="45720" rIns="91440" bIns="45720" rtlCol="0" anchor="b"/>
          <a:lstStyle>
            <a:lvl1pPr algn="r" fontAlgn="auto">
              <a:spcBef>
                <a:spcPts val="0"/>
              </a:spcBef>
              <a:spcAft>
                <a:spcPts val="0"/>
              </a:spcAft>
              <a:defRPr sz="900" smtClean="0">
                <a:solidFill>
                  <a:schemeClr val="tx1">
                    <a:tint val="75000"/>
                  </a:schemeClr>
                </a:solidFill>
                <a:latin typeface="+mn-lt"/>
                <a:ea typeface="+mn-ea"/>
              </a:defRPr>
            </a:lvl1pPr>
          </a:lstStyle>
          <a:p>
            <a:pPr>
              <a:defRPr/>
            </a:pPr>
            <a:fld id="{86D2340D-6153-406D-9AC0-C539182638A2}" type="datetime1">
              <a:rPr lang="zh-CN" altLang="en-US"/>
              <a:pPr>
                <a:defRPr/>
              </a:pPr>
              <a:t>2016/5/8</a:t>
            </a:fld>
            <a:endParaRPr lang="zh-CN" altLang="en-US"/>
          </a:p>
        </p:txBody>
      </p:sp>
      <p:sp>
        <p:nvSpPr>
          <p:cNvPr id="5" name="Footer Placeholder 4"/>
          <p:cNvSpPr>
            <a:spLocks noGrp="1"/>
          </p:cNvSpPr>
          <p:nvPr>
            <p:ph type="ftr" sz="quarter" idx="3"/>
          </p:nvPr>
        </p:nvSpPr>
        <p:spPr>
          <a:xfrm>
            <a:off x="1181100" y="5951538"/>
            <a:ext cx="5256213" cy="365125"/>
          </a:xfrm>
          <a:prstGeom prst="rect">
            <a:avLst/>
          </a:prstGeom>
        </p:spPr>
        <p:txBody>
          <a:bodyPr vert="horz" lIns="91440" tIns="45720" rIns="91440" bIns="45720" rtlCol="0" anchor="b"/>
          <a:lstStyle>
            <a:lvl1pPr algn="l" fontAlgn="auto">
              <a:spcBef>
                <a:spcPts val="0"/>
              </a:spcBef>
              <a:spcAft>
                <a:spcPts val="0"/>
              </a:spcAft>
              <a:defRPr sz="900" smtClean="0">
                <a:solidFill>
                  <a:schemeClr val="tx1">
                    <a:tint val="75000"/>
                  </a:schemeClr>
                </a:solidFill>
                <a:latin typeface="+mn-lt"/>
                <a:ea typeface="+mn-ea"/>
              </a:defRPr>
            </a:lvl1pPr>
          </a:lstStyle>
          <a:p>
            <a:pPr>
              <a:defRPr/>
            </a:pPr>
            <a:r>
              <a:rPr lang="zh-CN" altLang="en-US"/>
              <a:t>吉林大学 微型计算机原理与接口技术</a:t>
            </a:r>
          </a:p>
        </p:txBody>
      </p:sp>
      <p:sp>
        <p:nvSpPr>
          <p:cNvPr id="6" name="Slide Number Placeholder 5"/>
          <p:cNvSpPr>
            <a:spLocks noGrp="1"/>
          </p:cNvSpPr>
          <p:nvPr>
            <p:ph type="sldNum" sz="quarter" idx="4"/>
          </p:nvPr>
        </p:nvSpPr>
        <p:spPr>
          <a:xfrm>
            <a:off x="573088" y="5951538"/>
            <a:ext cx="608012" cy="365125"/>
          </a:xfrm>
          <a:prstGeom prst="rect">
            <a:avLst/>
          </a:prstGeom>
        </p:spPr>
        <p:txBody>
          <a:bodyPr vert="horz" lIns="91440" tIns="45720" rIns="91440" bIns="45720" rtlCol="0" anchor="b"/>
          <a:lstStyle>
            <a:lvl1pPr algn="l" fontAlgn="auto">
              <a:spcBef>
                <a:spcPts val="0"/>
              </a:spcBef>
              <a:spcAft>
                <a:spcPts val="0"/>
              </a:spcAft>
              <a:defRPr sz="1800" smtClean="0">
                <a:solidFill>
                  <a:schemeClr val="tx1">
                    <a:tint val="75000"/>
                  </a:schemeClr>
                </a:solidFill>
                <a:latin typeface="+mn-lt"/>
                <a:ea typeface="+mn-ea"/>
              </a:defRPr>
            </a:lvl1pPr>
          </a:lstStyle>
          <a:p>
            <a:pPr>
              <a:defRPr/>
            </a:pPr>
            <a:fld id="{E84AB139-2542-41F4-9F86-79DCDB57F6B0}" type="slidenum">
              <a:rPr lang="zh-CN" altLang="en-US"/>
              <a:pPr>
                <a:defRPr/>
              </a:pPr>
              <a:t>‹#›</a:t>
            </a:fld>
            <a:endParaRPr lang="zh-CN" altLang="en-US" dirty="0"/>
          </a:p>
        </p:txBody>
      </p:sp>
      <p:grpSp>
        <p:nvGrpSpPr>
          <p:cNvPr id="1032" name="Group 218"/>
          <p:cNvGrpSpPr>
            <a:grpSpLocks/>
          </p:cNvGrpSpPr>
          <p:nvPr userDrawn="1"/>
        </p:nvGrpSpPr>
        <p:grpSpPr bwMode="auto">
          <a:xfrm rot="5400000">
            <a:off x="923926" y="-650875"/>
            <a:ext cx="550862" cy="2135187"/>
            <a:chOff x="6558164" y="66319"/>
            <a:chExt cx="2575511" cy="6797067"/>
          </a:xfrm>
        </p:grpSpPr>
        <p:grpSp>
          <p:nvGrpSpPr>
            <p:cNvPr id="1033" name="Group 62"/>
            <p:cNvGrpSpPr>
              <a:grpSpLocks/>
            </p:cNvGrpSpPr>
            <p:nvPr/>
          </p:nvGrpSpPr>
          <p:grpSpPr bwMode="auto">
            <a:xfrm>
              <a:off x="6924386" y="66319"/>
              <a:ext cx="2173634" cy="6673398"/>
              <a:chOff x="6924386" y="66319"/>
              <a:chExt cx="2173634" cy="6673398"/>
            </a:xfrm>
          </p:grpSpPr>
          <p:grpSp>
            <p:nvGrpSpPr>
              <p:cNvPr id="1041" name="Group 44"/>
              <p:cNvGrpSpPr>
                <a:grpSpLocks/>
              </p:cNvGrpSpPr>
              <p:nvPr/>
            </p:nvGrpSpPr>
            <p:grpSpPr bwMode="auto">
              <a:xfrm>
                <a:off x="6924386" y="66319"/>
                <a:ext cx="2066032" cy="6673398"/>
                <a:chOff x="6924386" y="66319"/>
                <a:chExt cx="2066032" cy="6673398"/>
              </a:xfrm>
            </p:grpSpPr>
            <p:sp>
              <p:nvSpPr>
                <p:cNvPr id="48"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49"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fontAlgn="auto">
                    <a:spcBef>
                      <a:spcPts val="0"/>
                    </a:spcBef>
                    <a:spcAft>
                      <a:spcPts val="0"/>
                    </a:spcAft>
                    <a:defRPr/>
                  </a:pPr>
                  <a:endParaRPr lang="en-US">
                    <a:latin typeface="+mn-lt"/>
                    <a:ea typeface="+mn-ea"/>
                  </a:endParaRPr>
                </a:p>
              </p:txBody>
            </p:sp>
            <p:sp>
              <p:nvSpPr>
                <p:cNvPr id="50"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1"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fontAlgn="auto">
                    <a:spcBef>
                      <a:spcPts val="0"/>
                    </a:spcBef>
                    <a:spcAft>
                      <a:spcPts val="0"/>
                    </a:spcAft>
                    <a:defRPr/>
                  </a:pPr>
                  <a:endParaRPr lang="en-US">
                    <a:latin typeface="+mn-lt"/>
                    <a:ea typeface="+mn-ea"/>
                  </a:endParaRPr>
                </a:p>
              </p:txBody>
            </p:sp>
            <p:sp>
              <p:nvSpPr>
                <p:cNvPr id="52"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3"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grpSp>
          <p:grpSp>
            <p:nvGrpSpPr>
              <p:cNvPr id="1042" name="Group 50"/>
              <p:cNvGrpSpPr>
                <a:grpSpLocks/>
              </p:cNvGrpSpPr>
              <p:nvPr/>
            </p:nvGrpSpPr>
            <p:grpSpPr bwMode="auto">
              <a:xfrm>
                <a:off x="7693251" y="122250"/>
                <a:ext cx="1404769" cy="5155321"/>
                <a:chOff x="7693251" y="122250"/>
                <a:chExt cx="1404769" cy="5155321"/>
              </a:xfrm>
            </p:grpSpPr>
            <p:sp>
              <p:nvSpPr>
                <p:cNvPr id="43"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44"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45"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fontAlgn="auto">
                    <a:spcBef>
                      <a:spcPts val="0"/>
                    </a:spcBef>
                    <a:spcAft>
                      <a:spcPts val="0"/>
                    </a:spcAft>
                    <a:defRPr/>
                  </a:pPr>
                  <a:endParaRPr lang="en-US">
                    <a:latin typeface="+mn-lt"/>
                    <a:ea typeface="+mn-ea"/>
                  </a:endParaRPr>
                </a:p>
              </p:txBody>
            </p:sp>
            <p:sp>
              <p:nvSpPr>
                <p:cNvPr id="1057" name="Freeform 53"/>
                <p:cNvSpPr>
                  <a:spLocks noChangeAspect="1"/>
                </p:cNvSpPr>
                <p:nvPr/>
              </p:nvSpPr>
              <p:spPr bwMode="auto">
                <a:xfrm rot="1160251">
                  <a:off x="8324628" y="3308607"/>
                  <a:ext cx="491754" cy="561254"/>
                </a:xfrm>
                <a:custGeom>
                  <a:avLst/>
                  <a:gdLst>
                    <a:gd name="T0" fmla="*/ 435366 w 750"/>
                    <a:gd name="T1" fmla="*/ 373732 h 856"/>
                    <a:gd name="T2" fmla="*/ 381601 w 750"/>
                    <a:gd name="T3" fmla="*/ 344883 h 856"/>
                    <a:gd name="T4" fmla="*/ 321279 w 750"/>
                    <a:gd name="T5" fmla="*/ 314722 h 856"/>
                    <a:gd name="T6" fmla="*/ 322591 w 750"/>
                    <a:gd name="T7" fmla="*/ 249155 h 856"/>
                    <a:gd name="T8" fmla="*/ 478641 w 750"/>
                    <a:gd name="T9" fmla="*/ 239975 h 856"/>
                    <a:gd name="T10" fmla="*/ 487820 w 750"/>
                    <a:gd name="T11" fmla="*/ 200635 h 856"/>
                    <a:gd name="T12" fmla="*/ 490443 w 750"/>
                    <a:gd name="T13" fmla="*/ 149493 h 856"/>
                    <a:gd name="T14" fmla="*/ 483886 w 750"/>
                    <a:gd name="T15" fmla="*/ 135068 h 856"/>
                    <a:gd name="T16" fmla="*/ 441923 w 750"/>
                    <a:gd name="T17" fmla="*/ 114087 h 856"/>
                    <a:gd name="T18" fmla="*/ 382912 w 750"/>
                    <a:gd name="T19" fmla="*/ 186210 h 856"/>
                    <a:gd name="T20" fmla="*/ 361931 w 750"/>
                    <a:gd name="T21" fmla="*/ 200635 h 856"/>
                    <a:gd name="T22" fmla="*/ 260957 w 750"/>
                    <a:gd name="T23" fmla="*/ 258334 h 856"/>
                    <a:gd name="T24" fmla="*/ 258335 w 750"/>
                    <a:gd name="T25" fmla="*/ 139002 h 856"/>
                    <a:gd name="T26" fmla="*/ 260957 w 750"/>
                    <a:gd name="T27" fmla="*/ 112775 h 856"/>
                    <a:gd name="T28" fmla="*/ 260957 w 750"/>
                    <a:gd name="T29" fmla="*/ 57699 h 856"/>
                    <a:gd name="T30" fmla="*/ 251778 w 750"/>
                    <a:gd name="T31" fmla="*/ 0 h 856"/>
                    <a:gd name="T32" fmla="*/ 233419 w 750"/>
                    <a:gd name="T33" fmla="*/ 30161 h 856"/>
                    <a:gd name="T34" fmla="*/ 230797 w 750"/>
                    <a:gd name="T35" fmla="*/ 70812 h 856"/>
                    <a:gd name="T36" fmla="*/ 233419 w 750"/>
                    <a:gd name="T37" fmla="*/ 131134 h 856"/>
                    <a:gd name="T38" fmla="*/ 237353 w 750"/>
                    <a:gd name="T39" fmla="*/ 198013 h 856"/>
                    <a:gd name="T40" fmla="*/ 179654 w 750"/>
                    <a:gd name="T41" fmla="*/ 230796 h 856"/>
                    <a:gd name="T42" fmla="*/ 94417 w 750"/>
                    <a:gd name="T43" fmla="*/ 99662 h 856"/>
                    <a:gd name="T44" fmla="*/ 55076 w 750"/>
                    <a:gd name="T45" fmla="*/ 111464 h 856"/>
                    <a:gd name="T46" fmla="*/ 9179 w 750"/>
                    <a:gd name="T47" fmla="*/ 135068 h 856"/>
                    <a:gd name="T48" fmla="*/ 1311 w 750"/>
                    <a:gd name="T49" fmla="*/ 145559 h 856"/>
                    <a:gd name="T50" fmla="*/ 45897 w 750"/>
                    <a:gd name="T51" fmla="*/ 182276 h 856"/>
                    <a:gd name="T52" fmla="*/ 74747 w 750"/>
                    <a:gd name="T53" fmla="*/ 199324 h 856"/>
                    <a:gd name="T54" fmla="*/ 110153 w 750"/>
                    <a:gd name="T55" fmla="*/ 216371 h 856"/>
                    <a:gd name="T56" fmla="*/ 194079 w 750"/>
                    <a:gd name="T57" fmla="*/ 262268 h 856"/>
                    <a:gd name="T58" fmla="*/ 142936 w 750"/>
                    <a:gd name="T59" fmla="*/ 326524 h 856"/>
                    <a:gd name="T60" fmla="*/ 10491 w 750"/>
                    <a:gd name="T61" fmla="*/ 329147 h 856"/>
                    <a:gd name="T62" fmla="*/ 3934 w 750"/>
                    <a:gd name="T63" fmla="*/ 361930 h 856"/>
                    <a:gd name="T64" fmla="*/ 1311 w 750"/>
                    <a:gd name="T65" fmla="*/ 411761 h 856"/>
                    <a:gd name="T66" fmla="*/ 6557 w 750"/>
                    <a:gd name="T67" fmla="*/ 426186 h 856"/>
                    <a:gd name="T68" fmla="*/ 48520 w 750"/>
                    <a:gd name="T69" fmla="*/ 448479 h 856"/>
                    <a:gd name="T70" fmla="*/ 107530 w 750"/>
                    <a:gd name="T71" fmla="*/ 376355 h 856"/>
                    <a:gd name="T72" fmla="*/ 128512 w 750"/>
                    <a:gd name="T73" fmla="*/ 361930 h 856"/>
                    <a:gd name="T74" fmla="*/ 230797 w 750"/>
                    <a:gd name="T75" fmla="*/ 304231 h 856"/>
                    <a:gd name="T76" fmla="*/ 232108 w 750"/>
                    <a:gd name="T77" fmla="*/ 422252 h 856"/>
                    <a:gd name="T78" fmla="*/ 230797 w 750"/>
                    <a:gd name="T79" fmla="*/ 449790 h 856"/>
                    <a:gd name="T80" fmla="*/ 199324 w 750"/>
                    <a:gd name="T81" fmla="*/ 535027 h 856"/>
                    <a:gd name="T82" fmla="*/ 237353 w 750"/>
                    <a:gd name="T83" fmla="*/ 561254 h 856"/>
                    <a:gd name="T84" fmla="*/ 253089 w 750"/>
                    <a:gd name="T85" fmla="*/ 558631 h 856"/>
                    <a:gd name="T86" fmla="*/ 259646 w 750"/>
                    <a:gd name="T87" fmla="*/ 491753 h 856"/>
                    <a:gd name="T88" fmla="*/ 326525 w 750"/>
                    <a:gd name="T89" fmla="*/ 503555 h 856"/>
                    <a:gd name="T90" fmla="*/ 255712 w 750"/>
                    <a:gd name="T91" fmla="*/ 393402 h 856"/>
                    <a:gd name="T92" fmla="*/ 285873 w 750"/>
                    <a:gd name="T93" fmla="*/ 317345 h 856"/>
                    <a:gd name="T94" fmla="*/ 369799 w 750"/>
                    <a:gd name="T95" fmla="*/ 368487 h 856"/>
                    <a:gd name="T96" fmla="*/ 402583 w 750"/>
                    <a:gd name="T97" fmla="*/ 389468 h 856"/>
                    <a:gd name="T98" fmla="*/ 431432 w 750"/>
                    <a:gd name="T99" fmla="*/ 406516 h 856"/>
                    <a:gd name="T100" fmla="*/ 489131 w 750"/>
                    <a:gd name="T101" fmla="*/ 417006 h 856"/>
                    <a:gd name="T102" fmla="*/ 445857 w 750"/>
                    <a:gd name="T103" fmla="*/ 380289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53"/>
                <p:cNvSpPr>
                  <a:spLocks noChangeAspect="1"/>
                </p:cNvSpPr>
                <p:nvPr/>
              </p:nvSpPr>
              <p:spPr bwMode="auto">
                <a:xfrm rot="-608747">
                  <a:off x="8713407" y="888239"/>
                  <a:ext cx="384613" cy="438971"/>
                </a:xfrm>
                <a:custGeom>
                  <a:avLst/>
                  <a:gdLst>
                    <a:gd name="T0" fmla="*/ 340511 w 750"/>
                    <a:gd name="T1" fmla="*/ 292305 h 856"/>
                    <a:gd name="T2" fmla="*/ 298460 w 750"/>
                    <a:gd name="T3" fmla="*/ 269742 h 856"/>
                    <a:gd name="T4" fmla="*/ 251280 w 750"/>
                    <a:gd name="T5" fmla="*/ 246152 h 856"/>
                    <a:gd name="T6" fmla="*/ 252306 w 750"/>
                    <a:gd name="T7" fmla="*/ 194870 h 856"/>
                    <a:gd name="T8" fmla="*/ 374357 w 750"/>
                    <a:gd name="T9" fmla="*/ 187691 h 856"/>
                    <a:gd name="T10" fmla="*/ 381536 w 750"/>
                    <a:gd name="T11" fmla="*/ 156922 h 856"/>
                    <a:gd name="T12" fmla="*/ 383587 w 750"/>
                    <a:gd name="T13" fmla="*/ 116922 h 856"/>
                    <a:gd name="T14" fmla="*/ 378459 w 750"/>
                    <a:gd name="T15" fmla="*/ 105640 h 856"/>
                    <a:gd name="T16" fmla="*/ 345639 w 750"/>
                    <a:gd name="T17" fmla="*/ 89230 h 856"/>
                    <a:gd name="T18" fmla="*/ 299485 w 750"/>
                    <a:gd name="T19" fmla="*/ 145640 h 856"/>
                    <a:gd name="T20" fmla="*/ 283075 w 750"/>
                    <a:gd name="T21" fmla="*/ 156922 h 856"/>
                    <a:gd name="T22" fmla="*/ 204101 w 750"/>
                    <a:gd name="T23" fmla="*/ 202050 h 856"/>
                    <a:gd name="T24" fmla="*/ 202050 w 750"/>
                    <a:gd name="T25" fmla="*/ 108717 h 856"/>
                    <a:gd name="T26" fmla="*/ 204101 w 750"/>
                    <a:gd name="T27" fmla="*/ 88204 h 856"/>
                    <a:gd name="T28" fmla="*/ 204101 w 750"/>
                    <a:gd name="T29" fmla="*/ 45128 h 856"/>
                    <a:gd name="T30" fmla="*/ 196922 w 750"/>
                    <a:gd name="T31" fmla="*/ 0 h 856"/>
                    <a:gd name="T32" fmla="*/ 182563 w 750"/>
                    <a:gd name="T33" fmla="*/ 23590 h 856"/>
                    <a:gd name="T34" fmla="*/ 180512 w 750"/>
                    <a:gd name="T35" fmla="*/ 55384 h 856"/>
                    <a:gd name="T36" fmla="*/ 182563 w 750"/>
                    <a:gd name="T37" fmla="*/ 102563 h 856"/>
                    <a:gd name="T38" fmla="*/ 185640 w 750"/>
                    <a:gd name="T39" fmla="*/ 154871 h 856"/>
                    <a:gd name="T40" fmla="*/ 140512 w 750"/>
                    <a:gd name="T41" fmla="*/ 180511 h 856"/>
                    <a:gd name="T42" fmla="*/ 73846 w 750"/>
                    <a:gd name="T43" fmla="*/ 77948 h 856"/>
                    <a:gd name="T44" fmla="*/ 43077 w 750"/>
                    <a:gd name="T45" fmla="*/ 87179 h 856"/>
                    <a:gd name="T46" fmla="*/ 7179 w 750"/>
                    <a:gd name="T47" fmla="*/ 105640 h 856"/>
                    <a:gd name="T48" fmla="*/ 1026 w 750"/>
                    <a:gd name="T49" fmla="*/ 113845 h 856"/>
                    <a:gd name="T50" fmla="*/ 35897 w 750"/>
                    <a:gd name="T51" fmla="*/ 142563 h 856"/>
                    <a:gd name="T52" fmla="*/ 58461 w 750"/>
                    <a:gd name="T53" fmla="*/ 155896 h 856"/>
                    <a:gd name="T54" fmla="*/ 86153 w 750"/>
                    <a:gd name="T55" fmla="*/ 169229 h 856"/>
                    <a:gd name="T56" fmla="*/ 151794 w 750"/>
                    <a:gd name="T57" fmla="*/ 205127 h 856"/>
                    <a:gd name="T58" fmla="*/ 111794 w 750"/>
                    <a:gd name="T59" fmla="*/ 255383 h 856"/>
                    <a:gd name="T60" fmla="*/ 8205 w 750"/>
                    <a:gd name="T61" fmla="*/ 257434 h 856"/>
                    <a:gd name="T62" fmla="*/ 3077 w 750"/>
                    <a:gd name="T63" fmla="*/ 283075 h 856"/>
                    <a:gd name="T64" fmla="*/ 1026 w 750"/>
                    <a:gd name="T65" fmla="*/ 322049 h 856"/>
                    <a:gd name="T66" fmla="*/ 5128 w 750"/>
                    <a:gd name="T67" fmla="*/ 333331 h 856"/>
                    <a:gd name="T68" fmla="*/ 37948 w 750"/>
                    <a:gd name="T69" fmla="*/ 350767 h 856"/>
                    <a:gd name="T70" fmla="*/ 84102 w 750"/>
                    <a:gd name="T71" fmla="*/ 294357 h 856"/>
                    <a:gd name="T72" fmla="*/ 100512 w 750"/>
                    <a:gd name="T73" fmla="*/ 283075 h 856"/>
                    <a:gd name="T74" fmla="*/ 180512 w 750"/>
                    <a:gd name="T75" fmla="*/ 237947 h 856"/>
                    <a:gd name="T76" fmla="*/ 181537 w 750"/>
                    <a:gd name="T77" fmla="*/ 330254 h 856"/>
                    <a:gd name="T78" fmla="*/ 180512 w 750"/>
                    <a:gd name="T79" fmla="*/ 351792 h 856"/>
                    <a:gd name="T80" fmla="*/ 155896 w 750"/>
                    <a:gd name="T81" fmla="*/ 418458 h 856"/>
                    <a:gd name="T82" fmla="*/ 185640 w 750"/>
                    <a:gd name="T83" fmla="*/ 438971 h 856"/>
                    <a:gd name="T84" fmla="*/ 197947 w 750"/>
                    <a:gd name="T85" fmla="*/ 436920 h 856"/>
                    <a:gd name="T86" fmla="*/ 203076 w 750"/>
                    <a:gd name="T87" fmla="*/ 384612 h 856"/>
                    <a:gd name="T88" fmla="*/ 255383 w 750"/>
                    <a:gd name="T89" fmla="*/ 393843 h 856"/>
                    <a:gd name="T90" fmla="*/ 199999 w 750"/>
                    <a:gd name="T91" fmla="*/ 307690 h 856"/>
                    <a:gd name="T92" fmla="*/ 223588 w 750"/>
                    <a:gd name="T93" fmla="*/ 248203 h 856"/>
                    <a:gd name="T94" fmla="*/ 289229 w 750"/>
                    <a:gd name="T95" fmla="*/ 288203 h 856"/>
                    <a:gd name="T96" fmla="*/ 314870 w 750"/>
                    <a:gd name="T97" fmla="*/ 304613 h 856"/>
                    <a:gd name="T98" fmla="*/ 337434 w 750"/>
                    <a:gd name="T99" fmla="*/ 317946 h 856"/>
                    <a:gd name="T100" fmla="*/ 382562 w 750"/>
                    <a:gd name="T101" fmla="*/ 326151 h 856"/>
                    <a:gd name="T102" fmla="*/ 348716 w 750"/>
                    <a:gd name="T103" fmla="*/ 297434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3" name="Group 56"/>
              <p:cNvGrpSpPr>
                <a:grpSpLocks/>
              </p:cNvGrpSpPr>
              <p:nvPr/>
            </p:nvGrpSpPr>
            <p:grpSpPr bwMode="auto">
              <a:xfrm>
                <a:off x="7564131" y="154734"/>
                <a:ext cx="1470366" cy="5948886"/>
                <a:chOff x="7564131" y="154734"/>
                <a:chExt cx="1470366" cy="5948886"/>
              </a:xfrm>
            </p:grpSpPr>
            <p:sp>
              <p:nvSpPr>
                <p:cNvPr id="1044" name="Freeform 69"/>
                <p:cNvSpPr>
                  <a:spLocks noChangeAspect="1" noEditPoints="1"/>
                </p:cNvSpPr>
                <p:nvPr/>
              </p:nvSpPr>
              <p:spPr bwMode="auto">
                <a:xfrm rot="474405">
                  <a:off x="8001987" y="4921668"/>
                  <a:ext cx="1032510" cy="1181952"/>
                </a:xfrm>
                <a:custGeom>
                  <a:avLst/>
                  <a:gdLst>
                    <a:gd name="T0" fmla="*/ 893936 w 760"/>
                    <a:gd name="T1" fmla="*/ 796119 h 870"/>
                    <a:gd name="T2" fmla="*/ 989036 w 760"/>
                    <a:gd name="T3" fmla="*/ 714605 h 870"/>
                    <a:gd name="T4" fmla="*/ 760797 w 760"/>
                    <a:gd name="T5" fmla="*/ 633092 h 870"/>
                    <a:gd name="T6" fmla="*/ 682000 w 760"/>
                    <a:gd name="T7" fmla="*/ 592335 h 870"/>
                    <a:gd name="T8" fmla="*/ 760797 w 760"/>
                    <a:gd name="T9" fmla="*/ 551578 h 870"/>
                    <a:gd name="T10" fmla="*/ 989036 w 760"/>
                    <a:gd name="T11" fmla="*/ 470064 h 870"/>
                    <a:gd name="T12" fmla="*/ 899371 w 760"/>
                    <a:gd name="T13" fmla="*/ 388550 h 870"/>
                    <a:gd name="T14" fmla="*/ 934693 w 760"/>
                    <a:gd name="T15" fmla="*/ 369530 h 870"/>
                    <a:gd name="T16" fmla="*/ 915673 w 760"/>
                    <a:gd name="T17" fmla="*/ 347793 h 870"/>
                    <a:gd name="T18" fmla="*/ 880351 w 760"/>
                    <a:gd name="T19" fmla="*/ 366813 h 870"/>
                    <a:gd name="T20" fmla="*/ 858614 w 760"/>
                    <a:gd name="T21" fmla="*/ 241825 h 870"/>
                    <a:gd name="T22" fmla="*/ 673849 w 760"/>
                    <a:gd name="T23" fmla="*/ 402135 h 870"/>
                    <a:gd name="T24" fmla="*/ 600486 w 760"/>
                    <a:gd name="T25" fmla="*/ 456478 h 870"/>
                    <a:gd name="T26" fmla="*/ 603203 w 760"/>
                    <a:gd name="T27" fmla="*/ 361378 h 870"/>
                    <a:gd name="T28" fmla="*/ 646677 w 760"/>
                    <a:gd name="T29" fmla="*/ 122271 h 870"/>
                    <a:gd name="T30" fmla="*/ 532558 w 760"/>
                    <a:gd name="T31" fmla="*/ 157594 h 870"/>
                    <a:gd name="T32" fmla="*/ 532558 w 760"/>
                    <a:gd name="T33" fmla="*/ 116837 h 870"/>
                    <a:gd name="T34" fmla="*/ 505386 w 760"/>
                    <a:gd name="T35" fmla="*/ 122271 h 870"/>
                    <a:gd name="T36" fmla="*/ 505386 w 760"/>
                    <a:gd name="T37" fmla="*/ 163028 h 870"/>
                    <a:gd name="T38" fmla="*/ 383116 w 760"/>
                    <a:gd name="T39" fmla="*/ 122271 h 870"/>
                    <a:gd name="T40" fmla="*/ 429307 w 760"/>
                    <a:gd name="T41" fmla="*/ 361378 h 870"/>
                    <a:gd name="T42" fmla="*/ 437458 w 760"/>
                    <a:gd name="T43" fmla="*/ 456478 h 870"/>
                    <a:gd name="T44" fmla="*/ 358661 w 760"/>
                    <a:gd name="T45" fmla="*/ 402135 h 870"/>
                    <a:gd name="T46" fmla="*/ 173896 w 760"/>
                    <a:gd name="T47" fmla="*/ 241825 h 870"/>
                    <a:gd name="T48" fmla="*/ 149442 w 760"/>
                    <a:gd name="T49" fmla="*/ 361378 h 870"/>
                    <a:gd name="T50" fmla="*/ 114120 w 760"/>
                    <a:gd name="T51" fmla="*/ 342359 h 870"/>
                    <a:gd name="T52" fmla="*/ 103251 w 760"/>
                    <a:gd name="T53" fmla="*/ 366813 h 870"/>
                    <a:gd name="T54" fmla="*/ 138574 w 760"/>
                    <a:gd name="T55" fmla="*/ 388550 h 870"/>
                    <a:gd name="T56" fmla="*/ 40757 w 760"/>
                    <a:gd name="T57" fmla="*/ 470064 h 870"/>
                    <a:gd name="T58" fmla="*/ 271713 w 760"/>
                    <a:gd name="T59" fmla="*/ 551578 h 870"/>
                    <a:gd name="T60" fmla="*/ 355944 w 760"/>
                    <a:gd name="T61" fmla="*/ 592335 h 870"/>
                    <a:gd name="T62" fmla="*/ 271713 w 760"/>
                    <a:gd name="T63" fmla="*/ 633092 h 870"/>
                    <a:gd name="T64" fmla="*/ 40757 w 760"/>
                    <a:gd name="T65" fmla="*/ 714605 h 870"/>
                    <a:gd name="T66" fmla="*/ 133139 w 760"/>
                    <a:gd name="T67" fmla="*/ 796119 h 870"/>
                    <a:gd name="T68" fmla="*/ 97817 w 760"/>
                    <a:gd name="T69" fmla="*/ 815139 h 870"/>
                    <a:gd name="T70" fmla="*/ 114120 w 760"/>
                    <a:gd name="T71" fmla="*/ 836876 h 870"/>
                    <a:gd name="T72" fmla="*/ 149442 w 760"/>
                    <a:gd name="T73" fmla="*/ 817856 h 870"/>
                    <a:gd name="T74" fmla="*/ 173896 w 760"/>
                    <a:gd name="T75" fmla="*/ 942844 h 870"/>
                    <a:gd name="T76" fmla="*/ 358661 w 760"/>
                    <a:gd name="T77" fmla="*/ 782534 h 870"/>
                    <a:gd name="T78" fmla="*/ 437458 w 760"/>
                    <a:gd name="T79" fmla="*/ 728191 h 870"/>
                    <a:gd name="T80" fmla="*/ 429307 w 760"/>
                    <a:gd name="T81" fmla="*/ 823291 h 870"/>
                    <a:gd name="T82" fmla="*/ 383116 w 760"/>
                    <a:gd name="T83" fmla="*/ 1062398 h 870"/>
                    <a:gd name="T84" fmla="*/ 499952 w 760"/>
                    <a:gd name="T85" fmla="*/ 1024358 h 870"/>
                    <a:gd name="T86" fmla="*/ 499952 w 760"/>
                    <a:gd name="T87" fmla="*/ 1065115 h 870"/>
                    <a:gd name="T88" fmla="*/ 527124 w 760"/>
                    <a:gd name="T89" fmla="*/ 1059681 h 870"/>
                    <a:gd name="T90" fmla="*/ 527124 w 760"/>
                    <a:gd name="T91" fmla="*/ 1021641 h 870"/>
                    <a:gd name="T92" fmla="*/ 646677 w 760"/>
                    <a:gd name="T93" fmla="*/ 1062398 h 870"/>
                    <a:gd name="T94" fmla="*/ 603203 w 760"/>
                    <a:gd name="T95" fmla="*/ 823291 h 870"/>
                    <a:gd name="T96" fmla="*/ 600486 w 760"/>
                    <a:gd name="T97" fmla="*/ 728191 h 870"/>
                    <a:gd name="T98" fmla="*/ 673849 w 760"/>
                    <a:gd name="T99" fmla="*/ 782534 h 870"/>
                    <a:gd name="T100" fmla="*/ 858614 w 760"/>
                    <a:gd name="T101" fmla="*/ 942844 h 870"/>
                    <a:gd name="T102" fmla="*/ 883068 w 760"/>
                    <a:gd name="T103" fmla="*/ 823291 h 870"/>
                    <a:gd name="T104" fmla="*/ 918390 w 760"/>
                    <a:gd name="T105" fmla="*/ 842311 h 870"/>
                    <a:gd name="T106" fmla="*/ 926542 w 760"/>
                    <a:gd name="T107" fmla="*/ 817856 h 870"/>
                    <a:gd name="T108" fmla="*/ 470064 w 760"/>
                    <a:gd name="T109" fmla="*/ 673848 h 870"/>
                    <a:gd name="T110" fmla="*/ 567881 w 760"/>
                    <a:gd name="T111" fmla="*/ 510821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73"/>
                <p:cNvSpPr>
                  <a:spLocks noChangeAspect="1" noEditPoints="1"/>
                </p:cNvSpPr>
                <p:nvPr/>
              </p:nvSpPr>
              <p:spPr bwMode="auto">
                <a:xfrm rot="-1185563">
                  <a:off x="7564131" y="154734"/>
                  <a:ext cx="722936" cy="825205"/>
                </a:xfrm>
                <a:custGeom>
                  <a:avLst/>
                  <a:gdLst>
                    <a:gd name="T0" fmla="*/ 597745 w 820"/>
                    <a:gd name="T1" fmla="*/ 537794 h 936"/>
                    <a:gd name="T2" fmla="*/ 578349 w 820"/>
                    <a:gd name="T3" fmla="*/ 527214 h 936"/>
                    <a:gd name="T4" fmla="*/ 453157 w 820"/>
                    <a:gd name="T5" fmla="*/ 451394 h 936"/>
                    <a:gd name="T6" fmla="*/ 460210 w 820"/>
                    <a:gd name="T7" fmla="*/ 412603 h 936"/>
                    <a:gd name="T8" fmla="*/ 497239 w 820"/>
                    <a:gd name="T9" fmla="*/ 364995 h 936"/>
                    <a:gd name="T10" fmla="*/ 603034 w 820"/>
                    <a:gd name="T11" fmla="*/ 285648 h 936"/>
                    <a:gd name="T12" fmla="*/ 648879 w 820"/>
                    <a:gd name="T13" fmla="*/ 257436 h 936"/>
                    <a:gd name="T14" fmla="*/ 655932 w 820"/>
                    <a:gd name="T15" fmla="*/ 172799 h 936"/>
                    <a:gd name="T16" fmla="*/ 613614 w 820"/>
                    <a:gd name="T17" fmla="*/ 174563 h 936"/>
                    <a:gd name="T18" fmla="*/ 472553 w 820"/>
                    <a:gd name="T19" fmla="*/ 320913 h 936"/>
                    <a:gd name="T20" fmla="*/ 428472 w 820"/>
                    <a:gd name="T21" fmla="*/ 338546 h 936"/>
                    <a:gd name="T22" fmla="*/ 377337 w 820"/>
                    <a:gd name="T23" fmla="*/ 313860 h 936"/>
                    <a:gd name="T24" fmla="*/ 447868 w 820"/>
                    <a:gd name="T25" fmla="*/ 81110 h 936"/>
                    <a:gd name="T26" fmla="*/ 428472 w 820"/>
                    <a:gd name="T27" fmla="*/ 44081 h 936"/>
                    <a:gd name="T28" fmla="*/ 356178 w 820"/>
                    <a:gd name="T29" fmla="*/ 0 h 936"/>
                    <a:gd name="T30" fmla="*/ 354415 w 820"/>
                    <a:gd name="T31" fmla="*/ 105796 h 936"/>
                    <a:gd name="T32" fmla="*/ 352652 w 820"/>
                    <a:gd name="T33" fmla="*/ 162220 h 936"/>
                    <a:gd name="T34" fmla="*/ 350888 w 820"/>
                    <a:gd name="T35" fmla="*/ 313860 h 936"/>
                    <a:gd name="T36" fmla="*/ 299754 w 820"/>
                    <a:gd name="T37" fmla="*/ 336782 h 936"/>
                    <a:gd name="T38" fmla="*/ 148114 w 820"/>
                    <a:gd name="T39" fmla="*/ 275068 h 936"/>
                    <a:gd name="T40" fmla="*/ 98742 w 820"/>
                    <a:gd name="T41" fmla="*/ 246856 h 936"/>
                    <a:gd name="T42" fmla="*/ 8816 w 820"/>
                    <a:gd name="T43" fmla="*/ 197485 h 936"/>
                    <a:gd name="T44" fmla="*/ 8816 w 820"/>
                    <a:gd name="T45" fmla="*/ 285648 h 936"/>
                    <a:gd name="T46" fmla="*/ 31739 w 820"/>
                    <a:gd name="T47" fmla="*/ 320913 h 936"/>
                    <a:gd name="T48" fmla="*/ 234513 w 820"/>
                    <a:gd name="T49" fmla="*/ 350888 h 936"/>
                    <a:gd name="T50" fmla="*/ 266252 w 820"/>
                    <a:gd name="T51" fmla="*/ 412603 h 936"/>
                    <a:gd name="T52" fmla="*/ 232750 w 820"/>
                    <a:gd name="T53" fmla="*/ 469027 h 936"/>
                    <a:gd name="T54" fmla="*/ 29975 w 820"/>
                    <a:gd name="T55" fmla="*/ 511345 h 936"/>
                    <a:gd name="T56" fmla="*/ 7053 w 820"/>
                    <a:gd name="T57" fmla="*/ 546610 h 936"/>
                    <a:gd name="T58" fmla="*/ 84636 w 820"/>
                    <a:gd name="T59" fmla="*/ 580112 h 936"/>
                    <a:gd name="T60" fmla="*/ 134008 w 820"/>
                    <a:gd name="T61" fmla="*/ 553663 h 936"/>
                    <a:gd name="T62" fmla="*/ 153403 w 820"/>
                    <a:gd name="T63" fmla="*/ 543084 h 936"/>
                    <a:gd name="T64" fmla="*/ 285648 w 820"/>
                    <a:gd name="T65" fmla="*/ 469027 h 936"/>
                    <a:gd name="T66" fmla="*/ 345599 w 820"/>
                    <a:gd name="T67" fmla="*/ 506055 h 936"/>
                    <a:gd name="T68" fmla="*/ 275068 w 820"/>
                    <a:gd name="T69" fmla="*/ 742332 h 936"/>
                    <a:gd name="T70" fmla="*/ 294464 w 820"/>
                    <a:gd name="T71" fmla="*/ 779360 h 936"/>
                    <a:gd name="T72" fmla="*/ 366758 w 820"/>
                    <a:gd name="T73" fmla="*/ 825205 h 936"/>
                    <a:gd name="T74" fmla="*/ 370284 w 820"/>
                    <a:gd name="T75" fmla="*/ 717646 h 936"/>
                    <a:gd name="T76" fmla="*/ 370284 w 820"/>
                    <a:gd name="T77" fmla="*/ 661222 h 936"/>
                    <a:gd name="T78" fmla="*/ 373811 w 820"/>
                    <a:gd name="T79" fmla="*/ 507818 h 936"/>
                    <a:gd name="T80" fmla="*/ 424945 w 820"/>
                    <a:gd name="T81" fmla="*/ 486659 h 936"/>
                    <a:gd name="T82" fmla="*/ 574822 w 820"/>
                    <a:gd name="T83" fmla="*/ 548373 h 936"/>
                    <a:gd name="T84" fmla="*/ 624194 w 820"/>
                    <a:gd name="T85" fmla="*/ 576586 h 936"/>
                    <a:gd name="T86" fmla="*/ 715883 w 820"/>
                    <a:gd name="T87" fmla="*/ 625957 h 936"/>
                    <a:gd name="T88" fmla="*/ 363231 w 820"/>
                    <a:gd name="T89" fmla="*/ 481370 h 936"/>
                    <a:gd name="T90" fmla="*/ 324440 w 820"/>
                    <a:gd name="T91" fmla="*/ 469027 h 936"/>
                    <a:gd name="T92" fmla="*/ 296227 w 820"/>
                    <a:gd name="T93" fmla="*/ 424945 h 936"/>
                    <a:gd name="T94" fmla="*/ 299754 w 820"/>
                    <a:gd name="T95" fmla="*/ 384390 h 936"/>
                    <a:gd name="T96" fmla="*/ 336782 w 820"/>
                    <a:gd name="T97" fmla="*/ 347362 h 936"/>
                    <a:gd name="T98" fmla="*/ 377337 w 820"/>
                    <a:gd name="T99" fmla="*/ 343835 h 936"/>
                    <a:gd name="T100" fmla="*/ 421419 w 820"/>
                    <a:gd name="T101" fmla="*/ 373811 h 936"/>
                    <a:gd name="T102" fmla="*/ 431998 w 820"/>
                    <a:gd name="T103" fmla="*/ 412603 h 936"/>
                    <a:gd name="T104" fmla="*/ 412602 w 820"/>
                    <a:gd name="T105" fmla="*/ 460210 h 936"/>
                    <a:gd name="T106" fmla="*/ 363231 w 820"/>
                    <a:gd name="T107" fmla="*/ 481370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77"/>
                <p:cNvSpPr>
                  <a:spLocks noChangeAspect="1" noEditPoints="1"/>
                </p:cNvSpPr>
                <p:nvPr/>
              </p:nvSpPr>
              <p:spPr bwMode="auto">
                <a:xfrm rot="-642487">
                  <a:off x="7869058" y="3830515"/>
                  <a:ext cx="639682" cy="729516"/>
                </a:xfrm>
                <a:custGeom>
                  <a:avLst/>
                  <a:gdLst>
                    <a:gd name="T0" fmla="*/ 556043 w 826"/>
                    <a:gd name="T1" fmla="*/ 490991 h 942"/>
                    <a:gd name="T2" fmla="*/ 610254 w 826"/>
                    <a:gd name="T3" fmla="*/ 441427 h 942"/>
                    <a:gd name="T4" fmla="*/ 419743 w 826"/>
                    <a:gd name="T5" fmla="*/ 365532 h 942"/>
                    <a:gd name="T6" fmla="*/ 610254 w 826"/>
                    <a:gd name="T7" fmla="*/ 291187 h 942"/>
                    <a:gd name="T8" fmla="*/ 559141 w 826"/>
                    <a:gd name="T9" fmla="*/ 243172 h 942"/>
                    <a:gd name="T10" fmla="*/ 579276 w 826"/>
                    <a:gd name="T11" fmla="*/ 230781 h 942"/>
                    <a:gd name="T12" fmla="*/ 565336 w 826"/>
                    <a:gd name="T13" fmla="*/ 213744 h 942"/>
                    <a:gd name="T14" fmla="*/ 545201 w 826"/>
                    <a:gd name="T15" fmla="*/ 224586 h 942"/>
                    <a:gd name="T16" fmla="*/ 529712 w 826"/>
                    <a:gd name="T17" fmla="*/ 151789 h 942"/>
                    <a:gd name="T18" fmla="*/ 370179 w 826"/>
                    <a:gd name="T19" fmla="*/ 278796 h 942"/>
                    <a:gd name="T20" fmla="*/ 399608 w 826"/>
                    <a:gd name="T21" fmla="*/ 77443 h 942"/>
                    <a:gd name="T22" fmla="*/ 333006 w 826"/>
                    <a:gd name="T23" fmla="*/ 96030 h 942"/>
                    <a:gd name="T24" fmla="*/ 333006 w 826"/>
                    <a:gd name="T25" fmla="*/ 72797 h 942"/>
                    <a:gd name="T26" fmla="*/ 311322 w 826"/>
                    <a:gd name="T27" fmla="*/ 75894 h 942"/>
                    <a:gd name="T28" fmla="*/ 309773 w 826"/>
                    <a:gd name="T29" fmla="*/ 99127 h 942"/>
                    <a:gd name="T30" fmla="*/ 240074 w 826"/>
                    <a:gd name="T31" fmla="*/ 77443 h 942"/>
                    <a:gd name="T32" fmla="*/ 272601 w 826"/>
                    <a:gd name="T33" fmla="*/ 278796 h 942"/>
                    <a:gd name="T34" fmla="*/ 109970 w 826"/>
                    <a:gd name="T35" fmla="*/ 151789 h 942"/>
                    <a:gd name="T36" fmla="*/ 92932 w 826"/>
                    <a:gd name="T37" fmla="*/ 219939 h 942"/>
                    <a:gd name="T38" fmla="*/ 72797 w 826"/>
                    <a:gd name="T39" fmla="*/ 209097 h 942"/>
                    <a:gd name="T40" fmla="*/ 65052 w 826"/>
                    <a:gd name="T41" fmla="*/ 229232 h 942"/>
                    <a:gd name="T42" fmla="*/ 85188 w 826"/>
                    <a:gd name="T43" fmla="*/ 241623 h 942"/>
                    <a:gd name="T44" fmla="*/ 30977 w 826"/>
                    <a:gd name="T45" fmla="*/ 291187 h 942"/>
                    <a:gd name="T46" fmla="*/ 224586 w 826"/>
                    <a:gd name="T47" fmla="*/ 365532 h 942"/>
                    <a:gd name="T48" fmla="*/ 30977 w 826"/>
                    <a:gd name="T49" fmla="*/ 441427 h 942"/>
                    <a:gd name="T50" fmla="*/ 80541 w 826"/>
                    <a:gd name="T51" fmla="*/ 489442 h 942"/>
                    <a:gd name="T52" fmla="*/ 61955 w 826"/>
                    <a:gd name="T53" fmla="*/ 501833 h 942"/>
                    <a:gd name="T54" fmla="*/ 74346 w 826"/>
                    <a:gd name="T55" fmla="*/ 518870 h 942"/>
                    <a:gd name="T56" fmla="*/ 94481 w 826"/>
                    <a:gd name="T57" fmla="*/ 508028 h 942"/>
                    <a:gd name="T58" fmla="*/ 109970 w 826"/>
                    <a:gd name="T59" fmla="*/ 579276 h 942"/>
                    <a:gd name="T60" fmla="*/ 272601 w 826"/>
                    <a:gd name="T61" fmla="*/ 452269 h 942"/>
                    <a:gd name="T62" fmla="*/ 240074 w 826"/>
                    <a:gd name="T63" fmla="*/ 655170 h 942"/>
                    <a:gd name="T64" fmla="*/ 306676 w 826"/>
                    <a:gd name="T65" fmla="*/ 635035 h 942"/>
                    <a:gd name="T66" fmla="*/ 308224 w 826"/>
                    <a:gd name="T67" fmla="*/ 658268 h 942"/>
                    <a:gd name="T68" fmla="*/ 329909 w 826"/>
                    <a:gd name="T69" fmla="*/ 655170 h 942"/>
                    <a:gd name="T70" fmla="*/ 329909 w 826"/>
                    <a:gd name="T71" fmla="*/ 631937 h 942"/>
                    <a:gd name="T72" fmla="*/ 399608 w 826"/>
                    <a:gd name="T73" fmla="*/ 653622 h 942"/>
                    <a:gd name="T74" fmla="*/ 370179 w 826"/>
                    <a:gd name="T75" fmla="*/ 452269 h 942"/>
                    <a:gd name="T76" fmla="*/ 529712 w 826"/>
                    <a:gd name="T77" fmla="*/ 579276 h 942"/>
                    <a:gd name="T78" fmla="*/ 546750 w 826"/>
                    <a:gd name="T79" fmla="*/ 511126 h 942"/>
                    <a:gd name="T80" fmla="*/ 566885 w 826"/>
                    <a:gd name="T81" fmla="*/ 521968 h 942"/>
                    <a:gd name="T82" fmla="*/ 574630 w 826"/>
                    <a:gd name="T83" fmla="*/ 501833 h 942"/>
                    <a:gd name="T84" fmla="*/ 291187 w 826"/>
                    <a:gd name="T85" fmla="*/ 421292 h 942"/>
                    <a:gd name="T86" fmla="*/ 353142 w 826"/>
                    <a:gd name="T87" fmla="*/ 309773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7" name="Freeform 81"/>
                <p:cNvSpPr>
                  <a:spLocks noChangeAspect="1" noEditPoints="1"/>
                </p:cNvSpPr>
                <p:nvPr/>
              </p:nvSpPr>
              <p:spPr bwMode="auto">
                <a:xfrm rot="924218">
                  <a:off x="8027251" y="1799143"/>
                  <a:ext cx="766532" cy="869062"/>
                </a:xfrm>
                <a:custGeom>
                  <a:avLst/>
                  <a:gdLst>
                    <a:gd name="T0" fmla="*/ 666443 w 628"/>
                    <a:gd name="T1" fmla="*/ 585884 h 712"/>
                    <a:gd name="T2" fmla="*/ 729914 w 628"/>
                    <a:gd name="T3" fmla="*/ 524855 h 712"/>
                    <a:gd name="T4" fmla="*/ 488237 w 628"/>
                    <a:gd name="T5" fmla="*/ 456502 h 712"/>
                    <a:gd name="T6" fmla="*/ 490678 w 628"/>
                    <a:gd name="T7" fmla="*/ 432090 h 712"/>
                    <a:gd name="T8" fmla="*/ 620061 w 628"/>
                    <a:gd name="T9" fmla="*/ 310031 h 712"/>
                    <a:gd name="T10" fmla="*/ 639590 w 628"/>
                    <a:gd name="T11" fmla="*/ 300266 h 712"/>
                    <a:gd name="T12" fmla="*/ 756767 w 628"/>
                    <a:gd name="T13" fmla="*/ 288060 h 712"/>
                    <a:gd name="T14" fmla="*/ 756767 w 628"/>
                    <a:gd name="T15" fmla="*/ 207501 h 712"/>
                    <a:gd name="T16" fmla="*/ 681091 w 628"/>
                    <a:gd name="T17" fmla="*/ 175765 h 712"/>
                    <a:gd name="T18" fmla="*/ 649355 w 628"/>
                    <a:gd name="T19" fmla="*/ 180648 h 712"/>
                    <a:gd name="T20" fmla="*/ 549267 w 628"/>
                    <a:gd name="T21" fmla="*/ 322236 h 712"/>
                    <a:gd name="T22" fmla="*/ 439413 w 628"/>
                    <a:gd name="T23" fmla="*/ 339325 h 712"/>
                    <a:gd name="T24" fmla="*/ 395472 w 628"/>
                    <a:gd name="T25" fmla="*/ 166001 h 712"/>
                    <a:gd name="T26" fmla="*/ 395472 w 628"/>
                    <a:gd name="T27" fmla="*/ 144030 h 712"/>
                    <a:gd name="T28" fmla="*/ 446737 w 628"/>
                    <a:gd name="T29" fmla="*/ 36618 h 712"/>
                    <a:gd name="T30" fmla="*/ 375942 w 628"/>
                    <a:gd name="T31" fmla="*/ 0 h 712"/>
                    <a:gd name="T32" fmla="*/ 310030 w 628"/>
                    <a:gd name="T33" fmla="*/ 43941 h 712"/>
                    <a:gd name="T34" fmla="*/ 297825 w 628"/>
                    <a:gd name="T35" fmla="*/ 75677 h 712"/>
                    <a:gd name="T36" fmla="*/ 371060 w 628"/>
                    <a:gd name="T37" fmla="*/ 231913 h 712"/>
                    <a:gd name="T38" fmla="*/ 332001 w 628"/>
                    <a:gd name="T39" fmla="*/ 339325 h 712"/>
                    <a:gd name="T40" fmla="*/ 158677 w 628"/>
                    <a:gd name="T41" fmla="*/ 285619 h 712"/>
                    <a:gd name="T42" fmla="*/ 139148 w 628"/>
                    <a:gd name="T43" fmla="*/ 275854 h 712"/>
                    <a:gd name="T44" fmla="*/ 70794 w 628"/>
                    <a:gd name="T45" fmla="*/ 178207 h 712"/>
                    <a:gd name="T46" fmla="*/ 0 w 628"/>
                    <a:gd name="T47" fmla="*/ 219707 h 712"/>
                    <a:gd name="T48" fmla="*/ 9765 w 628"/>
                    <a:gd name="T49" fmla="*/ 300266 h 712"/>
                    <a:gd name="T50" fmla="*/ 31735 w 628"/>
                    <a:gd name="T51" fmla="*/ 327119 h 712"/>
                    <a:gd name="T52" fmla="*/ 202618 w 628"/>
                    <a:gd name="T53" fmla="*/ 341766 h 712"/>
                    <a:gd name="T54" fmla="*/ 278295 w 628"/>
                    <a:gd name="T55" fmla="*/ 432090 h 712"/>
                    <a:gd name="T56" fmla="*/ 197736 w 628"/>
                    <a:gd name="T57" fmla="*/ 519972 h 712"/>
                    <a:gd name="T58" fmla="*/ 31735 w 628"/>
                    <a:gd name="T59" fmla="*/ 537061 h 712"/>
                    <a:gd name="T60" fmla="*/ 9765 w 628"/>
                    <a:gd name="T61" fmla="*/ 563914 h 712"/>
                    <a:gd name="T62" fmla="*/ 0 w 628"/>
                    <a:gd name="T63" fmla="*/ 642032 h 712"/>
                    <a:gd name="T64" fmla="*/ 70794 w 628"/>
                    <a:gd name="T65" fmla="*/ 685973 h 712"/>
                    <a:gd name="T66" fmla="*/ 139148 w 628"/>
                    <a:gd name="T67" fmla="*/ 583443 h 712"/>
                    <a:gd name="T68" fmla="*/ 161118 w 628"/>
                    <a:gd name="T69" fmla="*/ 571237 h 712"/>
                    <a:gd name="T70" fmla="*/ 312472 w 628"/>
                    <a:gd name="T71" fmla="*/ 510208 h 712"/>
                    <a:gd name="T72" fmla="*/ 366178 w 628"/>
                    <a:gd name="T73" fmla="*/ 637149 h 712"/>
                    <a:gd name="T74" fmla="*/ 297825 w 628"/>
                    <a:gd name="T75" fmla="*/ 788503 h 712"/>
                    <a:gd name="T76" fmla="*/ 310030 w 628"/>
                    <a:gd name="T77" fmla="*/ 820238 h 712"/>
                    <a:gd name="T78" fmla="*/ 371060 w 628"/>
                    <a:gd name="T79" fmla="*/ 869062 h 712"/>
                    <a:gd name="T80" fmla="*/ 446737 w 628"/>
                    <a:gd name="T81" fmla="*/ 827562 h 712"/>
                    <a:gd name="T82" fmla="*/ 393031 w 628"/>
                    <a:gd name="T83" fmla="*/ 717709 h 712"/>
                    <a:gd name="T84" fmla="*/ 393031 w 628"/>
                    <a:gd name="T85" fmla="*/ 693297 h 712"/>
                    <a:gd name="T86" fmla="*/ 415001 w 628"/>
                    <a:gd name="T87" fmla="*/ 534620 h 712"/>
                    <a:gd name="T88" fmla="*/ 551708 w 628"/>
                    <a:gd name="T89" fmla="*/ 546826 h 712"/>
                    <a:gd name="T90" fmla="*/ 649355 w 628"/>
                    <a:gd name="T91" fmla="*/ 683532 h 712"/>
                    <a:gd name="T92" fmla="*/ 681091 w 628"/>
                    <a:gd name="T93" fmla="*/ 688414 h 712"/>
                    <a:gd name="T94" fmla="*/ 754326 w 628"/>
                    <a:gd name="T95" fmla="*/ 659120 h 712"/>
                    <a:gd name="T96" fmla="*/ 756767 w 628"/>
                    <a:gd name="T97" fmla="*/ 573679 h 712"/>
                    <a:gd name="T98" fmla="*/ 371060 w 628"/>
                    <a:gd name="T99" fmla="*/ 498002 h 712"/>
                    <a:gd name="T100" fmla="*/ 336883 w 628"/>
                    <a:gd name="T101" fmla="*/ 480914 h 712"/>
                    <a:gd name="T102" fmla="*/ 317354 w 628"/>
                    <a:gd name="T103" fmla="*/ 444296 h 712"/>
                    <a:gd name="T104" fmla="*/ 317354 w 628"/>
                    <a:gd name="T105" fmla="*/ 417443 h 712"/>
                    <a:gd name="T106" fmla="*/ 336883 w 628"/>
                    <a:gd name="T107" fmla="*/ 383266 h 712"/>
                    <a:gd name="T108" fmla="*/ 371060 w 628"/>
                    <a:gd name="T109" fmla="*/ 366178 h 712"/>
                    <a:gd name="T110" fmla="*/ 397913 w 628"/>
                    <a:gd name="T111" fmla="*/ 366178 h 712"/>
                    <a:gd name="T112" fmla="*/ 432090 w 628"/>
                    <a:gd name="T113" fmla="*/ 383266 h 712"/>
                    <a:gd name="T114" fmla="*/ 451619 w 628"/>
                    <a:gd name="T115" fmla="*/ 417443 h 712"/>
                    <a:gd name="T116" fmla="*/ 451619 w 628"/>
                    <a:gd name="T117" fmla="*/ 444296 h 712"/>
                    <a:gd name="T118" fmla="*/ 432090 w 628"/>
                    <a:gd name="T119" fmla="*/ 480914 h 712"/>
                    <a:gd name="T120" fmla="*/ 397913 w 628"/>
                    <a:gd name="T121" fmla="*/ 498002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3"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fontAlgn="auto">
                <a:spcBef>
                  <a:spcPts val="0"/>
                </a:spcBef>
                <a:spcAft>
                  <a:spcPts val="0"/>
                </a:spcAft>
                <a:defRPr/>
              </a:pPr>
              <a:endParaRPr lang="en-US">
                <a:latin typeface="+mn-lt"/>
                <a:ea typeface="+mn-ea"/>
              </a:endParaRPr>
            </a:p>
          </p:txBody>
        </p:sp>
        <p:sp>
          <p:nvSpPr>
            <p:cNvPr id="34"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fontAlgn="auto">
                <a:spcBef>
                  <a:spcPts val="0"/>
                </a:spcBef>
                <a:spcAft>
                  <a:spcPts val="0"/>
                </a:spcAft>
                <a:defRPr/>
              </a:pPr>
              <a:endParaRPr lang="en-US">
                <a:latin typeface="+mn-lt"/>
                <a:ea typeface="+mn-ea"/>
              </a:endParaRPr>
            </a:p>
          </p:txBody>
        </p:sp>
        <p:sp>
          <p:nvSpPr>
            <p:cNvPr id="1040" name="Freeform 16"/>
            <p:cNvSpPr>
              <a:spLocks noChangeAspect="1"/>
            </p:cNvSpPr>
            <p:nvPr/>
          </p:nvSpPr>
          <p:spPr bwMode="auto">
            <a:xfrm>
              <a:off x="8126715" y="6307559"/>
              <a:ext cx="976330" cy="550441"/>
            </a:xfrm>
            <a:custGeom>
              <a:avLst/>
              <a:gdLst>
                <a:gd name="T0" fmla="*/ 966285 w 972"/>
                <a:gd name="T1" fmla="*/ 345532 h 548"/>
                <a:gd name="T2" fmla="*/ 863831 w 972"/>
                <a:gd name="T3" fmla="*/ 233033 h 548"/>
                <a:gd name="T4" fmla="*/ 976330 w 972"/>
                <a:gd name="T5" fmla="*/ 210935 h 548"/>
                <a:gd name="T6" fmla="*/ 958250 w 972"/>
                <a:gd name="T7" fmla="*/ 122543 h 548"/>
                <a:gd name="T8" fmla="*/ 857804 w 972"/>
                <a:gd name="T9" fmla="*/ 200891 h 548"/>
                <a:gd name="T10" fmla="*/ 837715 w 972"/>
                <a:gd name="T11" fmla="*/ 98437 h 548"/>
                <a:gd name="T12" fmla="*/ 745305 w 972"/>
                <a:gd name="T13" fmla="*/ 321425 h 548"/>
                <a:gd name="T14" fmla="*/ 717181 w 972"/>
                <a:gd name="T15" fmla="*/ 122543 h 548"/>
                <a:gd name="T16" fmla="*/ 638833 w 972"/>
                <a:gd name="T17" fmla="*/ 435933 h 548"/>
                <a:gd name="T18" fmla="*/ 616735 w 972"/>
                <a:gd name="T19" fmla="*/ 423880 h 548"/>
                <a:gd name="T20" fmla="*/ 578566 w 972"/>
                <a:gd name="T21" fmla="*/ 413835 h 548"/>
                <a:gd name="T22" fmla="*/ 554459 w 972"/>
                <a:gd name="T23" fmla="*/ 413835 h 548"/>
                <a:gd name="T24" fmla="*/ 504236 w 972"/>
                <a:gd name="T25" fmla="*/ 313390 h 548"/>
                <a:gd name="T26" fmla="*/ 590619 w 972"/>
                <a:gd name="T27" fmla="*/ 100445 h 548"/>
                <a:gd name="T28" fmla="*/ 441960 w 972"/>
                <a:gd name="T29" fmla="*/ 132588 h 548"/>
                <a:gd name="T30" fmla="*/ 480129 w 972"/>
                <a:gd name="T31" fmla="*/ 24107 h 548"/>
                <a:gd name="T32" fmla="*/ 395755 w 972"/>
                <a:gd name="T33" fmla="*/ 0 h 548"/>
                <a:gd name="T34" fmla="*/ 411826 w 972"/>
                <a:gd name="T35" fmla="*/ 124552 h 548"/>
                <a:gd name="T36" fmla="*/ 313390 w 972"/>
                <a:gd name="T37" fmla="*/ 88392 h 548"/>
                <a:gd name="T38" fmla="*/ 460040 w 972"/>
                <a:gd name="T39" fmla="*/ 279238 h 548"/>
                <a:gd name="T40" fmla="*/ 273212 w 972"/>
                <a:gd name="T41" fmla="*/ 204909 h 548"/>
                <a:gd name="T42" fmla="*/ 504236 w 972"/>
                <a:gd name="T43" fmla="*/ 427898 h 548"/>
                <a:gd name="T44" fmla="*/ 492183 w 972"/>
                <a:gd name="T45" fmla="*/ 433924 h 548"/>
                <a:gd name="T46" fmla="*/ 472094 w 972"/>
                <a:gd name="T47" fmla="*/ 449996 h 548"/>
                <a:gd name="T48" fmla="*/ 454014 w 972"/>
                <a:gd name="T49" fmla="*/ 470085 h 548"/>
                <a:gd name="T50" fmla="*/ 441960 w 972"/>
                <a:gd name="T51" fmla="*/ 492183 h 548"/>
                <a:gd name="T52" fmla="*/ 333479 w 972"/>
                <a:gd name="T53" fmla="*/ 484147 h 548"/>
                <a:gd name="T54" fmla="*/ 190846 w 972"/>
                <a:gd name="T55" fmla="*/ 303345 h 548"/>
                <a:gd name="T56" fmla="*/ 142633 w 972"/>
                <a:gd name="T57" fmla="*/ 447987 h 548"/>
                <a:gd name="T58" fmla="*/ 70312 w 972"/>
                <a:gd name="T59" fmla="*/ 361604 h 548"/>
                <a:gd name="T60" fmla="*/ 2009 w 972"/>
                <a:gd name="T61" fmla="*/ 421871 h 548"/>
                <a:gd name="T62" fmla="*/ 0 w 972"/>
                <a:gd name="T63" fmla="*/ 441960 h 548"/>
                <a:gd name="T64" fmla="*/ 34151 w 972"/>
                <a:gd name="T65" fmla="*/ 528343 h 548"/>
                <a:gd name="T66" fmla="*/ 142633 w 972"/>
                <a:gd name="T67" fmla="*/ 474102 h 548"/>
                <a:gd name="T68" fmla="*/ 214953 w 972"/>
                <a:gd name="T69" fmla="*/ 550441 h 548"/>
                <a:gd name="T70" fmla="*/ 311381 w 972"/>
                <a:gd name="T71" fmla="*/ 514281 h 548"/>
                <a:gd name="T72" fmla="*/ 429907 w 972"/>
                <a:gd name="T73" fmla="*/ 540396 h 548"/>
                <a:gd name="T74" fmla="*/ 466067 w 972"/>
                <a:gd name="T75" fmla="*/ 550441 h 548"/>
                <a:gd name="T76" fmla="*/ 468076 w 972"/>
                <a:gd name="T77" fmla="*/ 534370 h 548"/>
                <a:gd name="T78" fmla="*/ 476112 w 972"/>
                <a:gd name="T79" fmla="*/ 506245 h 548"/>
                <a:gd name="T80" fmla="*/ 494192 w 972"/>
                <a:gd name="T81" fmla="*/ 480129 h 548"/>
                <a:gd name="T82" fmla="*/ 518299 w 972"/>
                <a:gd name="T83" fmla="*/ 462049 h 548"/>
                <a:gd name="T84" fmla="*/ 534370 w 972"/>
                <a:gd name="T85" fmla="*/ 456022 h 548"/>
                <a:gd name="T86" fmla="*/ 572539 w 972"/>
                <a:gd name="T87" fmla="*/ 452004 h 548"/>
                <a:gd name="T88" fmla="*/ 608700 w 972"/>
                <a:gd name="T89" fmla="*/ 462049 h 548"/>
                <a:gd name="T90" fmla="*/ 636824 w 972"/>
                <a:gd name="T91" fmla="*/ 484147 h 548"/>
                <a:gd name="T92" fmla="*/ 656913 w 972"/>
                <a:gd name="T93" fmla="*/ 518298 h 548"/>
                <a:gd name="T94" fmla="*/ 660931 w 972"/>
                <a:gd name="T95" fmla="*/ 534370 h 548"/>
                <a:gd name="T96" fmla="*/ 699100 w 972"/>
                <a:gd name="T97" fmla="*/ 550441 h 548"/>
                <a:gd name="T98" fmla="*/ 697092 w 972"/>
                <a:gd name="T99" fmla="*/ 528343 h 548"/>
                <a:gd name="T100" fmla="*/ 693074 w 972"/>
                <a:gd name="T101" fmla="*/ 506245 h 548"/>
                <a:gd name="T102" fmla="*/ 683029 w 972"/>
                <a:gd name="T103" fmla="*/ 482138 h 548"/>
                <a:gd name="T104" fmla="*/ 666958 w 972"/>
                <a:gd name="T105" fmla="*/ 460040 h 548"/>
                <a:gd name="T106" fmla="*/ 966285 w 972"/>
                <a:gd name="T107" fmla="*/ 361604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 bg1="dk1" tx1="lt1" bg2="dk2" tx2="lt2" accent1="accent1" accent2="accent2" accent3="accent3" accent4="accent4" accent5="accent5" accent6="accent6" hlink="hlink" folHlink="folHlink"/>
  <p:sldLayoutIdLst>
    <p:sldLayoutId id="2147483758" r:id="rId1"/>
    <p:sldLayoutId id="2147483767" r:id="rId2"/>
    <p:sldLayoutId id="2147483759" r:id="rId3"/>
    <p:sldLayoutId id="2147483760" r:id="rId4"/>
    <p:sldLayoutId id="2147483761" r:id="rId5"/>
    <p:sldLayoutId id="2147483762" r:id="rId6"/>
    <p:sldLayoutId id="2147483763" r:id="rId7"/>
    <p:sldLayoutId id="2147483764" r:id="rId8"/>
    <p:sldLayoutId id="2147483768" r:id="rId9"/>
    <p:sldLayoutId id="2147483765" r:id="rId10"/>
    <p:sldLayoutId id="2147483766" r:id="rId11"/>
  </p:sldLayoutIdLst>
  <p:timing>
    <p:tnLst>
      <p:par>
        <p:cTn id="1" dur="indefinite" restart="never" nodeType="tmRoot"/>
      </p:par>
    </p:tnLst>
  </p:timing>
  <p:hf hdr="0"/>
  <p:txStyles>
    <p:titleStyle>
      <a:lvl1pPr algn="l" defTabSz="457200" rtl="0" fontAlgn="base">
        <a:spcBef>
          <a:spcPct val="0"/>
        </a:spcBef>
        <a:spcAft>
          <a:spcPct val="0"/>
        </a:spcAft>
        <a:defRPr sz="3200" kern="1200">
          <a:solidFill>
            <a:schemeClr val="tx1"/>
          </a:solidFill>
          <a:latin typeface="+mj-lt"/>
          <a:ea typeface="+mj-ea"/>
          <a:cs typeface="Trebuchet MS"/>
        </a:defRPr>
      </a:lvl1pPr>
      <a:lvl2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2pPr>
      <a:lvl3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3pPr>
      <a:lvl4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4pPr>
      <a:lvl5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ct val="20000"/>
        </a:spcBef>
        <a:spcAft>
          <a:spcPts val="600"/>
        </a:spcAft>
        <a:buClr>
          <a:schemeClr val="tx2"/>
        </a:buClr>
        <a:buFont typeface="Wingdings 2" pitchFamily="18" charset="2"/>
        <a:buChar char=""/>
        <a:defRPr kern="1200">
          <a:solidFill>
            <a:schemeClr val="tx1"/>
          </a:solidFill>
          <a:latin typeface="+mn-lt"/>
          <a:ea typeface="+mn-ea"/>
          <a:cs typeface="+mn-cs"/>
        </a:defRPr>
      </a:lvl1pPr>
      <a:lvl2pPr marL="742950" indent="-285750" algn="l" defTabSz="457200" rtl="0" fontAlgn="base">
        <a:spcBef>
          <a:spcPct val="20000"/>
        </a:spcBef>
        <a:spcAft>
          <a:spcPts val="600"/>
        </a:spcAft>
        <a:buClr>
          <a:schemeClr val="tx2"/>
        </a:buClr>
        <a:buFont typeface="Wingdings 2" pitchFamily="18" charset="2"/>
        <a:buChar char=""/>
        <a:defRPr sz="1600" kern="1200">
          <a:solidFill>
            <a:schemeClr val="tx1"/>
          </a:solidFill>
          <a:latin typeface="+mn-lt"/>
          <a:ea typeface="+mn-ea"/>
          <a:cs typeface="+mn-cs"/>
        </a:defRPr>
      </a:lvl2pPr>
      <a:lvl3pPr marL="1143000" indent="-228600" algn="l" defTabSz="457200" rtl="0" fontAlgn="base">
        <a:spcBef>
          <a:spcPct val="20000"/>
        </a:spcBef>
        <a:spcAft>
          <a:spcPts val="600"/>
        </a:spcAft>
        <a:buClr>
          <a:schemeClr val="tx2"/>
        </a:buClr>
        <a:buFont typeface="Wingdings 2" pitchFamily="18" charset="2"/>
        <a:buChar char=""/>
        <a:defRPr sz="1400" kern="1200">
          <a:solidFill>
            <a:schemeClr val="tx1"/>
          </a:solidFill>
          <a:latin typeface="+mn-lt"/>
          <a:ea typeface="+mn-ea"/>
          <a:cs typeface="+mn-cs"/>
        </a:defRPr>
      </a:lvl3pPr>
      <a:lvl4pPr marL="1600200" indent="-228600" algn="l" defTabSz="457200" rtl="0" fontAlgn="base">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4pPr>
      <a:lvl5pPr marL="2057400" indent="-228600" algn="l" defTabSz="457200" rtl="0" fontAlgn="base">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750" y="2060575"/>
            <a:ext cx="8004175" cy="1924050"/>
          </a:xfrm>
        </p:spPr>
        <p:txBody>
          <a:bodyPr rtlCol="0">
            <a:noAutofit/>
          </a:bodyPr>
          <a:lstStyle/>
          <a:p>
            <a:pPr algn="ctr">
              <a:lnSpc>
                <a:spcPct val="150000"/>
              </a:lnSpc>
            </a:pPr>
            <a:r>
              <a:rPr lang="zh-CN" altLang="zh-CN" b="1" dirty="0" smtClean="0"/>
              <a:t>第</a:t>
            </a:r>
            <a:r>
              <a:rPr lang="zh-CN" altLang="en-US" b="1" dirty="0" smtClean="0"/>
              <a:t>一</a:t>
            </a:r>
            <a:r>
              <a:rPr lang="zh-CN" altLang="zh-CN" b="1" dirty="0" smtClean="0"/>
              <a:t>章</a:t>
            </a:r>
            <a:r>
              <a:rPr lang="en-US" altLang="zh-CN" b="1" dirty="0" smtClean="0"/>
              <a:t> </a:t>
            </a:r>
            <a:br>
              <a:rPr lang="en-US" altLang="zh-CN" b="1" dirty="0" smtClean="0"/>
            </a:br>
            <a:r>
              <a:rPr lang="en-US" altLang="zh-CN" dirty="0"/>
              <a:t>Pentium</a:t>
            </a:r>
            <a:r>
              <a:rPr lang="zh-CN" altLang="zh-CN" dirty="0"/>
              <a:t>保护模式存储管理</a:t>
            </a:r>
          </a:p>
        </p:txBody>
      </p:sp>
      <p:sp>
        <p:nvSpPr>
          <p:cNvPr id="3" name="副标题 2"/>
          <p:cNvSpPr>
            <a:spLocks noGrp="1"/>
          </p:cNvSpPr>
          <p:nvPr>
            <p:ph type="subTitle" idx="1"/>
          </p:nvPr>
        </p:nvSpPr>
        <p:spPr>
          <a:xfrm>
            <a:off x="1009650" y="4776788"/>
            <a:ext cx="7116763" cy="862012"/>
          </a:xfrm>
        </p:spPr>
        <p:txBody>
          <a:bodyPr rtlCol="0"/>
          <a:lstStyle/>
          <a:p>
            <a:pPr fontAlgn="auto">
              <a:buFont typeface="Wingdings 2" charset="2"/>
              <a:buNone/>
              <a:defRPr/>
            </a:pPr>
            <a:endParaRPr lang="zh-CN" altLang="en-US" dirty="0"/>
          </a:p>
        </p:txBody>
      </p:sp>
      <p:sp>
        <p:nvSpPr>
          <p:cNvPr id="4" name="日期占位符 3"/>
          <p:cNvSpPr>
            <a:spLocks noGrp="1"/>
          </p:cNvSpPr>
          <p:nvPr>
            <p:ph type="dt" sz="quarter" idx="10"/>
          </p:nvPr>
        </p:nvSpPr>
        <p:spPr/>
        <p:txBody>
          <a:bodyPr/>
          <a:lstStyle/>
          <a:p>
            <a:pPr>
              <a:defRPr/>
            </a:pPr>
            <a:fld id="{1CA89905-7B7D-4EE1-A820-7A96B25D7957}" type="datetime1">
              <a:rPr lang="zh-CN" altLang="en-US"/>
              <a:pPr>
                <a:defRPr/>
              </a:pPr>
              <a:t>2016/5/8</a:t>
            </a:fld>
            <a:endParaRPr lang="zh-CN" altLang="en-US"/>
          </a:p>
        </p:txBody>
      </p:sp>
      <p:sp>
        <p:nvSpPr>
          <p:cNvPr id="5" name="页脚占位符 4"/>
          <p:cNvSpPr>
            <a:spLocks noGrp="1"/>
          </p:cNvSpPr>
          <p:nvPr>
            <p:ph type="ftr" sz="quarter" idx="11"/>
          </p:nvPr>
        </p:nvSpPr>
        <p:spPr/>
        <p:txBody>
          <a:bodyPr/>
          <a:lstStyle/>
          <a:p>
            <a:pPr>
              <a:defRPr/>
            </a:pPr>
            <a:r>
              <a:rPr lang="zh-CN" altLang="en-US"/>
              <a:t>吉林大学 微型计算机原理与接口技术</a:t>
            </a:r>
          </a:p>
        </p:txBody>
      </p:sp>
      <p:sp>
        <p:nvSpPr>
          <p:cNvPr id="6" name="灯片编号占位符 5"/>
          <p:cNvSpPr>
            <a:spLocks noGrp="1"/>
          </p:cNvSpPr>
          <p:nvPr>
            <p:ph type="sldNum" sz="quarter" idx="12"/>
          </p:nvPr>
        </p:nvSpPr>
        <p:spPr/>
        <p:txBody>
          <a:bodyPr/>
          <a:lstStyle/>
          <a:p>
            <a:pPr>
              <a:defRPr/>
            </a:pPr>
            <a:fld id="{1DFF78AE-A5C5-402B-9012-7EE8928E8108}" type="slidenum">
              <a:rPr lang="zh-CN" altLang="en-US"/>
              <a:pPr>
                <a:defRPr/>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管理一个段需要的信息</a:t>
            </a:r>
            <a:endParaRPr lang="zh-CN" altLang="en-US" dirty="0"/>
          </a:p>
        </p:txBody>
      </p:sp>
      <p:sp>
        <p:nvSpPr>
          <p:cNvPr id="3" name="内容占位符 2"/>
          <p:cNvSpPr>
            <a:spLocks noGrp="1"/>
          </p:cNvSpPr>
          <p:nvPr>
            <p:ph idx="1"/>
          </p:nvPr>
        </p:nvSpPr>
        <p:spPr>
          <a:xfrm>
            <a:off x="395536" y="1412777"/>
            <a:ext cx="8352926" cy="4976747"/>
          </a:xfrm>
        </p:spPr>
        <p:txBody>
          <a:bodyPr/>
          <a:lstStyle/>
          <a:p>
            <a:r>
              <a:rPr lang="zh-CN" altLang="en-US" dirty="0" smtClean="0"/>
              <a:t>描述一</a:t>
            </a:r>
            <a:r>
              <a:rPr lang="zh-CN" altLang="zh-CN" dirty="0" smtClean="0"/>
              <a:t>个</a:t>
            </a:r>
            <a:r>
              <a:rPr lang="zh-CN" altLang="zh-CN" dirty="0"/>
              <a:t>段</a:t>
            </a:r>
            <a:r>
              <a:rPr lang="zh-CN" altLang="zh-CN" dirty="0" smtClean="0"/>
              <a:t>的信息：</a:t>
            </a:r>
            <a:r>
              <a:rPr lang="zh-CN" altLang="zh-CN" dirty="0"/>
              <a:t>段</a:t>
            </a:r>
            <a:r>
              <a:rPr lang="zh-CN" altLang="zh-CN" i="1" strike="sngStrike" dirty="0">
                <a:solidFill>
                  <a:srgbClr val="FF0000"/>
                </a:solidFill>
              </a:rPr>
              <a:t>在物理空间</a:t>
            </a:r>
            <a:r>
              <a:rPr lang="zh-CN" altLang="zh-CN" dirty="0"/>
              <a:t>的开始地址、段的</a:t>
            </a:r>
            <a:r>
              <a:rPr lang="zh-CN" altLang="zh-CN" dirty="0">
                <a:solidFill>
                  <a:srgbClr val="FF0000"/>
                </a:solidFill>
              </a:rPr>
              <a:t>界限</a:t>
            </a:r>
            <a:r>
              <a:rPr lang="zh-CN" altLang="zh-CN" dirty="0"/>
              <a:t>、段是数据型还是程序</a:t>
            </a:r>
            <a:r>
              <a:rPr lang="zh-CN" altLang="zh-CN" dirty="0" smtClean="0"/>
              <a:t>型等</a:t>
            </a:r>
            <a:r>
              <a:rPr lang="zh-CN" altLang="en-US" dirty="0">
                <a:solidFill>
                  <a:srgbClr val="FF0000"/>
                </a:solidFill>
              </a:rPr>
              <a:t>属性</a:t>
            </a:r>
            <a:r>
              <a:rPr lang="zh-CN" altLang="zh-CN" dirty="0" smtClean="0"/>
              <a:t>。</a:t>
            </a:r>
            <a:endParaRPr lang="zh-CN" altLang="zh-CN" dirty="0"/>
          </a:p>
          <a:p>
            <a:r>
              <a:rPr lang="zh-CN" altLang="zh-CN" dirty="0">
                <a:solidFill>
                  <a:srgbClr val="FF0000"/>
                </a:solidFill>
              </a:rPr>
              <a:t>段</a:t>
            </a:r>
            <a:r>
              <a:rPr lang="zh-CN" altLang="zh-CN" dirty="0" smtClean="0">
                <a:solidFill>
                  <a:srgbClr val="FF0000"/>
                </a:solidFill>
              </a:rPr>
              <a:t>描述符</a:t>
            </a:r>
            <a:r>
              <a:rPr lang="zh-CN" altLang="en-US" dirty="0" smtClean="0"/>
              <a:t>：</a:t>
            </a:r>
            <a:r>
              <a:rPr lang="zh-CN" altLang="zh-CN" dirty="0" smtClean="0"/>
              <a:t>每</a:t>
            </a:r>
            <a:r>
              <a:rPr lang="zh-CN" altLang="zh-CN" dirty="0"/>
              <a:t>个段的段信息放入一个数据结构中，称作段描述符（或简称描述符）</a:t>
            </a:r>
            <a:r>
              <a:rPr lang="zh-CN" altLang="zh-CN" dirty="0" smtClean="0"/>
              <a:t>。</a:t>
            </a:r>
            <a:endParaRPr lang="en-US" altLang="zh-CN" dirty="0" smtClean="0"/>
          </a:p>
          <a:p>
            <a:r>
              <a:rPr lang="zh-CN" altLang="zh-CN" dirty="0">
                <a:solidFill>
                  <a:srgbClr val="FF0000"/>
                </a:solidFill>
              </a:rPr>
              <a:t>段描述符</a:t>
            </a:r>
            <a:r>
              <a:rPr lang="zh-CN" altLang="zh-CN" dirty="0" smtClean="0">
                <a:solidFill>
                  <a:srgbClr val="FF0000"/>
                </a:solidFill>
              </a:rPr>
              <a:t>表</a:t>
            </a:r>
            <a:r>
              <a:rPr lang="zh-CN" altLang="en-US" dirty="0" smtClean="0"/>
              <a:t>：</a:t>
            </a:r>
            <a:r>
              <a:rPr lang="zh-CN" altLang="zh-CN" dirty="0" smtClean="0"/>
              <a:t>段描述符</a:t>
            </a:r>
            <a:r>
              <a:rPr lang="zh-CN" altLang="en-US" dirty="0" smtClean="0"/>
              <a:t>放在一个表中</a:t>
            </a:r>
            <a:r>
              <a:rPr lang="zh-CN" altLang="zh-CN" dirty="0" smtClean="0"/>
              <a:t>，</a:t>
            </a:r>
            <a:r>
              <a:rPr lang="zh-CN" altLang="zh-CN" dirty="0"/>
              <a:t>称作段描述符表（或简称段表）</a:t>
            </a:r>
            <a:r>
              <a:rPr lang="zh-CN" altLang="zh-CN" dirty="0" smtClean="0"/>
              <a:t>。</a:t>
            </a:r>
            <a:endParaRPr lang="en-US" altLang="zh-CN" dirty="0" smtClean="0"/>
          </a:p>
          <a:p>
            <a:r>
              <a:rPr lang="zh-CN" altLang="zh-CN" dirty="0">
                <a:solidFill>
                  <a:srgbClr val="FF0000"/>
                </a:solidFill>
              </a:rPr>
              <a:t>描述表描述</a:t>
            </a:r>
            <a:r>
              <a:rPr lang="zh-CN" altLang="zh-CN" dirty="0" smtClean="0">
                <a:solidFill>
                  <a:srgbClr val="FF0000"/>
                </a:solidFill>
              </a:rPr>
              <a:t>符</a:t>
            </a:r>
            <a:r>
              <a:rPr lang="zh-CN" altLang="en-US" dirty="0" smtClean="0"/>
              <a:t>：</a:t>
            </a:r>
            <a:r>
              <a:rPr lang="zh-CN" altLang="zh-CN" dirty="0" smtClean="0"/>
              <a:t>每个</a:t>
            </a:r>
            <a:r>
              <a:rPr lang="zh-CN" altLang="zh-CN" dirty="0"/>
              <a:t>段描述符表占据</a:t>
            </a:r>
            <a:r>
              <a:rPr lang="zh-CN" altLang="zh-CN" dirty="0" smtClean="0"/>
              <a:t>的空</a:t>
            </a:r>
            <a:r>
              <a:rPr lang="zh-CN" altLang="zh-CN" dirty="0"/>
              <a:t>间也形成一个段。每个段描述符表也有自己的描述符，称作描述表描述符</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a:t>
            </a:fld>
            <a:endParaRPr lang="zh-CN" altLang="en-US" dirty="0"/>
          </a:p>
        </p:txBody>
      </p:sp>
    </p:spTree>
    <p:extLst>
      <p:ext uri="{BB962C8B-B14F-4D97-AF65-F5344CB8AC3E}">
        <p14:creationId xmlns:p14="http://schemas.microsoft.com/office/powerpoint/2010/main" val="41548549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100</a:t>
            </a:fld>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59"/>
            <a:ext cx="8064896" cy="7039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13106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a:t>
            </a:r>
            <a:r>
              <a:rPr lang="en-US" altLang="zh-CN" dirty="0"/>
              <a:t>4MB</a:t>
            </a:r>
            <a:r>
              <a:rPr lang="zh-CN" altLang="zh-CN" dirty="0"/>
              <a:t>页的管理机制</a:t>
            </a:r>
            <a:br>
              <a:rPr lang="zh-CN" altLang="zh-CN" dirty="0"/>
            </a:br>
            <a:endParaRPr lang="zh-CN" altLang="en-US" dirty="0"/>
          </a:p>
        </p:txBody>
      </p:sp>
      <p:sp>
        <p:nvSpPr>
          <p:cNvPr id="3" name="内容占位符 2"/>
          <p:cNvSpPr>
            <a:spLocks noGrp="1"/>
          </p:cNvSpPr>
          <p:nvPr>
            <p:ph idx="1"/>
          </p:nvPr>
        </p:nvSpPr>
        <p:spPr>
          <a:xfrm>
            <a:off x="395536" y="908721"/>
            <a:ext cx="8352926" cy="5688632"/>
          </a:xfrm>
        </p:spPr>
        <p:txBody>
          <a:bodyPr/>
          <a:lstStyle/>
          <a:p>
            <a:r>
              <a:rPr lang="en-US" altLang="zh-CN" dirty="0"/>
              <a:t>Pentium</a:t>
            </a:r>
            <a:r>
              <a:rPr lang="zh-CN" altLang="zh-CN" dirty="0"/>
              <a:t>的页管理机制可设置</a:t>
            </a:r>
            <a:r>
              <a:rPr lang="en-US" altLang="zh-CN" dirty="0"/>
              <a:t>4KB</a:t>
            </a:r>
            <a:r>
              <a:rPr lang="zh-CN" altLang="zh-CN" dirty="0"/>
              <a:t>页或</a:t>
            </a:r>
            <a:r>
              <a:rPr lang="en-US" altLang="zh-CN" dirty="0"/>
              <a:t>4MB</a:t>
            </a:r>
            <a:r>
              <a:rPr lang="zh-CN" altLang="zh-CN" dirty="0"/>
              <a:t>页两种工作模式。当</a:t>
            </a:r>
            <a:r>
              <a:rPr lang="en-US" altLang="zh-CN" dirty="0"/>
              <a:t>CR4</a:t>
            </a:r>
            <a:r>
              <a:rPr lang="zh-CN" altLang="zh-CN" dirty="0"/>
              <a:t>寄存器中的</a:t>
            </a:r>
            <a:r>
              <a:rPr lang="en-US" altLang="zh-CN" dirty="0"/>
              <a:t>PSE=0</a:t>
            </a:r>
            <a:r>
              <a:rPr lang="zh-CN" altLang="zh-CN" dirty="0"/>
              <a:t>时（</a:t>
            </a:r>
            <a:r>
              <a:rPr lang="en-US" altLang="zh-CN" dirty="0"/>
              <a:t>PSE</a:t>
            </a:r>
            <a:r>
              <a:rPr lang="zh-CN" altLang="zh-CN" dirty="0"/>
              <a:t>为页大小扩充位），工作于</a:t>
            </a:r>
            <a:r>
              <a:rPr lang="en-US" altLang="zh-CN" dirty="0"/>
              <a:t>4KB</a:t>
            </a:r>
            <a:r>
              <a:rPr lang="zh-CN" altLang="zh-CN" dirty="0"/>
              <a:t>页。当</a:t>
            </a:r>
            <a:r>
              <a:rPr lang="en-US" altLang="zh-CN" dirty="0"/>
              <a:t>CR4</a:t>
            </a:r>
            <a:r>
              <a:rPr lang="zh-CN" altLang="zh-CN" dirty="0"/>
              <a:t>中的</a:t>
            </a:r>
            <a:r>
              <a:rPr lang="en-US" altLang="zh-CN" dirty="0"/>
              <a:t>PSE=1</a:t>
            </a:r>
            <a:r>
              <a:rPr lang="zh-CN" altLang="zh-CN" dirty="0"/>
              <a:t>时，允许页面大小扩充，即工作于</a:t>
            </a:r>
            <a:r>
              <a:rPr lang="en-US" altLang="zh-CN" dirty="0"/>
              <a:t>4MB</a:t>
            </a:r>
            <a:r>
              <a:rPr lang="zh-CN" altLang="zh-CN" dirty="0"/>
              <a:t>页。在</a:t>
            </a:r>
            <a:r>
              <a:rPr lang="en-US" altLang="zh-CN" dirty="0"/>
              <a:t>Pentium</a:t>
            </a:r>
            <a:r>
              <a:rPr lang="zh-CN" altLang="zh-CN" dirty="0"/>
              <a:t>中，由于</a:t>
            </a:r>
            <a:r>
              <a:rPr lang="en-US" altLang="zh-CN" dirty="0"/>
              <a:t>4MB</a:t>
            </a:r>
            <a:r>
              <a:rPr lang="zh-CN" altLang="zh-CN" dirty="0"/>
              <a:t>分页特性，只需要单一的一个页表，从而大大地减少了内存用量（因为页表也需要占用内存）</a:t>
            </a:r>
            <a:r>
              <a:rPr lang="zh-CN" altLang="zh-CN" dirty="0" smtClean="0"/>
              <a:t>。</a:t>
            </a:r>
            <a:endParaRPr lang="en-US" altLang="zh-CN" dirty="0" smtClean="0"/>
          </a:p>
          <a:p>
            <a:r>
              <a:rPr lang="en-US" altLang="zh-CN" dirty="0"/>
              <a:t>Pentium</a:t>
            </a:r>
            <a:r>
              <a:rPr lang="zh-CN" altLang="zh-CN" dirty="0"/>
              <a:t>微处理器的</a:t>
            </a:r>
            <a:r>
              <a:rPr lang="en-US" altLang="zh-CN" dirty="0"/>
              <a:t>4MB</a:t>
            </a:r>
            <a:r>
              <a:rPr lang="zh-CN" altLang="zh-CN" dirty="0"/>
              <a:t>分页转换机制如图</a:t>
            </a:r>
            <a:r>
              <a:rPr lang="en-US" altLang="zh-CN" dirty="0"/>
              <a:t>1.5.4</a:t>
            </a:r>
            <a:r>
              <a:rPr lang="zh-CN" altLang="zh-CN" dirty="0"/>
              <a:t>所示。线性地址的最左</a:t>
            </a:r>
            <a:r>
              <a:rPr lang="en-US" altLang="zh-CN" dirty="0"/>
              <a:t>10</a:t>
            </a:r>
            <a:r>
              <a:rPr lang="zh-CN" altLang="zh-CN" dirty="0"/>
              <a:t>位（</a:t>
            </a:r>
            <a:r>
              <a:rPr lang="en-US" altLang="zh-CN" dirty="0"/>
              <a:t>A31-A22</a:t>
            </a:r>
            <a:r>
              <a:rPr lang="zh-CN" altLang="zh-CN" dirty="0"/>
              <a:t>）在页目录中选择一个入口（与</a:t>
            </a:r>
            <a:r>
              <a:rPr lang="en-US" altLang="zh-CN" dirty="0"/>
              <a:t>4KB</a:t>
            </a:r>
            <a:r>
              <a:rPr lang="zh-CN" altLang="zh-CN" dirty="0"/>
              <a:t>一样），与</a:t>
            </a:r>
            <a:r>
              <a:rPr lang="en-US" altLang="zh-CN" dirty="0"/>
              <a:t>4KB</a:t>
            </a:r>
            <a:r>
              <a:rPr lang="zh-CN" altLang="zh-CN" dirty="0"/>
              <a:t>页不同的是，这里没有页表，而是使用页目录来寻址</a:t>
            </a:r>
            <a:r>
              <a:rPr lang="en-US" altLang="zh-CN" dirty="0"/>
              <a:t>4MB</a:t>
            </a:r>
            <a:r>
              <a:rPr lang="zh-CN" altLang="zh-CN" dirty="0"/>
              <a:t>内存。</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101</a:t>
            </a:fld>
            <a:endParaRPr lang="zh-CN" altLang="en-US" dirty="0"/>
          </a:p>
        </p:txBody>
      </p:sp>
    </p:spTree>
    <p:extLst>
      <p:ext uri="{BB962C8B-B14F-4D97-AF65-F5344CB8AC3E}">
        <p14:creationId xmlns:p14="http://schemas.microsoft.com/office/powerpoint/2010/main" val="29122006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102</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1"/>
            <a:ext cx="8568952" cy="62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8604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1.5.3  </a:t>
            </a:r>
            <a:r>
              <a:rPr lang="zh-CN" altLang="zh-CN" b="1" dirty="0"/>
              <a:t>转换旁视缓冲存储器</a:t>
            </a:r>
            <a:r>
              <a:rPr lang="en-US" altLang="zh-CN" b="1" dirty="0"/>
              <a:t>TLB</a:t>
            </a:r>
            <a:r>
              <a:rPr lang="zh-CN" altLang="zh-CN" b="1" dirty="0"/>
              <a:t/>
            </a:r>
            <a:br>
              <a:rPr lang="zh-CN" altLang="zh-CN" b="1" dirty="0"/>
            </a:br>
            <a:endParaRPr lang="zh-CN" altLang="en-US" dirty="0"/>
          </a:p>
        </p:txBody>
      </p:sp>
      <p:sp>
        <p:nvSpPr>
          <p:cNvPr id="3" name="内容占位符 2"/>
          <p:cNvSpPr>
            <a:spLocks noGrp="1"/>
          </p:cNvSpPr>
          <p:nvPr>
            <p:ph idx="1"/>
          </p:nvPr>
        </p:nvSpPr>
        <p:spPr>
          <a:xfrm>
            <a:off x="395536" y="1412777"/>
            <a:ext cx="8352926" cy="4825937"/>
          </a:xfrm>
        </p:spPr>
        <p:txBody>
          <a:bodyPr/>
          <a:lstStyle/>
          <a:p>
            <a:r>
              <a:rPr lang="zh-CN" altLang="zh-CN" dirty="0"/>
              <a:t>为了提高由线性地址向物理地址的转换速度，</a:t>
            </a:r>
            <a:r>
              <a:rPr lang="en-US" altLang="zh-CN" dirty="0"/>
              <a:t>Pentium</a:t>
            </a:r>
            <a:r>
              <a:rPr lang="zh-CN" altLang="zh-CN" dirty="0"/>
              <a:t>微处理器设有一个</a:t>
            </a:r>
            <a:r>
              <a:rPr lang="zh-CN" altLang="zh-CN" dirty="0">
                <a:solidFill>
                  <a:srgbClr val="FF0000"/>
                </a:solidFill>
              </a:rPr>
              <a:t>高速转换旁视缓冲存储器</a:t>
            </a:r>
            <a:r>
              <a:rPr lang="en-US" altLang="zh-CN" dirty="0">
                <a:solidFill>
                  <a:srgbClr val="FF0000"/>
                </a:solidFill>
              </a:rPr>
              <a:t>TLB</a:t>
            </a:r>
            <a:r>
              <a:rPr lang="zh-CN" altLang="zh-CN" dirty="0"/>
              <a:t>。它由</a:t>
            </a:r>
            <a:r>
              <a:rPr lang="en-US" altLang="zh-CN" dirty="0"/>
              <a:t>4</a:t>
            </a:r>
            <a:r>
              <a:rPr lang="zh-CN" altLang="zh-CN" dirty="0"/>
              <a:t>组高速缓冲寄存器组成，每组</a:t>
            </a:r>
            <a:r>
              <a:rPr lang="en-US" altLang="zh-CN" dirty="0"/>
              <a:t>8</a:t>
            </a:r>
            <a:r>
              <a:rPr lang="zh-CN" altLang="zh-CN" dirty="0"/>
              <a:t>个寄存器，</a:t>
            </a:r>
            <a:r>
              <a:rPr lang="zh-CN" altLang="zh-CN" dirty="0">
                <a:solidFill>
                  <a:srgbClr val="FF0000"/>
                </a:solidFill>
              </a:rPr>
              <a:t>每个寄存器可存放一个线性地址（高</a:t>
            </a:r>
            <a:r>
              <a:rPr lang="en-US" altLang="zh-CN" dirty="0">
                <a:solidFill>
                  <a:srgbClr val="FF0000"/>
                </a:solidFill>
              </a:rPr>
              <a:t>20</a:t>
            </a:r>
            <a:r>
              <a:rPr lang="zh-CN" altLang="zh-CN" dirty="0">
                <a:solidFill>
                  <a:srgbClr val="FF0000"/>
                </a:solidFill>
              </a:rPr>
              <a:t>位，即</a:t>
            </a:r>
            <a:r>
              <a:rPr lang="en-US" altLang="zh-CN" dirty="0">
                <a:solidFill>
                  <a:srgbClr val="FF0000"/>
                </a:solidFill>
              </a:rPr>
              <a:t>A31-A12</a:t>
            </a:r>
            <a:r>
              <a:rPr lang="zh-CN" altLang="zh-CN" dirty="0">
                <a:solidFill>
                  <a:srgbClr val="FF0000"/>
                </a:solidFill>
              </a:rPr>
              <a:t>）和与之对应的</a:t>
            </a:r>
            <a:r>
              <a:rPr lang="zh-CN" altLang="zh-CN" dirty="0" smtClean="0">
                <a:solidFill>
                  <a:srgbClr val="FF0000"/>
                </a:solidFill>
              </a:rPr>
              <a:t>页表项。</a:t>
            </a:r>
            <a:endParaRPr lang="en-US" altLang="zh-CN" dirty="0" smtClean="0">
              <a:solidFill>
                <a:srgbClr val="FF0000"/>
              </a:solidFill>
            </a:endParaRPr>
          </a:p>
          <a:p>
            <a:r>
              <a:rPr lang="en-US" altLang="zh-CN" dirty="0" smtClean="0"/>
              <a:t>TLB</a:t>
            </a:r>
            <a:r>
              <a:rPr lang="zh-CN" altLang="zh-CN" dirty="0"/>
              <a:t>按照最近频繁使用的原则可存放</a:t>
            </a:r>
            <a:r>
              <a:rPr lang="en-US" altLang="zh-CN" dirty="0"/>
              <a:t>32</a:t>
            </a:r>
            <a:r>
              <a:rPr lang="zh-CN" altLang="zh-CN" dirty="0"/>
              <a:t>项。当</a:t>
            </a:r>
            <a:r>
              <a:rPr lang="en-US" altLang="zh-CN" dirty="0"/>
              <a:t>32</a:t>
            </a:r>
            <a:r>
              <a:rPr lang="zh-CN" altLang="zh-CN" dirty="0"/>
              <a:t>项存满后而又有新的页表项产生时，按照最近最少使用的原则置换其中最少使用的项。</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103</a:t>
            </a:fld>
            <a:endParaRPr lang="zh-CN" altLang="en-US" dirty="0"/>
          </a:p>
        </p:txBody>
      </p:sp>
    </p:spTree>
    <p:extLst>
      <p:ext uri="{BB962C8B-B14F-4D97-AF65-F5344CB8AC3E}">
        <p14:creationId xmlns:p14="http://schemas.microsoft.com/office/powerpoint/2010/main" val="30903630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1"/>
            <a:ext cx="8352926" cy="6789551"/>
          </a:xfrm>
        </p:spPr>
        <p:txBody>
          <a:bodyPr/>
          <a:lstStyle/>
          <a:p>
            <a:r>
              <a:rPr lang="en-US" altLang="zh-CN" dirty="0">
                <a:solidFill>
                  <a:srgbClr val="FF0000"/>
                </a:solidFill>
              </a:rPr>
              <a:t>TLB</a:t>
            </a:r>
            <a:r>
              <a:rPr lang="zh-CN" altLang="zh-CN" dirty="0">
                <a:solidFill>
                  <a:srgbClr val="FF0000"/>
                </a:solidFill>
              </a:rPr>
              <a:t>中的内容是页表中部分内容的副本</a:t>
            </a:r>
            <a:r>
              <a:rPr lang="zh-CN" altLang="zh-CN" dirty="0"/>
              <a:t>。</a:t>
            </a:r>
            <a:r>
              <a:rPr lang="en-US" altLang="zh-CN" dirty="0"/>
              <a:t>TLB</a:t>
            </a:r>
            <a:r>
              <a:rPr lang="zh-CN" altLang="zh-CN" dirty="0"/>
              <a:t>技术采用高速硬件进行地址变换，因而地址变换非常快，所以又称</a:t>
            </a:r>
            <a:r>
              <a:rPr lang="en-US" altLang="zh-CN" dirty="0"/>
              <a:t>TLB</a:t>
            </a:r>
            <a:r>
              <a:rPr lang="zh-CN" altLang="zh-CN" dirty="0"/>
              <a:t>为快表</a:t>
            </a:r>
            <a:r>
              <a:rPr lang="zh-CN" altLang="zh-CN" dirty="0" smtClean="0"/>
              <a:t>，存</a:t>
            </a:r>
            <a:r>
              <a:rPr lang="zh-CN" altLang="zh-CN" dirty="0"/>
              <a:t>于主存中的页表称作慢表。</a:t>
            </a:r>
          </a:p>
          <a:p>
            <a:r>
              <a:rPr lang="zh-CN" altLang="zh-CN" dirty="0"/>
              <a:t>从线性地址到实地址的变换</a:t>
            </a:r>
            <a:r>
              <a:rPr lang="zh-CN" altLang="zh-CN" dirty="0" smtClean="0"/>
              <a:t>过程简述</a:t>
            </a:r>
            <a:r>
              <a:rPr lang="zh-CN" altLang="zh-CN" dirty="0"/>
              <a:t>如下：</a:t>
            </a:r>
          </a:p>
          <a:p>
            <a:r>
              <a:rPr lang="zh-CN" altLang="zh-CN" dirty="0"/>
              <a:t>（</a:t>
            </a:r>
            <a:r>
              <a:rPr lang="en-US" altLang="zh-CN" dirty="0"/>
              <a:t>1</a:t>
            </a:r>
            <a:r>
              <a:rPr lang="zh-CN" altLang="zh-CN" dirty="0"/>
              <a:t>）线性地址同时在慢表和快表中查找。</a:t>
            </a:r>
          </a:p>
          <a:p>
            <a:r>
              <a:rPr lang="zh-CN" altLang="zh-CN" dirty="0"/>
              <a:t>（</a:t>
            </a:r>
            <a:r>
              <a:rPr lang="en-US" altLang="zh-CN" dirty="0"/>
              <a:t>2</a:t>
            </a:r>
            <a:r>
              <a:rPr lang="zh-CN" altLang="zh-CN" dirty="0"/>
              <a:t>）当在快表中查到（命中）后，立即停止在慢表中的查找，并由查到的页面基址与页内偏移拼接形成物理地址。</a:t>
            </a:r>
          </a:p>
          <a:p>
            <a:r>
              <a:rPr lang="zh-CN" altLang="zh-CN" dirty="0"/>
              <a:t>（</a:t>
            </a:r>
            <a:r>
              <a:rPr lang="en-US" altLang="zh-CN" dirty="0"/>
              <a:t>3</a:t>
            </a:r>
            <a:r>
              <a:rPr lang="zh-CN" altLang="zh-CN" dirty="0"/>
              <a:t>）当快表中没有查到所需的页号（未命中）时，就继续在慢表中查找。如果找到了，就取出页面基址，在形成物理地址时，把该页表项按一定规则存入快表</a:t>
            </a:r>
            <a:r>
              <a:rPr lang="en-US" altLang="zh-CN" dirty="0"/>
              <a:t>TLB</a:t>
            </a:r>
            <a:r>
              <a:rPr lang="zh-CN" altLang="zh-CN" dirty="0"/>
              <a:t>。如果在慢表中仍未找到，就会产生一个页面故障，供操作系统处理</a:t>
            </a:r>
            <a:r>
              <a:rPr lang="zh-CN" altLang="zh-CN" dirty="0" smtClean="0"/>
              <a:t>。</a:t>
            </a:r>
            <a:endParaRPr lang="zh-CN" altLang="zh-CN"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104</a:t>
            </a:fld>
            <a:endParaRPr lang="zh-CN" altLang="en-US" dirty="0"/>
          </a:p>
        </p:txBody>
      </p:sp>
    </p:spTree>
    <p:extLst>
      <p:ext uri="{BB962C8B-B14F-4D97-AF65-F5344CB8AC3E}">
        <p14:creationId xmlns:p14="http://schemas.microsoft.com/office/powerpoint/2010/main" val="36334328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105</a:t>
            </a:fld>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4" y="116632"/>
            <a:ext cx="9017022" cy="6711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5224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1.6  </a:t>
            </a:r>
            <a:r>
              <a:rPr lang="zh-CN" altLang="zh-CN" b="1" dirty="0"/>
              <a:t>段页式存储管理的寻址过程</a:t>
            </a:r>
            <a:br>
              <a:rPr lang="zh-CN" altLang="zh-CN" b="1" dirty="0"/>
            </a:br>
            <a:endParaRPr lang="zh-CN" altLang="en-US" dirty="0"/>
          </a:p>
        </p:txBody>
      </p:sp>
      <p:sp>
        <p:nvSpPr>
          <p:cNvPr id="3" name="内容占位符 2"/>
          <p:cNvSpPr>
            <a:spLocks noGrp="1"/>
          </p:cNvSpPr>
          <p:nvPr>
            <p:ph idx="1"/>
          </p:nvPr>
        </p:nvSpPr>
        <p:spPr>
          <a:xfrm>
            <a:off x="395536" y="1412777"/>
            <a:ext cx="8352926" cy="3567130"/>
          </a:xfrm>
        </p:spPr>
        <p:txBody>
          <a:bodyPr/>
          <a:lstStyle/>
          <a:p>
            <a:r>
              <a:rPr lang="zh-CN" altLang="zh-CN" dirty="0"/>
              <a:t>在保护模式下，存储器的管理具有分段管理模式、分页管理模式、段页式管理模式等</a:t>
            </a:r>
            <a:r>
              <a:rPr lang="en-US" altLang="zh-CN" dirty="0"/>
              <a:t>3</a:t>
            </a:r>
            <a:r>
              <a:rPr lang="zh-CN" altLang="zh-CN" dirty="0"/>
              <a:t>种，这</a:t>
            </a:r>
            <a:r>
              <a:rPr lang="en-US" altLang="zh-CN" dirty="0"/>
              <a:t>3</a:t>
            </a:r>
            <a:r>
              <a:rPr lang="zh-CN" altLang="zh-CN" dirty="0"/>
              <a:t>种模式的特点如下：</a:t>
            </a:r>
          </a:p>
          <a:p>
            <a:r>
              <a:rPr lang="zh-CN" altLang="zh-CN" dirty="0"/>
              <a:t>（</a:t>
            </a:r>
            <a:r>
              <a:rPr lang="en-US" altLang="zh-CN" dirty="0"/>
              <a:t>1</a:t>
            </a:r>
            <a:r>
              <a:rPr lang="zh-CN" altLang="zh-CN" dirty="0"/>
              <a:t>）分段不分页。此时，一个任务拥有的最大空间是</a:t>
            </a:r>
            <a:r>
              <a:rPr lang="en-US" altLang="zh-CN" dirty="0"/>
              <a:t>2</a:t>
            </a:r>
            <a:r>
              <a:rPr lang="en-US" altLang="zh-CN" baseline="30000" dirty="0"/>
              <a:t>14+32</a:t>
            </a:r>
            <a:r>
              <a:rPr lang="en-US" altLang="zh-CN" dirty="0"/>
              <a:t>=64T</a:t>
            </a:r>
            <a:r>
              <a:rPr lang="zh-CN" altLang="zh-CN" dirty="0"/>
              <a:t>，由分段管理部件将二维虚地址（段选择符，偏移量）转换成一维的</a:t>
            </a:r>
            <a:r>
              <a:rPr lang="en-US" altLang="zh-CN" dirty="0"/>
              <a:t>32</a:t>
            </a:r>
            <a:r>
              <a:rPr lang="zh-CN" altLang="zh-CN" dirty="0"/>
              <a:t>位线性地址，这个线性地址就是物理地址</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106</a:t>
            </a:fld>
            <a:endParaRPr lang="zh-CN" altLang="en-US" dirty="0"/>
          </a:p>
        </p:txBody>
      </p:sp>
    </p:spTree>
    <p:extLst>
      <p:ext uri="{BB962C8B-B14F-4D97-AF65-F5344CB8AC3E}">
        <p14:creationId xmlns:p14="http://schemas.microsoft.com/office/powerpoint/2010/main" val="7338271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5"/>
            <a:ext cx="8352926" cy="5379934"/>
          </a:xfrm>
        </p:spPr>
        <p:txBody>
          <a:bodyPr/>
          <a:lstStyle/>
          <a:p>
            <a:r>
              <a:rPr lang="zh-CN" altLang="zh-CN" dirty="0"/>
              <a:t>（</a:t>
            </a:r>
            <a:r>
              <a:rPr lang="en-US" altLang="zh-CN" dirty="0"/>
              <a:t>2</a:t>
            </a:r>
            <a:r>
              <a:rPr lang="zh-CN" altLang="zh-CN" dirty="0"/>
              <a:t>）分段分页。由分段管理部件和分页管理部件共同管理，兼有两种存储管理的</a:t>
            </a:r>
            <a:r>
              <a:rPr lang="zh-CN" altLang="zh-CN" dirty="0" smtClean="0"/>
              <a:t>优点。</a:t>
            </a:r>
            <a:endParaRPr lang="zh-CN" altLang="zh-CN" dirty="0"/>
          </a:p>
          <a:p>
            <a:r>
              <a:rPr lang="zh-CN" altLang="zh-CN" dirty="0"/>
              <a:t>（</a:t>
            </a:r>
            <a:r>
              <a:rPr lang="en-US" altLang="zh-CN" dirty="0"/>
              <a:t>3</a:t>
            </a:r>
            <a:r>
              <a:rPr lang="zh-CN" altLang="zh-CN" dirty="0"/>
              <a:t>）不分段分页。此时分段管理部件不工作，分页管理部件工作。程序不提供段选择符，只用</a:t>
            </a:r>
            <a:r>
              <a:rPr lang="en-US" altLang="zh-CN" dirty="0"/>
              <a:t>32</a:t>
            </a:r>
            <a:r>
              <a:rPr lang="zh-CN" altLang="zh-CN" dirty="0"/>
              <a:t>位寄存器地址（作为线性地址），一个任务拥有的最大空间是</a:t>
            </a:r>
            <a:r>
              <a:rPr lang="en-US" altLang="zh-CN" dirty="0"/>
              <a:t>2</a:t>
            </a:r>
            <a:r>
              <a:rPr lang="en-US" altLang="zh-CN" baseline="30000" dirty="0"/>
              <a:t>32</a:t>
            </a:r>
            <a:r>
              <a:rPr lang="en-US" altLang="zh-CN" dirty="0"/>
              <a:t>=4G</a:t>
            </a:r>
            <a:r>
              <a:rPr lang="zh-CN" altLang="zh-CN" dirty="0"/>
              <a:t>，虽然小了一点，但也还算够用。纯分页的虚地址模式又称为平展地址模式，将虚拟存储器看成是线性分页地址空间，具有更好的灵活性。</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107</a:t>
            </a:fld>
            <a:endParaRPr lang="zh-CN" altLang="en-US" dirty="0"/>
          </a:p>
        </p:txBody>
      </p:sp>
    </p:spTree>
    <p:extLst>
      <p:ext uri="{BB962C8B-B14F-4D97-AF65-F5344CB8AC3E}">
        <p14:creationId xmlns:p14="http://schemas.microsoft.com/office/powerpoint/2010/main" val="32697949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1.7  </a:t>
            </a:r>
            <a:r>
              <a:rPr lang="zh-CN" altLang="zh-CN" b="1" dirty="0"/>
              <a:t>虚拟</a:t>
            </a:r>
            <a:r>
              <a:rPr lang="en-US" altLang="zh-CN" b="1" dirty="0"/>
              <a:t>8086</a:t>
            </a:r>
            <a:r>
              <a:rPr lang="zh-CN" altLang="zh-CN" b="1" dirty="0"/>
              <a:t>模式</a:t>
            </a:r>
            <a:br>
              <a:rPr lang="zh-CN" altLang="zh-CN" b="1" dirty="0"/>
            </a:br>
            <a:endParaRPr lang="zh-CN" altLang="en-US" dirty="0"/>
          </a:p>
        </p:txBody>
      </p:sp>
      <p:sp>
        <p:nvSpPr>
          <p:cNvPr id="3" name="内容占位符 2"/>
          <p:cNvSpPr>
            <a:spLocks noGrp="1"/>
          </p:cNvSpPr>
          <p:nvPr>
            <p:ph idx="1"/>
          </p:nvPr>
        </p:nvSpPr>
        <p:spPr>
          <a:xfrm>
            <a:off x="395536" y="1412777"/>
            <a:ext cx="8352926" cy="5379934"/>
          </a:xfrm>
        </p:spPr>
        <p:txBody>
          <a:bodyPr/>
          <a:lstStyle/>
          <a:p>
            <a:r>
              <a:rPr lang="zh-CN" altLang="zh-CN" dirty="0"/>
              <a:t>虚拟</a:t>
            </a:r>
            <a:r>
              <a:rPr lang="en-US" altLang="zh-CN" dirty="0"/>
              <a:t>8086</a:t>
            </a:r>
            <a:r>
              <a:rPr lang="zh-CN" altLang="zh-CN" dirty="0"/>
              <a:t>模式是一个特殊运行模式。这种特殊运行模式的设计，使得多个</a:t>
            </a:r>
            <a:r>
              <a:rPr lang="en-US" altLang="zh-CN" dirty="0"/>
              <a:t>8086</a:t>
            </a:r>
            <a:r>
              <a:rPr lang="zh-CN" altLang="zh-CN" dirty="0"/>
              <a:t>实模式的应用软件可以同时运行</a:t>
            </a:r>
            <a:r>
              <a:rPr lang="zh-CN" altLang="zh-CN" dirty="0" smtClean="0"/>
              <a:t>。</a:t>
            </a:r>
            <a:endParaRPr lang="en-US" altLang="zh-CN" dirty="0" smtClean="0"/>
          </a:p>
          <a:p>
            <a:r>
              <a:rPr lang="en-US" altLang="zh-CN" dirty="0"/>
              <a:t>Pentium</a:t>
            </a:r>
            <a:r>
              <a:rPr lang="zh-CN" altLang="zh-CN" dirty="0"/>
              <a:t>保护模式和虚拟</a:t>
            </a:r>
            <a:r>
              <a:rPr lang="en-US" altLang="zh-CN" dirty="0"/>
              <a:t>8086</a:t>
            </a:r>
            <a:r>
              <a:rPr lang="zh-CN" altLang="zh-CN" dirty="0"/>
              <a:t>模式之间的主要区别在于微处理器对段寄存器的解释方式不同。在虚拟</a:t>
            </a:r>
            <a:r>
              <a:rPr lang="en-US" altLang="zh-CN" dirty="0"/>
              <a:t>8086</a:t>
            </a:r>
            <a:r>
              <a:rPr lang="zh-CN" altLang="zh-CN" dirty="0"/>
              <a:t>模式下，段寄存器与在实模式下的使用方式相同，能寻址从</a:t>
            </a:r>
            <a:r>
              <a:rPr lang="en-US" altLang="zh-CN" dirty="0"/>
              <a:t>00000H</a:t>
            </a:r>
            <a:r>
              <a:rPr lang="zh-CN" altLang="zh-CN" dirty="0"/>
              <a:t>到</a:t>
            </a:r>
            <a:r>
              <a:rPr lang="en-US" altLang="zh-CN" dirty="0"/>
              <a:t>0FFFFFH</a:t>
            </a:r>
            <a:r>
              <a:rPr lang="zh-CN" altLang="zh-CN" dirty="0"/>
              <a:t>的</a:t>
            </a:r>
            <a:r>
              <a:rPr lang="en-US" altLang="zh-CN" dirty="0"/>
              <a:t>1MB</a:t>
            </a:r>
            <a:r>
              <a:rPr lang="zh-CN" altLang="zh-CN" dirty="0"/>
              <a:t>存储空间。程序访问的是</a:t>
            </a:r>
            <a:r>
              <a:rPr lang="en-US" altLang="zh-CN" dirty="0"/>
              <a:t>1MB</a:t>
            </a:r>
            <a:r>
              <a:rPr lang="zh-CN" altLang="zh-CN" dirty="0"/>
              <a:t>以内的存储器，而微处理器可以访问存储系统中</a:t>
            </a:r>
            <a:r>
              <a:rPr lang="en-US" altLang="zh-CN" dirty="0"/>
              <a:t>4GB</a:t>
            </a:r>
            <a:r>
              <a:rPr lang="zh-CN" altLang="zh-CN" dirty="0"/>
              <a:t>范围内的任意物理存储单元。</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108</a:t>
            </a:fld>
            <a:endParaRPr lang="zh-CN" altLang="en-US" dirty="0"/>
          </a:p>
        </p:txBody>
      </p:sp>
    </p:spTree>
    <p:extLst>
      <p:ext uri="{BB962C8B-B14F-4D97-AF65-F5344CB8AC3E}">
        <p14:creationId xmlns:p14="http://schemas.microsoft.com/office/powerpoint/2010/main" val="36356363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9"/>
            <a:ext cx="8352926" cy="6235553"/>
          </a:xfrm>
        </p:spPr>
        <p:txBody>
          <a:bodyPr/>
          <a:lstStyle/>
          <a:p>
            <a:r>
              <a:rPr lang="zh-CN" altLang="zh-CN" dirty="0"/>
              <a:t>虚拟</a:t>
            </a:r>
            <a:r>
              <a:rPr lang="en-US" altLang="zh-CN" dirty="0"/>
              <a:t>8086</a:t>
            </a:r>
            <a:r>
              <a:rPr lang="zh-CN" altLang="zh-CN" dirty="0"/>
              <a:t>模式由标志寄存器</a:t>
            </a:r>
            <a:r>
              <a:rPr lang="en-US" altLang="zh-CN" dirty="0"/>
              <a:t>EFLAGS</a:t>
            </a:r>
            <a:r>
              <a:rPr lang="zh-CN" altLang="zh-CN" dirty="0"/>
              <a:t>中的虚拟模式</a:t>
            </a:r>
            <a:r>
              <a:rPr lang="en-US" altLang="zh-CN" dirty="0"/>
              <a:t>VM</a:t>
            </a:r>
            <a:r>
              <a:rPr lang="zh-CN" altLang="zh-CN" dirty="0"/>
              <a:t>位选择。</a:t>
            </a:r>
            <a:r>
              <a:rPr lang="en-US" altLang="zh-CN" dirty="0"/>
              <a:t>VM=1</a:t>
            </a:r>
            <a:r>
              <a:rPr lang="zh-CN" altLang="zh-CN" dirty="0"/>
              <a:t>则允许虚拟</a:t>
            </a:r>
            <a:r>
              <a:rPr lang="en-US" altLang="zh-CN" dirty="0"/>
              <a:t>8086</a:t>
            </a:r>
            <a:r>
              <a:rPr lang="zh-CN" altLang="zh-CN" dirty="0"/>
              <a:t>模式操作</a:t>
            </a:r>
            <a:r>
              <a:rPr lang="zh-CN" altLang="zh-CN" dirty="0" smtClean="0"/>
              <a:t>。虚拟</a:t>
            </a:r>
            <a:r>
              <a:rPr lang="en-US" altLang="zh-CN" dirty="0"/>
              <a:t>8086</a:t>
            </a:r>
            <a:r>
              <a:rPr lang="zh-CN" altLang="zh-CN" dirty="0"/>
              <a:t>模式一般是以保护模式任务进入的</a:t>
            </a:r>
            <a:r>
              <a:rPr lang="zh-CN" altLang="zh-CN" dirty="0" smtClean="0"/>
              <a:t>。</a:t>
            </a:r>
            <a:endParaRPr lang="en-US" altLang="zh-CN" dirty="0" smtClean="0"/>
          </a:p>
          <a:p>
            <a:r>
              <a:rPr lang="zh-CN" altLang="zh-CN" dirty="0" smtClean="0"/>
              <a:t>启动</a:t>
            </a:r>
            <a:r>
              <a:rPr lang="zh-CN" altLang="zh-CN" dirty="0"/>
              <a:t>虚拟</a:t>
            </a:r>
            <a:r>
              <a:rPr lang="en-US" altLang="zh-CN" dirty="0"/>
              <a:t>8086</a:t>
            </a:r>
            <a:r>
              <a:rPr lang="zh-CN" altLang="zh-CN" dirty="0"/>
              <a:t>模式有两种方式：</a:t>
            </a:r>
          </a:p>
          <a:p>
            <a:r>
              <a:rPr lang="zh-CN" altLang="zh-CN" dirty="0"/>
              <a:t>（</a:t>
            </a:r>
            <a:r>
              <a:rPr lang="en-US" altLang="zh-CN" dirty="0"/>
              <a:t>1</a:t>
            </a:r>
            <a:r>
              <a:rPr lang="zh-CN" altLang="zh-CN" dirty="0"/>
              <a:t>）通过任务切换给标志寄存器赋值。</a:t>
            </a:r>
          </a:p>
          <a:p>
            <a:r>
              <a:rPr lang="zh-CN" altLang="zh-CN" dirty="0"/>
              <a:t>（</a:t>
            </a:r>
            <a:r>
              <a:rPr lang="en-US" altLang="zh-CN" dirty="0"/>
              <a:t>2</a:t>
            </a:r>
            <a:r>
              <a:rPr lang="zh-CN" altLang="zh-CN" dirty="0"/>
              <a:t>）通过中断返回。在这种情况下标志寄存器的内容从堆栈中重新装入。</a:t>
            </a:r>
          </a:p>
          <a:p>
            <a:r>
              <a:rPr lang="zh-CN" altLang="zh-CN" dirty="0"/>
              <a:t>虚拟</a:t>
            </a:r>
            <a:r>
              <a:rPr lang="en-US" altLang="zh-CN" dirty="0"/>
              <a:t>8086</a:t>
            </a:r>
            <a:r>
              <a:rPr lang="zh-CN" altLang="zh-CN" dirty="0"/>
              <a:t>程序运行在特权级</a:t>
            </a:r>
            <a:r>
              <a:rPr lang="en-US" altLang="zh-CN" dirty="0"/>
              <a:t>3</a:t>
            </a:r>
            <a:r>
              <a:rPr lang="zh-CN" altLang="zh-CN" dirty="0"/>
              <a:t>。虚拟</a:t>
            </a:r>
            <a:r>
              <a:rPr lang="en-US" altLang="zh-CN" dirty="0"/>
              <a:t>8086</a:t>
            </a:r>
            <a:r>
              <a:rPr lang="zh-CN" altLang="zh-CN" dirty="0"/>
              <a:t>管理程序负责对标志寄存器中的</a:t>
            </a:r>
            <a:r>
              <a:rPr lang="en-US" altLang="zh-CN" dirty="0"/>
              <a:t>VM</a:t>
            </a:r>
            <a:r>
              <a:rPr lang="zh-CN" altLang="zh-CN" dirty="0"/>
              <a:t>位设置和清除，并且允许保护模式任务和虚拟</a:t>
            </a:r>
            <a:r>
              <a:rPr lang="en-US" altLang="zh-CN" dirty="0"/>
              <a:t>8086</a:t>
            </a:r>
            <a:r>
              <a:rPr lang="zh-CN" altLang="zh-CN" dirty="0"/>
              <a:t>模式任务同时存在于多任务程序环境中</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109</a:t>
            </a:fld>
            <a:endParaRPr lang="zh-CN" altLang="en-US" dirty="0"/>
          </a:p>
        </p:txBody>
      </p:sp>
    </p:spTree>
    <p:extLst>
      <p:ext uri="{BB962C8B-B14F-4D97-AF65-F5344CB8AC3E}">
        <p14:creationId xmlns:p14="http://schemas.microsoft.com/office/powerpoint/2010/main" val="203696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．分段存储管理工作过程</a:t>
            </a:r>
            <a:br>
              <a:rPr lang="zh-CN" altLang="zh-CN" dirty="0"/>
            </a:br>
            <a:endParaRPr lang="zh-CN" altLang="en-US" dirty="0"/>
          </a:p>
        </p:txBody>
      </p:sp>
      <p:sp>
        <p:nvSpPr>
          <p:cNvPr id="3" name="内容占位符 2"/>
          <p:cNvSpPr>
            <a:spLocks noGrp="1"/>
          </p:cNvSpPr>
          <p:nvPr>
            <p:ph idx="1"/>
          </p:nvPr>
        </p:nvSpPr>
        <p:spPr>
          <a:xfrm>
            <a:off x="395536" y="1412777"/>
            <a:ext cx="8352926" cy="579261"/>
          </a:xfrm>
        </p:spPr>
        <p:txBody>
          <a:bodyPr/>
          <a:lstStyle/>
          <a:p>
            <a:r>
              <a:rPr lang="zh-CN" altLang="zh-CN" dirty="0"/>
              <a:t>图</a:t>
            </a:r>
            <a:r>
              <a:rPr lang="en-US" altLang="zh-CN" dirty="0"/>
              <a:t>1.2.1</a:t>
            </a:r>
            <a:r>
              <a:rPr lang="zh-CN" altLang="zh-CN" dirty="0"/>
              <a:t>给出了分段存储管理的示意图。</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a:t>
            </a:fld>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76872"/>
            <a:ext cx="7632848"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8861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2384435"/>
          </a:xfrm>
        </p:spPr>
        <p:txBody>
          <a:bodyPr/>
          <a:lstStyle/>
          <a:p>
            <a:r>
              <a:rPr lang="en-US" altLang="zh-CN" dirty="0"/>
              <a:t>Pentium</a:t>
            </a:r>
            <a:r>
              <a:rPr lang="zh-CN" altLang="zh-CN" dirty="0"/>
              <a:t>微型计算机的存储器管理可采用五种工作模式，即：实地址模式、分段管理模式、分页管理模式、段页式管理模式和虚拟</a:t>
            </a:r>
            <a:r>
              <a:rPr lang="en-US" altLang="zh-CN" dirty="0"/>
              <a:t>8086</a:t>
            </a:r>
            <a:r>
              <a:rPr lang="zh-CN" altLang="zh-CN" dirty="0"/>
              <a:t>管理模式。</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110</a:t>
            </a:fld>
            <a:endParaRPr lang="zh-CN" altLang="en-US" dirty="0"/>
          </a:p>
        </p:txBody>
      </p:sp>
    </p:spTree>
    <p:extLst>
      <p:ext uri="{BB962C8B-B14F-4D97-AF65-F5344CB8AC3E}">
        <p14:creationId xmlns:p14="http://schemas.microsoft.com/office/powerpoint/2010/main" val="13320054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111</a:t>
            </a:fld>
            <a:endParaRPr lang="zh-CN" altLang="en-US" dirty="0"/>
          </a:p>
        </p:txBody>
      </p:sp>
    </p:spTree>
    <p:extLst>
      <p:ext uri="{BB962C8B-B14F-4D97-AF65-F5344CB8AC3E}">
        <p14:creationId xmlns:p14="http://schemas.microsoft.com/office/powerpoint/2010/main" val="39362340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112</a:t>
            </a:fld>
            <a:endParaRPr lang="zh-CN" altLang="en-US" dirty="0"/>
          </a:p>
        </p:txBody>
      </p:sp>
    </p:spTree>
    <p:extLst>
      <p:ext uri="{BB962C8B-B14F-4D97-AF65-F5344CB8AC3E}">
        <p14:creationId xmlns:p14="http://schemas.microsoft.com/office/powerpoint/2010/main" val="271275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分段管理存储器访问基本过程</a:t>
            </a:r>
            <a:endParaRPr lang="zh-CN" altLang="en-US" dirty="0"/>
          </a:p>
        </p:txBody>
      </p:sp>
      <p:sp>
        <p:nvSpPr>
          <p:cNvPr id="3" name="内容占位符 2"/>
          <p:cNvSpPr>
            <a:spLocks noGrp="1"/>
          </p:cNvSpPr>
          <p:nvPr>
            <p:ph idx="1"/>
          </p:nvPr>
        </p:nvSpPr>
        <p:spPr>
          <a:xfrm>
            <a:off x="395536" y="1412777"/>
            <a:ext cx="8352926" cy="4724370"/>
          </a:xfrm>
        </p:spPr>
        <p:txBody>
          <a:bodyPr/>
          <a:lstStyle/>
          <a:p>
            <a:r>
              <a:rPr lang="zh-CN" altLang="zh-CN" dirty="0"/>
              <a:t>（</a:t>
            </a:r>
            <a:r>
              <a:rPr lang="en-US" altLang="zh-CN" dirty="0"/>
              <a:t>1</a:t>
            </a:r>
            <a:r>
              <a:rPr lang="zh-CN" altLang="zh-CN" dirty="0"/>
              <a:t>）从内存中找到段描述符表</a:t>
            </a:r>
            <a:r>
              <a:rPr lang="zh-CN" altLang="zh-CN" dirty="0" smtClean="0"/>
              <a:t>。</a:t>
            </a:r>
            <a:r>
              <a:rPr lang="en-US" altLang="zh-CN" dirty="0" smtClean="0">
                <a:solidFill>
                  <a:srgbClr val="FF0000"/>
                </a:solidFill>
              </a:rPr>
              <a:t>GDTR/LDTR</a:t>
            </a:r>
          </a:p>
          <a:p>
            <a:r>
              <a:rPr lang="zh-CN" altLang="zh-CN" dirty="0"/>
              <a:t>（</a:t>
            </a:r>
            <a:r>
              <a:rPr lang="en-US" altLang="zh-CN" dirty="0"/>
              <a:t>2</a:t>
            </a:r>
            <a:r>
              <a:rPr lang="zh-CN" altLang="zh-CN" dirty="0"/>
              <a:t>）从段描述符表中找到相应的段描述符，由段描述符中的内存标志指出该段目前</a:t>
            </a:r>
            <a:r>
              <a:rPr lang="zh-CN" altLang="zh-CN" dirty="0">
                <a:solidFill>
                  <a:srgbClr val="FF0000"/>
                </a:solidFill>
              </a:rPr>
              <a:t>是否在内存</a:t>
            </a:r>
            <a:r>
              <a:rPr lang="zh-CN" altLang="zh-CN" dirty="0" smtClean="0"/>
              <a:t>。</a:t>
            </a:r>
            <a:r>
              <a:rPr lang="zh-CN" altLang="en-US" dirty="0" smtClean="0">
                <a:solidFill>
                  <a:srgbClr val="FF0000"/>
                </a:solidFill>
              </a:rPr>
              <a:t>段存在位</a:t>
            </a:r>
            <a:endParaRPr lang="en-US" altLang="zh-CN" dirty="0" smtClean="0">
              <a:solidFill>
                <a:srgbClr val="FF0000"/>
              </a:solidFill>
            </a:endParaRPr>
          </a:p>
          <a:p>
            <a:r>
              <a:rPr lang="zh-CN" altLang="zh-CN" dirty="0"/>
              <a:t>（</a:t>
            </a:r>
            <a:r>
              <a:rPr lang="en-US" altLang="zh-CN" dirty="0"/>
              <a:t>3</a:t>
            </a:r>
            <a:r>
              <a:rPr lang="zh-CN" altLang="zh-CN" dirty="0"/>
              <a:t>）从段描述符找到段在内存的位置</a:t>
            </a:r>
            <a:r>
              <a:rPr lang="zh-CN" altLang="zh-CN" dirty="0" smtClean="0"/>
              <a:t>。</a:t>
            </a:r>
            <a:r>
              <a:rPr lang="zh-CN" altLang="en-US" dirty="0">
                <a:solidFill>
                  <a:srgbClr val="FF0000"/>
                </a:solidFill>
              </a:rPr>
              <a:t>段基址</a:t>
            </a:r>
            <a:endParaRPr lang="zh-CN" altLang="zh-CN" dirty="0">
              <a:solidFill>
                <a:srgbClr val="FF0000"/>
              </a:solidFill>
            </a:endParaRPr>
          </a:p>
          <a:p>
            <a:r>
              <a:rPr lang="zh-CN" altLang="zh-CN" dirty="0"/>
              <a:t>（</a:t>
            </a:r>
            <a:r>
              <a:rPr lang="en-US" altLang="zh-CN" dirty="0"/>
              <a:t>4</a:t>
            </a:r>
            <a:r>
              <a:rPr lang="zh-CN" altLang="zh-CN" dirty="0"/>
              <a:t>）从段中找到信息所</a:t>
            </a:r>
            <a:r>
              <a:rPr lang="zh-CN" altLang="zh-CN" dirty="0" smtClean="0"/>
              <a:t>在</a:t>
            </a:r>
            <a:r>
              <a:rPr lang="zh-CN" altLang="en-US" dirty="0" smtClean="0"/>
              <a:t>的</a:t>
            </a:r>
            <a:r>
              <a:rPr lang="zh-CN" altLang="zh-CN" dirty="0" smtClean="0"/>
              <a:t>地</a:t>
            </a:r>
            <a:r>
              <a:rPr lang="zh-CN" altLang="zh-CN" dirty="0"/>
              <a:t>址</a:t>
            </a:r>
            <a:r>
              <a:rPr lang="zh-CN" altLang="zh-CN" dirty="0" smtClean="0"/>
              <a:t>。</a:t>
            </a:r>
            <a:r>
              <a:rPr lang="zh-CN" altLang="en-US" dirty="0" smtClean="0">
                <a:solidFill>
                  <a:srgbClr val="FF0000"/>
                </a:solidFill>
              </a:rPr>
              <a:t>段段基址</a:t>
            </a:r>
            <a:r>
              <a:rPr lang="en-US" altLang="zh-CN" dirty="0" smtClean="0">
                <a:solidFill>
                  <a:srgbClr val="FF0000"/>
                </a:solidFill>
              </a:rPr>
              <a:t>+</a:t>
            </a:r>
            <a:r>
              <a:rPr lang="zh-CN" altLang="en-US" dirty="0" smtClean="0">
                <a:solidFill>
                  <a:srgbClr val="FF0000"/>
                </a:solidFill>
              </a:rPr>
              <a:t>段内偏移</a:t>
            </a:r>
            <a:endParaRPr lang="zh-CN" altLang="zh-CN" dirty="0">
              <a:solidFill>
                <a:srgbClr val="FF0000"/>
              </a:solidFill>
            </a:endParaRPr>
          </a:p>
          <a:p>
            <a:r>
              <a:rPr lang="zh-CN" altLang="zh-CN" dirty="0"/>
              <a:t>（</a:t>
            </a:r>
            <a:r>
              <a:rPr lang="en-US" altLang="zh-CN" dirty="0"/>
              <a:t>5</a:t>
            </a:r>
            <a:r>
              <a:rPr lang="zh-CN" altLang="zh-CN" dirty="0"/>
              <a:t>）访</a:t>
            </a:r>
            <a:r>
              <a:rPr lang="zh-CN" altLang="zh-CN" dirty="0" smtClean="0"/>
              <a:t>问</a:t>
            </a:r>
            <a:r>
              <a:rPr lang="zh-CN" altLang="en-US" dirty="0" smtClean="0"/>
              <a:t>该</a:t>
            </a:r>
            <a:r>
              <a:rPr lang="zh-CN" altLang="zh-CN" dirty="0" smtClean="0"/>
              <a:t>地址</a:t>
            </a:r>
            <a:r>
              <a:rPr lang="zh-CN" altLang="en-US" dirty="0"/>
              <a:t>单元</a:t>
            </a:r>
            <a:r>
              <a:rPr lang="zh-CN" altLang="zh-CN" dirty="0" smtClean="0"/>
              <a:t>。</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12</a:t>
            </a:fld>
            <a:endParaRPr lang="zh-CN" altLang="en-US" dirty="0"/>
          </a:p>
        </p:txBody>
      </p:sp>
    </p:spTree>
    <p:extLst>
      <p:ext uri="{BB962C8B-B14F-4D97-AF65-F5344CB8AC3E}">
        <p14:creationId xmlns:p14="http://schemas.microsoft.com/office/powerpoint/2010/main" val="87778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．虚拟地址和虚拟地址空间</a:t>
            </a:r>
            <a:br>
              <a:rPr lang="zh-CN" altLang="zh-CN" dirty="0"/>
            </a:br>
            <a:endParaRPr lang="zh-CN" altLang="en-US" dirty="0"/>
          </a:p>
        </p:txBody>
      </p:sp>
      <p:sp>
        <p:nvSpPr>
          <p:cNvPr id="3" name="内容占位符 2"/>
          <p:cNvSpPr>
            <a:spLocks noGrp="1"/>
          </p:cNvSpPr>
          <p:nvPr>
            <p:ph idx="1"/>
          </p:nvPr>
        </p:nvSpPr>
        <p:spPr>
          <a:xfrm>
            <a:off x="395536" y="1412777"/>
            <a:ext cx="8352926" cy="4422749"/>
          </a:xfrm>
        </p:spPr>
        <p:txBody>
          <a:bodyPr/>
          <a:lstStyle/>
          <a:p>
            <a:r>
              <a:rPr lang="en-US" altLang="zh-CN" dirty="0"/>
              <a:t>Pentium</a:t>
            </a:r>
            <a:r>
              <a:rPr lang="zh-CN" altLang="zh-CN" dirty="0"/>
              <a:t>微处理机在保护模式下的存储器管理单元使用</a:t>
            </a:r>
            <a:r>
              <a:rPr lang="en-US" altLang="zh-CN" dirty="0"/>
              <a:t>48</a:t>
            </a:r>
            <a:r>
              <a:rPr lang="zh-CN" altLang="zh-CN" dirty="0"/>
              <a:t>位的存储</a:t>
            </a:r>
            <a:r>
              <a:rPr lang="zh-CN" altLang="zh-CN" dirty="0" smtClean="0"/>
              <a:t>器</a:t>
            </a:r>
            <a:r>
              <a:rPr lang="zh-CN" altLang="en-US" dirty="0" smtClean="0"/>
              <a:t>地址（指针）</a:t>
            </a:r>
            <a:r>
              <a:rPr lang="zh-CN" altLang="zh-CN" dirty="0" smtClean="0"/>
              <a:t>，</a:t>
            </a:r>
            <a:r>
              <a:rPr lang="zh-CN" altLang="zh-CN" dirty="0"/>
              <a:t>如图</a:t>
            </a:r>
            <a:r>
              <a:rPr lang="en-US" altLang="zh-CN" dirty="0"/>
              <a:t>1.2.2</a:t>
            </a:r>
            <a:r>
              <a:rPr lang="zh-CN" altLang="zh-CN" dirty="0"/>
              <a:t>所示</a:t>
            </a:r>
            <a:r>
              <a:rPr lang="zh-CN" altLang="zh-CN" dirty="0" smtClean="0"/>
              <a:t>。</a:t>
            </a:r>
            <a:r>
              <a:rPr lang="zh-CN" altLang="en-US" dirty="0" smtClean="0">
                <a:solidFill>
                  <a:srgbClr val="FF0000"/>
                </a:solidFill>
              </a:rPr>
              <a:t>逻辑地址</a:t>
            </a:r>
            <a:r>
              <a:rPr lang="en-US" altLang="zh-CN" dirty="0" smtClean="0">
                <a:solidFill>
                  <a:srgbClr val="FF0000"/>
                </a:solidFill>
              </a:rPr>
              <a:t>/</a:t>
            </a:r>
            <a:r>
              <a:rPr lang="zh-CN" altLang="en-US" dirty="0" smtClean="0">
                <a:solidFill>
                  <a:srgbClr val="FF0000"/>
                </a:solidFill>
              </a:rPr>
              <a:t>虚地址</a:t>
            </a:r>
            <a:endParaRPr lang="en-US" altLang="zh-CN" dirty="0" smtClean="0">
              <a:solidFill>
                <a:srgbClr val="FF0000"/>
              </a:solidFill>
            </a:endParaRPr>
          </a:p>
          <a:p>
            <a:r>
              <a:rPr lang="zh-CN" altLang="zh-CN" dirty="0" smtClean="0"/>
              <a:t>该</a:t>
            </a:r>
            <a:r>
              <a:rPr lang="en-US" altLang="zh-CN" dirty="0"/>
              <a:t>48</a:t>
            </a:r>
            <a:r>
              <a:rPr lang="zh-CN" altLang="zh-CN" dirty="0"/>
              <a:t>位存储器</a:t>
            </a:r>
            <a:r>
              <a:rPr lang="zh-CN" altLang="en-US" dirty="0"/>
              <a:t>地址</a:t>
            </a:r>
            <a:r>
              <a:rPr lang="zh-CN" altLang="zh-CN" dirty="0"/>
              <a:t>称为虚拟地址，它在程序中用以规定指令或数据的存储器位置。</a:t>
            </a:r>
            <a:endParaRPr lang="en-US" altLang="zh-CN" dirty="0"/>
          </a:p>
          <a:p>
            <a:r>
              <a:rPr lang="en-US" altLang="zh-CN" dirty="0" smtClean="0">
                <a:solidFill>
                  <a:srgbClr val="FF0000"/>
                </a:solidFill>
              </a:rPr>
              <a:t>48</a:t>
            </a:r>
            <a:r>
              <a:rPr lang="zh-CN" altLang="en-US" dirty="0" smtClean="0">
                <a:solidFill>
                  <a:srgbClr val="FF0000"/>
                </a:solidFill>
              </a:rPr>
              <a:t>位</a:t>
            </a:r>
            <a:r>
              <a:rPr lang="zh-CN" altLang="zh-CN" dirty="0" smtClean="0">
                <a:solidFill>
                  <a:srgbClr val="FF0000"/>
                </a:solidFill>
              </a:rPr>
              <a:t>分</a:t>
            </a:r>
            <a:r>
              <a:rPr lang="zh-CN" altLang="zh-CN" dirty="0">
                <a:solidFill>
                  <a:srgbClr val="FF0000"/>
                </a:solidFill>
              </a:rPr>
              <a:t>为段选择符</a:t>
            </a:r>
            <a:r>
              <a:rPr lang="zh-CN" altLang="zh-CN" dirty="0"/>
              <a:t>（或简称为选择符）和</a:t>
            </a:r>
            <a:r>
              <a:rPr lang="zh-CN" altLang="zh-CN" dirty="0">
                <a:solidFill>
                  <a:srgbClr val="FF0000"/>
                </a:solidFill>
              </a:rPr>
              <a:t>偏移量</a:t>
            </a:r>
            <a:r>
              <a:rPr lang="zh-CN" altLang="zh-CN" dirty="0"/>
              <a:t>两部分</a:t>
            </a:r>
            <a:r>
              <a:rPr lang="zh-CN" altLang="zh-CN" dirty="0" smtClean="0"/>
              <a:t>。</a:t>
            </a:r>
            <a:endParaRPr lang="en-US" altLang="zh-CN" dirty="0" smtClean="0"/>
          </a:p>
          <a:p>
            <a:r>
              <a:rPr lang="zh-CN" altLang="zh-CN" dirty="0" smtClean="0"/>
              <a:t>段</a:t>
            </a:r>
            <a:r>
              <a:rPr lang="zh-CN" altLang="zh-CN" dirty="0"/>
              <a:t>选择符</a:t>
            </a:r>
            <a:r>
              <a:rPr lang="en-US" altLang="zh-CN" dirty="0"/>
              <a:t>16</a:t>
            </a:r>
            <a:r>
              <a:rPr lang="zh-CN" altLang="zh-CN" dirty="0"/>
              <a:t>位，偏移量</a:t>
            </a:r>
            <a:r>
              <a:rPr lang="en-US" altLang="zh-CN" dirty="0"/>
              <a:t>32</a:t>
            </a:r>
            <a:r>
              <a:rPr lang="zh-CN" altLang="zh-CN" dirty="0"/>
              <a:t>位。</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13</a:t>
            </a:fld>
            <a:endParaRPr lang="zh-CN" altLang="en-US" dirty="0"/>
          </a:p>
        </p:txBody>
      </p:sp>
    </p:spTree>
    <p:extLst>
      <p:ext uri="{BB962C8B-B14F-4D97-AF65-F5344CB8AC3E}">
        <p14:creationId xmlns:p14="http://schemas.microsoft.com/office/powerpoint/2010/main" val="383963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14</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0695"/>
            <a:ext cx="7776864" cy="4670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23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．虚实地址转换</a:t>
            </a:r>
            <a:br>
              <a:rPr lang="zh-CN" altLang="zh-CN" dirty="0"/>
            </a:br>
            <a:endParaRPr lang="zh-CN" altLang="en-US" dirty="0"/>
          </a:p>
        </p:txBody>
      </p:sp>
      <p:sp>
        <p:nvSpPr>
          <p:cNvPr id="3" name="内容占位符 2"/>
          <p:cNvSpPr>
            <a:spLocks noGrp="1"/>
          </p:cNvSpPr>
          <p:nvPr>
            <p:ph idx="1"/>
          </p:nvPr>
        </p:nvSpPr>
        <p:spPr>
          <a:xfrm>
            <a:off x="359818" y="831342"/>
            <a:ext cx="8352926" cy="2308324"/>
          </a:xfrm>
        </p:spPr>
        <p:txBody>
          <a:bodyPr/>
          <a:lstStyle/>
          <a:p>
            <a:r>
              <a:rPr lang="zh-CN" altLang="en-US" dirty="0" smtClean="0"/>
              <a:t>由段选择符找到</a:t>
            </a:r>
            <a:r>
              <a:rPr lang="zh-CN" altLang="zh-CN" dirty="0" smtClean="0"/>
              <a:t>段</a:t>
            </a:r>
            <a:r>
              <a:rPr lang="zh-CN" altLang="zh-CN" dirty="0"/>
              <a:t>描述符在段表（也称段描述符表）的位置，然后取出段描述符中的</a:t>
            </a:r>
            <a:r>
              <a:rPr lang="en-US" altLang="zh-CN" dirty="0"/>
              <a:t>32</a:t>
            </a:r>
            <a:r>
              <a:rPr lang="zh-CN" altLang="zh-CN" dirty="0"/>
              <a:t>位基地址并与偏移量相加，得到</a:t>
            </a:r>
            <a:r>
              <a:rPr lang="en-US" altLang="zh-CN" dirty="0"/>
              <a:t>32</a:t>
            </a:r>
            <a:r>
              <a:rPr lang="zh-CN" altLang="zh-CN" dirty="0"/>
              <a:t>位的</a:t>
            </a:r>
            <a:r>
              <a:rPr lang="zh-CN" altLang="zh-CN" dirty="0">
                <a:solidFill>
                  <a:srgbClr val="FF0000"/>
                </a:solidFill>
              </a:rPr>
              <a:t>线性地址</a:t>
            </a:r>
            <a:r>
              <a:rPr lang="zh-CN" altLang="zh-CN" dirty="0"/>
              <a:t>。如果不启用</a:t>
            </a:r>
            <a:r>
              <a:rPr lang="zh-CN" altLang="zh-CN" dirty="0">
                <a:solidFill>
                  <a:srgbClr val="FF0000"/>
                </a:solidFill>
              </a:rPr>
              <a:t>分页功能</a:t>
            </a:r>
            <a:r>
              <a:rPr lang="zh-CN" altLang="zh-CN" dirty="0"/>
              <a:t>，则线性地址就直接作为物理地址。</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15</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152133"/>
            <a:ext cx="7813153" cy="3390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6117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1.2.2  </a:t>
            </a:r>
            <a:r>
              <a:rPr lang="zh-CN" altLang="zh-CN" b="1" dirty="0"/>
              <a:t>段描述符</a:t>
            </a:r>
            <a:br>
              <a:rPr lang="zh-CN" altLang="zh-CN" b="1" dirty="0"/>
            </a:br>
            <a:endParaRPr lang="zh-CN" altLang="en-US" dirty="0"/>
          </a:p>
        </p:txBody>
      </p:sp>
      <p:sp>
        <p:nvSpPr>
          <p:cNvPr id="3" name="内容占位符 2"/>
          <p:cNvSpPr>
            <a:spLocks noGrp="1"/>
          </p:cNvSpPr>
          <p:nvPr>
            <p:ph idx="1"/>
          </p:nvPr>
        </p:nvSpPr>
        <p:spPr>
          <a:xfrm>
            <a:off x="395536" y="1412777"/>
            <a:ext cx="8352926" cy="4271939"/>
          </a:xfrm>
        </p:spPr>
        <p:txBody>
          <a:bodyPr/>
          <a:lstStyle/>
          <a:p>
            <a:r>
              <a:rPr lang="zh-CN" altLang="zh-CN" dirty="0"/>
              <a:t>段描述符是</a:t>
            </a:r>
            <a:r>
              <a:rPr lang="en-US" altLang="zh-CN" dirty="0"/>
              <a:t>Pentium</a:t>
            </a:r>
            <a:r>
              <a:rPr lang="zh-CN" altLang="zh-CN" dirty="0"/>
              <a:t>微处理机存储管理部</a:t>
            </a:r>
            <a:r>
              <a:rPr lang="zh-CN" altLang="zh-CN" dirty="0" smtClean="0"/>
              <a:t>件管</a:t>
            </a:r>
            <a:r>
              <a:rPr lang="zh-CN" altLang="zh-CN" dirty="0"/>
              <a:t>理</a:t>
            </a:r>
            <a:r>
              <a:rPr lang="en-US" altLang="zh-CN" dirty="0"/>
              <a:t>64T</a:t>
            </a:r>
            <a:r>
              <a:rPr lang="zh-CN" altLang="zh-CN" dirty="0"/>
              <a:t>字</a:t>
            </a:r>
            <a:r>
              <a:rPr lang="zh-CN" altLang="zh-CN" dirty="0" smtClean="0"/>
              <a:t>节</a:t>
            </a:r>
            <a:r>
              <a:rPr lang="zh-CN" altLang="en-US" dirty="0" smtClean="0"/>
              <a:t>单元</a:t>
            </a:r>
            <a:r>
              <a:rPr lang="zh-CN" altLang="zh-CN" dirty="0" smtClean="0"/>
              <a:t>虚</a:t>
            </a:r>
            <a:r>
              <a:rPr lang="zh-CN" altLang="zh-CN" dirty="0"/>
              <a:t>拟存储地址空间分段的基本元素。</a:t>
            </a:r>
            <a:r>
              <a:rPr lang="zh-CN" altLang="zh-CN" dirty="0">
                <a:solidFill>
                  <a:srgbClr val="FF0000"/>
                </a:solidFill>
              </a:rPr>
              <a:t>一个段描述符对应于虚拟地址空间中的一个存储器段。</a:t>
            </a:r>
          </a:p>
          <a:p>
            <a:r>
              <a:rPr lang="zh-CN" altLang="zh-CN" dirty="0"/>
              <a:t>段描述符是位于主存中的一种数据结构，由系统程序创建，它为处理机提供段的基本信息</a:t>
            </a:r>
            <a:r>
              <a:rPr lang="zh-CN" altLang="zh-CN" dirty="0" smtClean="0"/>
              <a:t>。</a:t>
            </a:r>
            <a:endParaRPr lang="en-US" altLang="zh-CN" dirty="0" smtClean="0"/>
          </a:p>
          <a:p>
            <a:r>
              <a:rPr lang="zh-CN" altLang="zh-CN" dirty="0"/>
              <a:t>段描述符按段的性质可分为</a:t>
            </a:r>
            <a:r>
              <a:rPr lang="zh-CN" altLang="zh-CN" dirty="0">
                <a:solidFill>
                  <a:srgbClr val="FF0000"/>
                </a:solidFill>
              </a:rPr>
              <a:t>程序段描述符、系统段描述符和门描述符</a:t>
            </a:r>
            <a:r>
              <a:rPr lang="zh-CN" altLang="zh-CN" dirty="0"/>
              <a:t>，如图</a:t>
            </a:r>
            <a:r>
              <a:rPr lang="en-US" altLang="zh-CN" dirty="0"/>
              <a:t>1.2.4</a:t>
            </a:r>
            <a:r>
              <a:rPr lang="zh-CN" altLang="zh-CN" dirty="0"/>
              <a:t>所示。</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16</a:t>
            </a:fld>
            <a:endParaRPr lang="zh-CN" altLang="en-US" dirty="0"/>
          </a:p>
        </p:txBody>
      </p:sp>
    </p:spTree>
    <p:extLst>
      <p:ext uri="{BB962C8B-B14F-4D97-AF65-F5344CB8AC3E}">
        <p14:creationId xmlns:p14="http://schemas.microsoft.com/office/powerpoint/2010/main" val="285354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17</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20688"/>
            <a:ext cx="8640960"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990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7"/>
            <a:ext cx="8280920" cy="720080"/>
          </a:xfrm>
        </p:spPr>
        <p:txBody>
          <a:bodyPr/>
          <a:lstStyle/>
          <a:p>
            <a:r>
              <a:rPr lang="en-US" altLang="zh-CN" dirty="0"/>
              <a:t>1</a:t>
            </a:r>
            <a:r>
              <a:rPr lang="zh-CN" altLang="zh-CN" dirty="0"/>
              <a:t>．程序段</a:t>
            </a:r>
            <a:r>
              <a:rPr lang="zh-CN" altLang="zh-CN" dirty="0" smtClean="0"/>
              <a:t>描述符</a:t>
            </a:r>
            <a:endParaRPr lang="zh-CN" altLang="en-US" dirty="0"/>
          </a:p>
        </p:txBody>
      </p:sp>
      <p:sp>
        <p:nvSpPr>
          <p:cNvPr id="3" name="内容占位符 2"/>
          <p:cNvSpPr>
            <a:spLocks noGrp="1"/>
          </p:cNvSpPr>
          <p:nvPr>
            <p:ph idx="1"/>
          </p:nvPr>
        </p:nvSpPr>
        <p:spPr>
          <a:xfrm>
            <a:off x="395536" y="1124744"/>
            <a:ext cx="8352926" cy="5579989"/>
          </a:xfrm>
        </p:spPr>
        <p:txBody>
          <a:bodyPr/>
          <a:lstStyle/>
          <a:p>
            <a:r>
              <a:rPr lang="zh-CN" altLang="zh-CN" dirty="0"/>
              <a:t>（</a:t>
            </a:r>
            <a:r>
              <a:rPr lang="en-US" altLang="zh-CN" dirty="0"/>
              <a:t>1</a:t>
            </a:r>
            <a:r>
              <a:rPr lang="zh-CN" altLang="zh-CN" dirty="0"/>
              <a:t>）基地</a:t>
            </a:r>
            <a:r>
              <a:rPr lang="zh-CN" altLang="zh-CN" dirty="0" smtClean="0"/>
              <a:t>址</a:t>
            </a:r>
            <a:r>
              <a:rPr lang="en-US" altLang="zh-CN" dirty="0" smtClean="0"/>
              <a:t>----32</a:t>
            </a:r>
            <a:r>
              <a:rPr lang="zh-CN" altLang="en-US" dirty="0" smtClean="0"/>
              <a:t>位</a:t>
            </a:r>
            <a:endParaRPr lang="zh-CN" altLang="zh-CN" dirty="0"/>
          </a:p>
          <a:p>
            <a:r>
              <a:rPr lang="zh-CN" altLang="zh-CN" dirty="0"/>
              <a:t>（</a:t>
            </a:r>
            <a:r>
              <a:rPr lang="en-US" altLang="zh-CN" dirty="0"/>
              <a:t>2</a:t>
            </a:r>
            <a:r>
              <a:rPr lang="zh-CN" altLang="zh-CN" dirty="0"/>
              <a:t>）段界</a:t>
            </a:r>
            <a:r>
              <a:rPr lang="zh-CN" altLang="zh-CN" dirty="0" smtClean="0"/>
              <a:t>限</a:t>
            </a:r>
            <a:r>
              <a:rPr lang="en-US" altLang="zh-CN" dirty="0" smtClean="0"/>
              <a:t>---20</a:t>
            </a:r>
            <a:r>
              <a:rPr lang="zh-CN" altLang="en-US" dirty="0" smtClean="0"/>
              <a:t>位</a:t>
            </a:r>
            <a:endParaRPr lang="zh-CN" altLang="zh-CN" dirty="0"/>
          </a:p>
          <a:p>
            <a:r>
              <a:rPr lang="zh-CN" altLang="zh-CN" dirty="0"/>
              <a:t>（</a:t>
            </a:r>
            <a:r>
              <a:rPr lang="en-US" altLang="zh-CN" dirty="0"/>
              <a:t>3</a:t>
            </a:r>
            <a:r>
              <a:rPr lang="zh-CN" altLang="zh-CN" dirty="0"/>
              <a:t>）粒</a:t>
            </a:r>
            <a:r>
              <a:rPr lang="zh-CN" altLang="zh-CN" dirty="0" smtClean="0"/>
              <a:t>位</a:t>
            </a:r>
            <a:r>
              <a:rPr lang="zh-CN" altLang="en-US" dirty="0" smtClean="0"/>
              <a:t>（</a:t>
            </a:r>
            <a:r>
              <a:rPr lang="en-US" altLang="zh-CN" dirty="0" smtClean="0"/>
              <a:t>G</a:t>
            </a:r>
            <a:r>
              <a:rPr lang="zh-CN" altLang="en-US" dirty="0" smtClean="0"/>
              <a:t>）</a:t>
            </a:r>
            <a:r>
              <a:rPr lang="en-US" altLang="zh-CN" dirty="0" smtClean="0"/>
              <a:t>---</a:t>
            </a:r>
            <a:r>
              <a:rPr lang="zh-CN" altLang="en-US" dirty="0" smtClean="0"/>
              <a:t>段限值的单位，</a:t>
            </a:r>
            <a:r>
              <a:rPr lang="en-US" altLang="zh-CN" dirty="0" smtClean="0"/>
              <a:t>0~1</a:t>
            </a:r>
            <a:r>
              <a:rPr lang="zh-CN" altLang="en-US" dirty="0" smtClean="0"/>
              <a:t>字节，</a:t>
            </a:r>
            <a:r>
              <a:rPr lang="en-US" altLang="zh-CN" dirty="0" smtClean="0"/>
              <a:t>1~4K</a:t>
            </a:r>
            <a:endParaRPr lang="zh-CN" altLang="zh-CN" dirty="0"/>
          </a:p>
          <a:p>
            <a:r>
              <a:rPr lang="zh-CN" altLang="zh-CN" dirty="0"/>
              <a:t>（</a:t>
            </a:r>
            <a:r>
              <a:rPr lang="en-US" altLang="zh-CN" dirty="0"/>
              <a:t>4</a:t>
            </a:r>
            <a:r>
              <a:rPr lang="zh-CN" altLang="zh-CN" dirty="0"/>
              <a:t>）分</a:t>
            </a:r>
            <a:r>
              <a:rPr lang="zh-CN" altLang="zh-CN" dirty="0" smtClean="0"/>
              <a:t>类</a:t>
            </a:r>
            <a:r>
              <a:rPr lang="zh-CN" altLang="en-US" dirty="0" smtClean="0"/>
              <a:t>位（</a:t>
            </a:r>
            <a:r>
              <a:rPr lang="en-US" altLang="zh-CN" dirty="0" smtClean="0"/>
              <a:t>S</a:t>
            </a:r>
            <a:r>
              <a:rPr lang="zh-CN" altLang="en-US" dirty="0" smtClean="0"/>
              <a:t>）</a:t>
            </a:r>
            <a:r>
              <a:rPr lang="zh-CN" altLang="zh-CN" dirty="0" smtClean="0"/>
              <a:t> </a:t>
            </a:r>
            <a:r>
              <a:rPr lang="en-US" altLang="zh-CN" dirty="0" smtClean="0"/>
              <a:t>---0~</a:t>
            </a:r>
            <a:r>
              <a:rPr lang="zh-CN" altLang="en-US" dirty="0" smtClean="0"/>
              <a:t>系统段，</a:t>
            </a:r>
            <a:r>
              <a:rPr lang="en-US" altLang="zh-CN" dirty="0" smtClean="0"/>
              <a:t>1~</a:t>
            </a:r>
            <a:r>
              <a:rPr lang="zh-CN" altLang="en-US" dirty="0" smtClean="0"/>
              <a:t>非系统段</a:t>
            </a:r>
            <a:endParaRPr lang="zh-CN" altLang="zh-CN" dirty="0"/>
          </a:p>
          <a:p>
            <a:r>
              <a:rPr lang="zh-CN" altLang="zh-CN" dirty="0"/>
              <a:t>（</a:t>
            </a:r>
            <a:r>
              <a:rPr lang="en-US" altLang="zh-CN" dirty="0"/>
              <a:t>5</a:t>
            </a:r>
            <a:r>
              <a:rPr lang="zh-CN" altLang="zh-CN" dirty="0"/>
              <a:t>）段存在</a:t>
            </a:r>
            <a:r>
              <a:rPr lang="zh-CN" altLang="zh-CN" dirty="0" smtClean="0"/>
              <a:t>位</a:t>
            </a:r>
            <a:r>
              <a:rPr lang="zh-CN" altLang="en-US" dirty="0" smtClean="0"/>
              <a:t>（</a:t>
            </a:r>
            <a:r>
              <a:rPr lang="en-US" altLang="zh-CN" dirty="0" smtClean="0"/>
              <a:t>P</a:t>
            </a:r>
            <a:r>
              <a:rPr lang="zh-CN" altLang="en-US" dirty="0" smtClean="0"/>
              <a:t>）</a:t>
            </a:r>
            <a:r>
              <a:rPr lang="en-US" altLang="zh-CN" dirty="0" smtClean="0"/>
              <a:t>---0~</a:t>
            </a:r>
            <a:r>
              <a:rPr lang="zh-CN" altLang="en-US" dirty="0" smtClean="0"/>
              <a:t>不存在，</a:t>
            </a:r>
            <a:r>
              <a:rPr lang="en-US" altLang="zh-CN" dirty="0" smtClean="0"/>
              <a:t>1~</a:t>
            </a:r>
            <a:r>
              <a:rPr lang="zh-CN" altLang="en-US" dirty="0" smtClean="0"/>
              <a:t>存在</a:t>
            </a:r>
            <a:endParaRPr lang="zh-CN" altLang="zh-CN" dirty="0"/>
          </a:p>
          <a:p>
            <a:r>
              <a:rPr lang="zh-CN" altLang="zh-CN" dirty="0"/>
              <a:t>（</a:t>
            </a:r>
            <a:r>
              <a:rPr lang="en-US" altLang="zh-CN" dirty="0"/>
              <a:t>6</a:t>
            </a:r>
            <a:r>
              <a:rPr lang="zh-CN" altLang="zh-CN" dirty="0"/>
              <a:t>）系统可用</a:t>
            </a:r>
            <a:r>
              <a:rPr lang="zh-CN" altLang="zh-CN" dirty="0" smtClean="0"/>
              <a:t>位</a:t>
            </a:r>
            <a:r>
              <a:rPr lang="zh-CN" altLang="en-US" dirty="0" smtClean="0"/>
              <a:t>（</a:t>
            </a:r>
            <a:r>
              <a:rPr lang="en-US" altLang="zh-CN" dirty="0" smtClean="0"/>
              <a:t>AVL</a:t>
            </a:r>
            <a:r>
              <a:rPr lang="zh-CN" altLang="en-US" dirty="0" smtClean="0"/>
              <a:t>）</a:t>
            </a:r>
            <a:endParaRPr lang="zh-CN" altLang="zh-CN" dirty="0"/>
          </a:p>
          <a:p>
            <a:r>
              <a:rPr lang="zh-CN" altLang="zh-CN" dirty="0"/>
              <a:t>（</a:t>
            </a:r>
            <a:r>
              <a:rPr lang="en-US" altLang="zh-CN" dirty="0"/>
              <a:t>7</a:t>
            </a:r>
            <a:r>
              <a:rPr lang="zh-CN" altLang="zh-CN" dirty="0"/>
              <a:t>）特权</a:t>
            </a:r>
            <a:r>
              <a:rPr lang="zh-CN" altLang="zh-CN" dirty="0" smtClean="0"/>
              <a:t>级</a:t>
            </a:r>
            <a:r>
              <a:rPr lang="zh-CN" altLang="en-US" dirty="0" smtClean="0"/>
              <a:t>（</a:t>
            </a:r>
            <a:r>
              <a:rPr lang="en-US" altLang="zh-CN" dirty="0" smtClean="0"/>
              <a:t>DPL</a:t>
            </a:r>
            <a:r>
              <a:rPr lang="zh-CN" altLang="en-US" dirty="0" smtClean="0"/>
              <a:t>）</a:t>
            </a:r>
            <a:r>
              <a:rPr lang="en-US" altLang="zh-CN" dirty="0" smtClean="0"/>
              <a:t>---</a:t>
            </a:r>
            <a:r>
              <a:rPr lang="zh-CN" altLang="en-US" dirty="0" smtClean="0"/>
              <a:t>两位</a:t>
            </a:r>
            <a:r>
              <a:rPr lang="en-US" altLang="zh-CN" dirty="0" smtClean="0"/>
              <a:t>00~11</a:t>
            </a:r>
            <a:endParaRPr lang="zh-CN" altLang="zh-CN" dirty="0"/>
          </a:p>
          <a:p>
            <a:r>
              <a:rPr lang="zh-CN" altLang="zh-CN" dirty="0"/>
              <a:t>（</a:t>
            </a:r>
            <a:r>
              <a:rPr lang="en-US" altLang="zh-CN" dirty="0"/>
              <a:t>8</a:t>
            </a:r>
            <a:r>
              <a:rPr lang="zh-CN" altLang="zh-CN" dirty="0"/>
              <a:t>）类</a:t>
            </a:r>
            <a:r>
              <a:rPr lang="zh-CN" altLang="zh-CN" dirty="0" smtClean="0"/>
              <a:t>型</a:t>
            </a:r>
            <a:r>
              <a:rPr lang="zh-CN" altLang="en-US" dirty="0" smtClean="0"/>
              <a:t>（</a:t>
            </a:r>
            <a:r>
              <a:rPr lang="en-US" altLang="zh-CN" dirty="0" smtClean="0"/>
              <a:t>TYPE</a:t>
            </a:r>
            <a:r>
              <a:rPr lang="zh-CN" altLang="en-US" dirty="0" smtClean="0"/>
              <a:t>）</a:t>
            </a:r>
            <a:r>
              <a:rPr lang="en-US" altLang="zh-CN" dirty="0" smtClean="0"/>
              <a:t>----</a:t>
            </a:r>
            <a:r>
              <a:rPr lang="zh-CN" altLang="en-US" dirty="0" smtClean="0"/>
              <a:t>共</a:t>
            </a:r>
            <a:r>
              <a:rPr lang="en-US" altLang="zh-CN" dirty="0" smtClean="0"/>
              <a:t>4</a:t>
            </a:r>
            <a:r>
              <a:rPr lang="zh-CN" altLang="en-US" dirty="0" smtClean="0"/>
              <a:t>位</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吉林大 微型计算机原理与接口技术</a:t>
            </a:r>
            <a:endParaRPr lang="zh-CN" altLang="en-US" dirty="0"/>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18</a:t>
            </a:fld>
            <a:endParaRPr lang="zh-CN" altLang="en-US" dirty="0"/>
          </a:p>
        </p:txBody>
      </p:sp>
    </p:spTree>
    <p:extLst>
      <p:ext uri="{BB962C8B-B14F-4D97-AF65-F5344CB8AC3E}">
        <p14:creationId xmlns:p14="http://schemas.microsoft.com/office/powerpoint/2010/main" val="2621354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3218601327"/>
              </p:ext>
            </p:extLst>
          </p:nvPr>
        </p:nvGraphicFramePr>
        <p:xfrm>
          <a:off x="179514" y="980723"/>
          <a:ext cx="8856981" cy="5256588"/>
        </p:xfrm>
        <a:graphic>
          <a:graphicData uri="http://schemas.openxmlformats.org/drawingml/2006/table">
            <a:tbl>
              <a:tblPr>
                <a:tableStyleId>{3C2FFA5D-87B4-456A-9821-1D502468CF0F}</a:tableStyleId>
              </a:tblPr>
              <a:tblGrid>
                <a:gridCol w="983819"/>
                <a:gridCol w="983819"/>
                <a:gridCol w="983819"/>
                <a:gridCol w="983819"/>
                <a:gridCol w="985124"/>
                <a:gridCol w="983819"/>
                <a:gridCol w="983819"/>
                <a:gridCol w="983819"/>
                <a:gridCol w="985124"/>
              </a:tblGrid>
              <a:tr h="561324">
                <a:tc>
                  <a:txBody>
                    <a:bodyPr/>
                    <a:lstStyle/>
                    <a:p>
                      <a:pPr algn="ctr">
                        <a:spcAft>
                          <a:spcPts val="0"/>
                        </a:spcAft>
                      </a:pPr>
                      <a:r>
                        <a:rPr lang="en-US" sz="2400" dirty="0">
                          <a:effectLst/>
                        </a:rPr>
                        <a:t>D7</a:t>
                      </a:r>
                      <a:endParaRPr lang="zh-CN" sz="2400" dirty="0">
                        <a:solidFill>
                          <a:srgbClr val="000000"/>
                        </a:solidFill>
                        <a:effectLst/>
                        <a:latin typeface="宋体"/>
                        <a:cs typeface="Arial"/>
                      </a:endParaRPr>
                    </a:p>
                  </a:txBody>
                  <a:tcPr marL="68580" marR="68580" marT="0" marB="0"/>
                </a:tc>
                <a:tc>
                  <a:txBody>
                    <a:bodyPr/>
                    <a:lstStyle/>
                    <a:p>
                      <a:pPr algn="ctr">
                        <a:spcAft>
                          <a:spcPts val="0"/>
                        </a:spcAft>
                      </a:pPr>
                      <a:r>
                        <a:rPr lang="en-US" sz="2400" dirty="0">
                          <a:effectLst/>
                        </a:rPr>
                        <a:t>D6</a:t>
                      </a:r>
                      <a:endParaRPr lang="zh-CN" sz="2400" dirty="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D5</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D4</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D3</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D2</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D1</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D0</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zh-CN" sz="2400">
                          <a:effectLst/>
                        </a:rPr>
                        <a:t>字节</a:t>
                      </a:r>
                      <a:endParaRPr lang="zh-CN" sz="2400">
                        <a:solidFill>
                          <a:srgbClr val="000000"/>
                        </a:solidFill>
                        <a:effectLst/>
                        <a:latin typeface="宋体"/>
                        <a:cs typeface="Arial"/>
                      </a:endParaRPr>
                    </a:p>
                  </a:txBody>
                  <a:tcPr marL="68580" marR="68580" marT="0" marB="0"/>
                </a:tc>
              </a:tr>
              <a:tr h="561324">
                <a:tc gridSpan="8">
                  <a:txBody>
                    <a:bodyPr/>
                    <a:lstStyle/>
                    <a:p>
                      <a:pPr algn="ctr">
                        <a:spcAft>
                          <a:spcPts val="0"/>
                        </a:spcAft>
                      </a:pPr>
                      <a:r>
                        <a:rPr lang="zh-CN" sz="2400" dirty="0">
                          <a:solidFill>
                            <a:srgbClr val="00B0F0"/>
                          </a:solidFill>
                          <a:effectLst/>
                        </a:rPr>
                        <a:t>段界限</a:t>
                      </a:r>
                      <a:r>
                        <a:rPr lang="en-US" sz="2400" dirty="0">
                          <a:solidFill>
                            <a:srgbClr val="00B0F0"/>
                          </a:solidFill>
                          <a:effectLst/>
                        </a:rPr>
                        <a:t>7</a:t>
                      </a:r>
                      <a:r>
                        <a:rPr lang="zh-CN" sz="2400" dirty="0">
                          <a:solidFill>
                            <a:srgbClr val="00B0F0"/>
                          </a:solidFill>
                          <a:effectLst/>
                        </a:rPr>
                        <a:t>～</a:t>
                      </a:r>
                      <a:r>
                        <a:rPr lang="en-US" sz="2400" dirty="0">
                          <a:solidFill>
                            <a:srgbClr val="00B0F0"/>
                          </a:solidFill>
                          <a:effectLst/>
                        </a:rPr>
                        <a:t>0</a:t>
                      </a:r>
                      <a:endParaRPr lang="zh-CN" sz="2400" dirty="0">
                        <a:solidFill>
                          <a:srgbClr val="00B0F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0</a:t>
                      </a:r>
                      <a:endParaRPr lang="zh-CN" sz="2400">
                        <a:solidFill>
                          <a:srgbClr val="000000"/>
                        </a:solidFill>
                        <a:effectLst/>
                        <a:latin typeface="宋体"/>
                        <a:cs typeface="Arial"/>
                      </a:endParaRPr>
                    </a:p>
                  </a:txBody>
                  <a:tcPr marL="68580" marR="68580" marT="0" marB="0"/>
                </a:tc>
              </a:tr>
              <a:tr h="561324">
                <a:tc gridSpan="8">
                  <a:txBody>
                    <a:bodyPr/>
                    <a:lstStyle/>
                    <a:p>
                      <a:pPr algn="ctr">
                        <a:spcAft>
                          <a:spcPts val="0"/>
                        </a:spcAft>
                      </a:pPr>
                      <a:r>
                        <a:rPr lang="zh-CN" sz="2400" dirty="0">
                          <a:solidFill>
                            <a:srgbClr val="00B0F0"/>
                          </a:solidFill>
                          <a:effectLst/>
                        </a:rPr>
                        <a:t>段界限</a:t>
                      </a:r>
                      <a:r>
                        <a:rPr lang="en-US" sz="2400" dirty="0">
                          <a:solidFill>
                            <a:srgbClr val="00B0F0"/>
                          </a:solidFill>
                          <a:effectLst/>
                        </a:rPr>
                        <a:t>15</a:t>
                      </a:r>
                      <a:r>
                        <a:rPr lang="zh-CN" sz="2400" dirty="0">
                          <a:solidFill>
                            <a:srgbClr val="00B0F0"/>
                          </a:solidFill>
                          <a:effectLst/>
                        </a:rPr>
                        <a:t>～</a:t>
                      </a:r>
                      <a:r>
                        <a:rPr lang="en-US" sz="2400" dirty="0">
                          <a:solidFill>
                            <a:srgbClr val="00B0F0"/>
                          </a:solidFill>
                          <a:effectLst/>
                        </a:rPr>
                        <a:t>8</a:t>
                      </a:r>
                      <a:endParaRPr lang="zh-CN" sz="2400" dirty="0">
                        <a:solidFill>
                          <a:srgbClr val="00B0F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1</a:t>
                      </a:r>
                      <a:endParaRPr lang="zh-CN" sz="2400">
                        <a:solidFill>
                          <a:srgbClr val="000000"/>
                        </a:solidFill>
                        <a:effectLst/>
                        <a:latin typeface="宋体"/>
                        <a:cs typeface="Arial"/>
                      </a:endParaRPr>
                    </a:p>
                  </a:txBody>
                  <a:tcPr marL="68580" marR="68580" marT="0" marB="0"/>
                </a:tc>
              </a:tr>
              <a:tr h="561324">
                <a:tc gridSpan="8">
                  <a:txBody>
                    <a:bodyPr/>
                    <a:lstStyle/>
                    <a:p>
                      <a:pPr algn="ctr">
                        <a:spcAft>
                          <a:spcPts val="0"/>
                        </a:spcAft>
                      </a:pPr>
                      <a:r>
                        <a:rPr lang="zh-CN" sz="2400" dirty="0">
                          <a:solidFill>
                            <a:srgbClr val="FF0000"/>
                          </a:solidFill>
                          <a:effectLst/>
                        </a:rPr>
                        <a:t>段基址</a:t>
                      </a:r>
                      <a:r>
                        <a:rPr lang="en-US" sz="2400" dirty="0">
                          <a:solidFill>
                            <a:srgbClr val="FF0000"/>
                          </a:solidFill>
                          <a:effectLst/>
                        </a:rPr>
                        <a:t>7</a:t>
                      </a:r>
                      <a:r>
                        <a:rPr lang="zh-CN" sz="2400" dirty="0">
                          <a:solidFill>
                            <a:srgbClr val="FF0000"/>
                          </a:solidFill>
                          <a:effectLst/>
                        </a:rPr>
                        <a:t>～</a:t>
                      </a:r>
                      <a:r>
                        <a:rPr lang="en-US" sz="2400" dirty="0">
                          <a:solidFill>
                            <a:srgbClr val="FF0000"/>
                          </a:solidFill>
                          <a:effectLst/>
                        </a:rPr>
                        <a:t>0</a:t>
                      </a:r>
                      <a:endParaRPr lang="zh-CN" sz="2400" dirty="0">
                        <a:solidFill>
                          <a:srgbClr val="FF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2</a:t>
                      </a:r>
                      <a:endParaRPr lang="zh-CN" sz="2400">
                        <a:solidFill>
                          <a:srgbClr val="000000"/>
                        </a:solidFill>
                        <a:effectLst/>
                        <a:latin typeface="宋体"/>
                        <a:cs typeface="Arial"/>
                      </a:endParaRPr>
                    </a:p>
                  </a:txBody>
                  <a:tcPr marL="68580" marR="68580" marT="0" marB="0"/>
                </a:tc>
              </a:tr>
              <a:tr h="561324">
                <a:tc gridSpan="8">
                  <a:txBody>
                    <a:bodyPr/>
                    <a:lstStyle/>
                    <a:p>
                      <a:pPr algn="ctr">
                        <a:spcAft>
                          <a:spcPts val="0"/>
                        </a:spcAft>
                      </a:pPr>
                      <a:r>
                        <a:rPr lang="zh-CN" sz="2400" dirty="0">
                          <a:solidFill>
                            <a:srgbClr val="FF0000"/>
                          </a:solidFill>
                          <a:effectLst/>
                        </a:rPr>
                        <a:t>段基址</a:t>
                      </a:r>
                      <a:r>
                        <a:rPr lang="en-US" sz="2400" dirty="0">
                          <a:solidFill>
                            <a:srgbClr val="FF0000"/>
                          </a:solidFill>
                          <a:effectLst/>
                        </a:rPr>
                        <a:t>15</a:t>
                      </a:r>
                      <a:r>
                        <a:rPr lang="zh-CN" sz="2400" dirty="0">
                          <a:solidFill>
                            <a:srgbClr val="FF0000"/>
                          </a:solidFill>
                          <a:effectLst/>
                        </a:rPr>
                        <a:t>～</a:t>
                      </a:r>
                      <a:r>
                        <a:rPr lang="en-US" sz="2400" dirty="0">
                          <a:solidFill>
                            <a:srgbClr val="FF0000"/>
                          </a:solidFill>
                          <a:effectLst/>
                        </a:rPr>
                        <a:t>8</a:t>
                      </a:r>
                      <a:endParaRPr lang="zh-CN" sz="2400" dirty="0">
                        <a:solidFill>
                          <a:srgbClr val="FF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3</a:t>
                      </a:r>
                      <a:endParaRPr lang="zh-CN" sz="2400">
                        <a:solidFill>
                          <a:srgbClr val="000000"/>
                        </a:solidFill>
                        <a:effectLst/>
                        <a:latin typeface="宋体"/>
                        <a:cs typeface="Arial"/>
                      </a:endParaRPr>
                    </a:p>
                  </a:txBody>
                  <a:tcPr marL="68580" marR="68580" marT="0" marB="0"/>
                </a:tc>
              </a:tr>
              <a:tr h="561324">
                <a:tc gridSpan="8">
                  <a:txBody>
                    <a:bodyPr/>
                    <a:lstStyle/>
                    <a:p>
                      <a:pPr algn="ctr">
                        <a:spcAft>
                          <a:spcPts val="0"/>
                        </a:spcAft>
                      </a:pPr>
                      <a:r>
                        <a:rPr lang="zh-CN" sz="2400" dirty="0">
                          <a:solidFill>
                            <a:srgbClr val="FF0000"/>
                          </a:solidFill>
                          <a:effectLst/>
                        </a:rPr>
                        <a:t>段基址</a:t>
                      </a:r>
                      <a:r>
                        <a:rPr lang="en-US" sz="2400" dirty="0">
                          <a:solidFill>
                            <a:srgbClr val="FF0000"/>
                          </a:solidFill>
                          <a:effectLst/>
                        </a:rPr>
                        <a:t>23</a:t>
                      </a:r>
                      <a:r>
                        <a:rPr lang="zh-CN" sz="2400" dirty="0">
                          <a:solidFill>
                            <a:srgbClr val="FF0000"/>
                          </a:solidFill>
                          <a:effectLst/>
                        </a:rPr>
                        <a:t>～</a:t>
                      </a:r>
                      <a:r>
                        <a:rPr lang="en-US" sz="2400" dirty="0">
                          <a:solidFill>
                            <a:srgbClr val="FF0000"/>
                          </a:solidFill>
                          <a:effectLst/>
                        </a:rPr>
                        <a:t>16</a:t>
                      </a:r>
                      <a:endParaRPr lang="zh-CN" sz="2400" dirty="0">
                        <a:solidFill>
                          <a:srgbClr val="FF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4</a:t>
                      </a:r>
                      <a:endParaRPr lang="zh-CN" sz="2400">
                        <a:solidFill>
                          <a:srgbClr val="000000"/>
                        </a:solidFill>
                        <a:effectLst/>
                        <a:latin typeface="宋体"/>
                        <a:cs typeface="Arial"/>
                      </a:endParaRPr>
                    </a:p>
                  </a:txBody>
                  <a:tcPr marL="68580" marR="68580" marT="0" marB="0"/>
                </a:tc>
              </a:tr>
              <a:tr h="561324">
                <a:tc>
                  <a:txBody>
                    <a:bodyPr/>
                    <a:lstStyle/>
                    <a:p>
                      <a:pPr algn="ctr">
                        <a:spcAft>
                          <a:spcPts val="0"/>
                        </a:spcAft>
                      </a:pPr>
                      <a:r>
                        <a:rPr lang="en-US" sz="2400">
                          <a:effectLst/>
                        </a:rPr>
                        <a:t>P</a:t>
                      </a:r>
                      <a:r>
                        <a:rPr lang="zh-CN" sz="2400">
                          <a:effectLst/>
                        </a:rPr>
                        <a:t>存在</a:t>
                      </a:r>
                      <a:endParaRPr lang="zh-CN" sz="2400">
                        <a:solidFill>
                          <a:srgbClr val="000000"/>
                        </a:solidFill>
                        <a:effectLst/>
                        <a:latin typeface="宋体"/>
                        <a:cs typeface="Arial"/>
                      </a:endParaRPr>
                    </a:p>
                  </a:txBody>
                  <a:tcPr marL="68580" marR="68580" marT="0" marB="0"/>
                </a:tc>
                <a:tc gridSpan="2">
                  <a:txBody>
                    <a:bodyPr/>
                    <a:lstStyle/>
                    <a:p>
                      <a:pPr algn="ctr">
                        <a:spcAft>
                          <a:spcPts val="0"/>
                        </a:spcAft>
                      </a:pPr>
                      <a:r>
                        <a:rPr lang="en-US" sz="2400">
                          <a:effectLst/>
                        </a:rPr>
                        <a:t>DPL</a:t>
                      </a:r>
                      <a:r>
                        <a:rPr lang="zh-CN" sz="2400">
                          <a:effectLst/>
                        </a:rPr>
                        <a:t>特权级</a:t>
                      </a:r>
                      <a:endParaRPr lang="zh-CN" sz="2400">
                        <a:solidFill>
                          <a:srgbClr val="000000"/>
                        </a:solidFill>
                        <a:effectLst/>
                        <a:latin typeface="宋体"/>
                        <a:cs typeface="Arial"/>
                      </a:endParaRPr>
                    </a:p>
                  </a:txBody>
                  <a:tcPr marL="68580" marR="68580" marT="0" marB="0"/>
                </a:tc>
                <a:tc hMerge="1">
                  <a:txBody>
                    <a:bodyPr/>
                    <a:lstStyle/>
                    <a:p>
                      <a:endParaRPr lang="zh-CN" altLang="en-US"/>
                    </a:p>
                  </a:txBody>
                  <a:tcPr/>
                </a:tc>
                <a:tc>
                  <a:txBody>
                    <a:bodyPr/>
                    <a:lstStyle/>
                    <a:p>
                      <a:pPr algn="ctr">
                        <a:spcAft>
                          <a:spcPts val="0"/>
                        </a:spcAft>
                      </a:pPr>
                      <a:r>
                        <a:rPr lang="en-US" sz="2400">
                          <a:effectLst/>
                        </a:rPr>
                        <a:t>S</a:t>
                      </a:r>
                      <a:r>
                        <a:rPr lang="zh-CN" sz="2400">
                          <a:effectLst/>
                        </a:rPr>
                        <a:t>分类</a:t>
                      </a:r>
                      <a:endParaRPr lang="zh-CN" sz="2400">
                        <a:solidFill>
                          <a:srgbClr val="000000"/>
                        </a:solidFill>
                        <a:effectLst/>
                        <a:latin typeface="宋体"/>
                        <a:cs typeface="Arial"/>
                      </a:endParaRPr>
                    </a:p>
                  </a:txBody>
                  <a:tcPr marL="68580" marR="68580" marT="0" marB="0"/>
                </a:tc>
                <a:tc gridSpan="4">
                  <a:txBody>
                    <a:bodyPr/>
                    <a:lstStyle/>
                    <a:p>
                      <a:pPr algn="ctr">
                        <a:spcAft>
                          <a:spcPts val="0"/>
                        </a:spcAft>
                      </a:pPr>
                      <a:r>
                        <a:rPr lang="en-US" sz="2400" dirty="0">
                          <a:effectLst/>
                        </a:rPr>
                        <a:t>TYPE</a:t>
                      </a:r>
                      <a:r>
                        <a:rPr lang="zh-CN" sz="2400" dirty="0">
                          <a:effectLst/>
                        </a:rPr>
                        <a:t>类型</a:t>
                      </a:r>
                      <a:endParaRPr lang="zh-CN" sz="2400" dirty="0">
                        <a:solidFill>
                          <a:srgbClr val="00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5</a:t>
                      </a:r>
                      <a:endParaRPr lang="zh-CN" sz="2400">
                        <a:solidFill>
                          <a:srgbClr val="000000"/>
                        </a:solidFill>
                        <a:effectLst/>
                        <a:latin typeface="宋体"/>
                        <a:cs typeface="Arial"/>
                      </a:endParaRPr>
                    </a:p>
                  </a:txBody>
                  <a:tcPr marL="68580" marR="68580" marT="0" marB="0"/>
                </a:tc>
              </a:tr>
              <a:tr h="765996">
                <a:tc>
                  <a:txBody>
                    <a:bodyPr/>
                    <a:lstStyle/>
                    <a:p>
                      <a:pPr algn="ctr">
                        <a:spcAft>
                          <a:spcPts val="0"/>
                        </a:spcAft>
                      </a:pPr>
                      <a:r>
                        <a:rPr lang="en-US" sz="2400">
                          <a:effectLst/>
                        </a:rPr>
                        <a:t>G</a:t>
                      </a:r>
                      <a:r>
                        <a:rPr lang="zh-CN" sz="2400">
                          <a:effectLst/>
                        </a:rPr>
                        <a:t>粒度</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D/B</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0</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AVL</a:t>
                      </a:r>
                      <a:endParaRPr lang="zh-CN" sz="2400">
                        <a:solidFill>
                          <a:srgbClr val="000000"/>
                        </a:solidFill>
                        <a:effectLst/>
                        <a:latin typeface="宋体"/>
                        <a:cs typeface="Arial"/>
                      </a:endParaRPr>
                    </a:p>
                  </a:txBody>
                  <a:tcPr marL="68580" marR="68580" marT="0" marB="0"/>
                </a:tc>
                <a:tc gridSpan="4">
                  <a:txBody>
                    <a:bodyPr/>
                    <a:lstStyle/>
                    <a:p>
                      <a:pPr algn="ctr">
                        <a:spcAft>
                          <a:spcPts val="0"/>
                        </a:spcAft>
                      </a:pPr>
                      <a:r>
                        <a:rPr lang="zh-CN" sz="2400" dirty="0">
                          <a:solidFill>
                            <a:srgbClr val="00B0F0"/>
                          </a:solidFill>
                          <a:effectLst/>
                        </a:rPr>
                        <a:t>段界限</a:t>
                      </a:r>
                      <a:r>
                        <a:rPr lang="en-US" sz="2400" dirty="0">
                          <a:solidFill>
                            <a:srgbClr val="00B0F0"/>
                          </a:solidFill>
                          <a:effectLst/>
                        </a:rPr>
                        <a:t>19</a:t>
                      </a:r>
                      <a:r>
                        <a:rPr lang="zh-CN" sz="2400" dirty="0">
                          <a:solidFill>
                            <a:srgbClr val="00B0F0"/>
                          </a:solidFill>
                          <a:effectLst/>
                        </a:rPr>
                        <a:t>～</a:t>
                      </a:r>
                      <a:r>
                        <a:rPr lang="en-US" sz="2400" dirty="0">
                          <a:solidFill>
                            <a:srgbClr val="00B0F0"/>
                          </a:solidFill>
                          <a:effectLst/>
                        </a:rPr>
                        <a:t>16</a:t>
                      </a:r>
                      <a:endParaRPr lang="zh-CN" sz="2400" dirty="0">
                        <a:solidFill>
                          <a:srgbClr val="00B0F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dirty="0">
                          <a:effectLst/>
                        </a:rPr>
                        <a:t>6</a:t>
                      </a:r>
                      <a:endParaRPr lang="zh-CN" sz="2400" dirty="0">
                        <a:solidFill>
                          <a:srgbClr val="000000"/>
                        </a:solidFill>
                        <a:effectLst/>
                        <a:latin typeface="宋体"/>
                        <a:cs typeface="Arial"/>
                      </a:endParaRPr>
                    </a:p>
                  </a:txBody>
                  <a:tcPr marL="68580" marR="68580" marT="0" marB="0"/>
                </a:tc>
              </a:tr>
              <a:tr h="561324">
                <a:tc gridSpan="8">
                  <a:txBody>
                    <a:bodyPr/>
                    <a:lstStyle/>
                    <a:p>
                      <a:pPr algn="ctr">
                        <a:spcAft>
                          <a:spcPts val="0"/>
                        </a:spcAft>
                      </a:pPr>
                      <a:r>
                        <a:rPr lang="zh-CN" sz="2400" dirty="0">
                          <a:solidFill>
                            <a:srgbClr val="FF0000"/>
                          </a:solidFill>
                          <a:effectLst/>
                        </a:rPr>
                        <a:t>段基址</a:t>
                      </a:r>
                      <a:r>
                        <a:rPr lang="en-US" sz="2400" dirty="0">
                          <a:solidFill>
                            <a:srgbClr val="FF0000"/>
                          </a:solidFill>
                          <a:effectLst/>
                        </a:rPr>
                        <a:t>31</a:t>
                      </a:r>
                      <a:r>
                        <a:rPr lang="zh-CN" sz="2400" dirty="0">
                          <a:solidFill>
                            <a:srgbClr val="FF0000"/>
                          </a:solidFill>
                          <a:effectLst/>
                        </a:rPr>
                        <a:t>～</a:t>
                      </a:r>
                      <a:r>
                        <a:rPr lang="en-US" sz="2400" dirty="0">
                          <a:solidFill>
                            <a:srgbClr val="FF0000"/>
                          </a:solidFill>
                          <a:effectLst/>
                        </a:rPr>
                        <a:t>24</a:t>
                      </a:r>
                      <a:endParaRPr lang="zh-CN" sz="2400" dirty="0">
                        <a:solidFill>
                          <a:srgbClr val="FF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dirty="0">
                          <a:effectLst/>
                        </a:rPr>
                        <a:t>7</a:t>
                      </a:r>
                      <a:endParaRPr lang="zh-CN" sz="2400" dirty="0">
                        <a:solidFill>
                          <a:srgbClr val="000000"/>
                        </a:solidFill>
                        <a:effectLst/>
                        <a:latin typeface="宋体"/>
                        <a:cs typeface="Arial"/>
                      </a:endParaRPr>
                    </a:p>
                  </a:txBody>
                  <a:tcPr marL="68580" marR="68580" marT="0" marB="0"/>
                </a:tc>
              </a:tr>
            </a:tbl>
          </a:graphicData>
        </a:graphic>
      </p:graphicFrame>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19</a:t>
            </a:fld>
            <a:endParaRPr lang="zh-CN" altLang="en-US" dirty="0"/>
          </a:p>
        </p:txBody>
      </p:sp>
    </p:spTree>
    <p:extLst>
      <p:ext uri="{BB962C8B-B14F-4D97-AF65-F5344CB8AC3E}">
        <p14:creationId xmlns:p14="http://schemas.microsoft.com/office/powerpoint/2010/main" val="86123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8313" y="333375"/>
            <a:ext cx="8280400" cy="923925"/>
          </a:xfrm>
        </p:spPr>
        <p:txBody>
          <a:bodyPr rtlCol="0">
            <a:noAutofit/>
          </a:bodyPr>
          <a:lstStyle/>
          <a:p>
            <a:r>
              <a:rPr lang="en-US" altLang="zh-CN" dirty="0"/>
              <a:t>1.1  </a:t>
            </a:r>
            <a:r>
              <a:rPr lang="zh-CN" altLang="zh-CN" dirty="0"/>
              <a:t>虚拟存储器及其工作原理</a:t>
            </a:r>
          </a:p>
        </p:txBody>
      </p:sp>
      <p:sp>
        <p:nvSpPr>
          <p:cNvPr id="5123" name="内容占位符 1"/>
          <p:cNvSpPr>
            <a:spLocks noGrp="1"/>
          </p:cNvSpPr>
          <p:nvPr>
            <p:ph idx="1"/>
          </p:nvPr>
        </p:nvSpPr>
        <p:spPr>
          <a:xfrm>
            <a:off x="395288" y="1412875"/>
            <a:ext cx="8353425" cy="3717941"/>
          </a:xfrm>
        </p:spPr>
        <p:txBody>
          <a:bodyPr/>
          <a:lstStyle/>
          <a:p>
            <a:r>
              <a:rPr lang="zh-CN" altLang="zh-CN" dirty="0"/>
              <a:t>虚拟存储器（</a:t>
            </a:r>
            <a:r>
              <a:rPr lang="en-US" altLang="zh-CN" dirty="0"/>
              <a:t>Virtual Memory</a:t>
            </a:r>
            <a:r>
              <a:rPr lang="zh-CN" altLang="zh-CN" dirty="0"/>
              <a:t>）又称为虚拟存储系统</a:t>
            </a:r>
            <a:r>
              <a:rPr lang="zh-CN" altLang="zh-CN" dirty="0" smtClean="0"/>
              <a:t>。</a:t>
            </a:r>
            <a:endParaRPr lang="zh-CN" altLang="zh-CN" dirty="0"/>
          </a:p>
          <a:p>
            <a:pPr indent="539750"/>
            <a:r>
              <a:rPr lang="zh-CN" altLang="zh-CN" dirty="0"/>
              <a:t>虚拟存储器是由主存储器、辅助存储器、辅助硬件和操作系统管理软件组成的一种存储体系</a:t>
            </a:r>
            <a:r>
              <a:rPr lang="zh-CN" altLang="zh-CN" dirty="0" smtClean="0"/>
              <a:t>。</a:t>
            </a:r>
            <a:endParaRPr lang="en-US" altLang="zh-CN" dirty="0" smtClean="0"/>
          </a:p>
          <a:p>
            <a:pPr indent="539750"/>
            <a:r>
              <a:rPr lang="zh-CN" altLang="zh-CN" dirty="0" smtClean="0"/>
              <a:t>虚拟存储</a:t>
            </a:r>
            <a:r>
              <a:rPr lang="zh-CN" altLang="zh-CN" dirty="0"/>
              <a:t>系统的目标是为了增加存储器的存储容量，它的速度接近于主存，单位造价接近于辅存，因此性能价格比很高。</a:t>
            </a:r>
            <a:endParaRPr lang="zh-CN" altLang="en-US" dirty="0" smtClean="0"/>
          </a:p>
        </p:txBody>
      </p:sp>
      <p:sp>
        <p:nvSpPr>
          <p:cNvPr id="4" name="日期占位符 3"/>
          <p:cNvSpPr>
            <a:spLocks noGrp="1"/>
          </p:cNvSpPr>
          <p:nvPr>
            <p:ph type="dt" sz="quarter" idx="10"/>
          </p:nvPr>
        </p:nvSpPr>
        <p:spPr/>
        <p:txBody>
          <a:bodyPr/>
          <a:lstStyle/>
          <a:p>
            <a:pPr>
              <a:defRPr/>
            </a:pPr>
            <a:fld id="{C023CA9F-F915-43F6-A4A1-EFEE90AB6363}" type="datetime1">
              <a:rPr lang="zh-CN" altLang="en-US"/>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a:t>吉林大学 微型计算机原理与接口技术</a:t>
            </a:r>
          </a:p>
        </p:txBody>
      </p:sp>
      <p:sp>
        <p:nvSpPr>
          <p:cNvPr id="6" name="灯片编号占位符 5"/>
          <p:cNvSpPr>
            <a:spLocks noGrp="1"/>
          </p:cNvSpPr>
          <p:nvPr>
            <p:ph type="sldNum" sz="quarter" idx="12"/>
          </p:nvPr>
        </p:nvSpPr>
        <p:spPr/>
        <p:txBody>
          <a:bodyPr/>
          <a:lstStyle/>
          <a:p>
            <a:pPr>
              <a:defRPr/>
            </a:pPr>
            <a:fld id="{F0CFA0EF-BA38-4E20-8964-68338F424E76}" type="slidenum">
              <a:rPr lang="zh-CN" altLang="en-US"/>
              <a:pPr>
                <a:defRPr/>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a:t>
            </a:r>
            <a:r>
              <a:rPr lang="en-US" altLang="zh-CN" dirty="0"/>
              <a:t>8</a:t>
            </a:r>
            <a:r>
              <a:rPr lang="zh-CN" altLang="zh-CN" dirty="0"/>
              <a:t>）类型</a:t>
            </a:r>
            <a:r>
              <a:rPr lang="en-US" altLang="zh-CN" dirty="0"/>
              <a:t>TYPE</a:t>
            </a:r>
            <a:r>
              <a:rPr lang="zh-CN" altLang="zh-CN" dirty="0" smtClean="0"/>
              <a:t>字段</a:t>
            </a:r>
            <a:endParaRPr lang="zh-CN" altLang="en-US" dirty="0"/>
          </a:p>
        </p:txBody>
      </p:sp>
      <p:sp>
        <p:nvSpPr>
          <p:cNvPr id="3" name="内容占位符 2"/>
          <p:cNvSpPr>
            <a:spLocks noGrp="1"/>
          </p:cNvSpPr>
          <p:nvPr>
            <p:ph idx="1"/>
          </p:nvPr>
        </p:nvSpPr>
        <p:spPr>
          <a:xfrm>
            <a:off x="251520" y="1412777"/>
            <a:ext cx="8496942" cy="4019562"/>
          </a:xfrm>
        </p:spPr>
        <p:txBody>
          <a:bodyPr/>
          <a:lstStyle/>
          <a:p>
            <a:r>
              <a:rPr lang="en-US" altLang="zh-CN" dirty="0"/>
              <a:t>1</a:t>
            </a:r>
            <a:r>
              <a:rPr lang="zh-CN" altLang="zh-CN" dirty="0"/>
              <a:t>）</a:t>
            </a:r>
            <a:r>
              <a:rPr lang="zh-CN" altLang="zh-CN" dirty="0">
                <a:solidFill>
                  <a:srgbClr val="FF0000"/>
                </a:solidFill>
              </a:rPr>
              <a:t>数据段或堆栈段描述符中</a:t>
            </a:r>
            <a:r>
              <a:rPr lang="zh-CN" altLang="zh-CN" dirty="0"/>
              <a:t>的类型</a:t>
            </a:r>
            <a:r>
              <a:rPr lang="en-US" altLang="zh-CN" dirty="0"/>
              <a:t>TYPE</a:t>
            </a:r>
            <a:r>
              <a:rPr lang="zh-CN" altLang="zh-CN" dirty="0"/>
              <a:t>字段</a:t>
            </a:r>
            <a:r>
              <a:rPr lang="zh-CN" altLang="zh-CN" dirty="0" smtClean="0"/>
              <a:t>。</a:t>
            </a:r>
            <a:endParaRPr lang="en-US" altLang="zh-CN" dirty="0" smtClean="0"/>
          </a:p>
          <a:p>
            <a:r>
              <a:rPr lang="zh-CN" altLang="zh-CN" dirty="0"/>
              <a:t>①可执行</a:t>
            </a:r>
            <a:r>
              <a:rPr lang="zh-CN" altLang="zh-CN" dirty="0" smtClean="0"/>
              <a:t>位</a:t>
            </a:r>
            <a:r>
              <a:rPr lang="zh-CN" altLang="en-US" dirty="0" smtClean="0"/>
              <a:t>（</a:t>
            </a:r>
            <a:r>
              <a:rPr lang="en-US" altLang="zh-CN" dirty="0" smtClean="0"/>
              <a:t>E</a:t>
            </a:r>
            <a:r>
              <a:rPr lang="zh-CN" altLang="en-US" dirty="0" smtClean="0"/>
              <a:t>）</a:t>
            </a:r>
            <a:r>
              <a:rPr lang="en-US" altLang="zh-CN" dirty="0" smtClean="0"/>
              <a:t>  ---0~</a:t>
            </a:r>
            <a:r>
              <a:rPr lang="zh-CN" altLang="zh-CN" dirty="0" smtClean="0"/>
              <a:t>数据段</a:t>
            </a:r>
            <a:r>
              <a:rPr lang="zh-CN" altLang="zh-CN" dirty="0"/>
              <a:t>或堆栈</a:t>
            </a:r>
            <a:r>
              <a:rPr lang="zh-CN" altLang="zh-CN" dirty="0" smtClean="0"/>
              <a:t>段</a:t>
            </a:r>
            <a:r>
              <a:rPr lang="zh-CN" altLang="en-US" dirty="0" smtClean="0"/>
              <a:t>，</a:t>
            </a:r>
            <a:r>
              <a:rPr lang="en-US" altLang="zh-CN" dirty="0" smtClean="0"/>
              <a:t>1~</a:t>
            </a:r>
            <a:r>
              <a:rPr lang="zh-CN" altLang="en-US" dirty="0" smtClean="0"/>
              <a:t>程序段</a:t>
            </a:r>
            <a:endParaRPr lang="zh-CN" altLang="zh-CN" dirty="0"/>
          </a:p>
          <a:p>
            <a:r>
              <a:rPr lang="zh-CN" altLang="zh-CN" dirty="0"/>
              <a:t>②扩展方向</a:t>
            </a:r>
            <a:r>
              <a:rPr lang="zh-CN" altLang="zh-CN" dirty="0" smtClean="0"/>
              <a:t>位</a:t>
            </a:r>
            <a:r>
              <a:rPr lang="zh-CN" altLang="en-US" dirty="0" smtClean="0"/>
              <a:t>（</a:t>
            </a:r>
            <a:r>
              <a:rPr lang="en-US" altLang="zh-CN" dirty="0" smtClean="0"/>
              <a:t>ED</a:t>
            </a:r>
            <a:r>
              <a:rPr lang="zh-CN" altLang="en-US" dirty="0" smtClean="0"/>
              <a:t>）</a:t>
            </a:r>
            <a:r>
              <a:rPr lang="en-US" altLang="zh-CN" dirty="0" smtClean="0"/>
              <a:t> ---0~</a:t>
            </a:r>
            <a:r>
              <a:rPr lang="zh-CN" altLang="en-US" dirty="0" smtClean="0"/>
              <a:t>地址由低向高，</a:t>
            </a:r>
            <a:r>
              <a:rPr lang="en-US" altLang="zh-CN" dirty="0" smtClean="0"/>
              <a:t>1~</a:t>
            </a:r>
            <a:r>
              <a:rPr lang="zh-CN" altLang="en-US" dirty="0" smtClean="0"/>
              <a:t>由高向低</a:t>
            </a:r>
            <a:endParaRPr lang="zh-CN" altLang="zh-CN" dirty="0"/>
          </a:p>
          <a:p>
            <a:r>
              <a:rPr lang="zh-CN" altLang="zh-CN" dirty="0"/>
              <a:t>③可写</a:t>
            </a:r>
            <a:r>
              <a:rPr lang="zh-CN" altLang="zh-CN" dirty="0" smtClean="0"/>
              <a:t>位</a:t>
            </a:r>
            <a:r>
              <a:rPr lang="zh-CN" altLang="en-US" dirty="0" smtClean="0"/>
              <a:t>（</a:t>
            </a:r>
            <a:r>
              <a:rPr lang="en-US" altLang="zh-CN" dirty="0" smtClean="0"/>
              <a:t>W </a:t>
            </a:r>
            <a:r>
              <a:rPr lang="zh-CN" altLang="en-US" dirty="0" smtClean="0"/>
              <a:t>）</a:t>
            </a:r>
            <a:r>
              <a:rPr lang="en-US" altLang="zh-CN" dirty="0" smtClean="0"/>
              <a:t>---0~</a:t>
            </a:r>
            <a:r>
              <a:rPr lang="zh-CN" altLang="zh-CN" dirty="0" smtClean="0"/>
              <a:t>不允许写入</a:t>
            </a:r>
            <a:r>
              <a:rPr lang="zh-CN" altLang="en-US" dirty="0" smtClean="0"/>
              <a:t>，</a:t>
            </a:r>
            <a:r>
              <a:rPr lang="en-US" altLang="zh-CN" dirty="0" smtClean="0"/>
              <a:t>1~</a:t>
            </a:r>
            <a:r>
              <a:rPr lang="zh-CN" altLang="zh-CN" dirty="0" smtClean="0"/>
              <a:t>允许写入</a:t>
            </a:r>
            <a:r>
              <a:rPr lang="zh-CN" altLang="zh-CN" dirty="0"/>
              <a:t>。</a:t>
            </a:r>
          </a:p>
          <a:p>
            <a:r>
              <a:rPr lang="zh-CN" altLang="zh-CN" dirty="0"/>
              <a:t>④访问</a:t>
            </a:r>
            <a:r>
              <a:rPr lang="zh-CN" altLang="zh-CN" dirty="0" smtClean="0"/>
              <a:t>位</a:t>
            </a:r>
            <a:r>
              <a:rPr lang="zh-CN" altLang="en-US" dirty="0" smtClean="0"/>
              <a:t>（</a:t>
            </a:r>
            <a:r>
              <a:rPr lang="en-US" altLang="zh-CN" dirty="0" smtClean="0"/>
              <a:t>A </a:t>
            </a:r>
            <a:r>
              <a:rPr lang="zh-CN" altLang="en-US" dirty="0" smtClean="0"/>
              <a:t>）</a:t>
            </a:r>
            <a:r>
              <a:rPr lang="en-US" altLang="zh-CN" dirty="0" smtClean="0"/>
              <a:t>---</a:t>
            </a:r>
            <a:r>
              <a:rPr lang="zh-CN" altLang="zh-CN" dirty="0" smtClean="0"/>
              <a:t>当</a:t>
            </a:r>
            <a:r>
              <a:rPr lang="en-US" altLang="zh-CN" dirty="0"/>
              <a:t>A=0</a:t>
            </a:r>
            <a:r>
              <a:rPr lang="zh-CN" altLang="zh-CN" dirty="0"/>
              <a:t>时，该段尚未被访</a:t>
            </a:r>
            <a:r>
              <a:rPr lang="zh-CN" altLang="zh-CN" dirty="0" smtClean="0"/>
              <a:t>问</a:t>
            </a:r>
            <a:r>
              <a:rPr lang="zh-CN" altLang="en-US" dirty="0" smtClean="0"/>
              <a:t>，</a:t>
            </a:r>
            <a:r>
              <a:rPr lang="zh-CN" altLang="zh-CN" dirty="0" smtClean="0"/>
              <a:t>当</a:t>
            </a:r>
            <a:r>
              <a:rPr lang="en-US" altLang="zh-CN" dirty="0"/>
              <a:t>A=1</a:t>
            </a:r>
            <a:r>
              <a:rPr lang="zh-CN" altLang="zh-CN" dirty="0"/>
              <a:t>时，该段已被访问</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20</a:t>
            </a:fld>
            <a:endParaRPr lang="zh-CN" altLang="en-US" dirty="0"/>
          </a:p>
        </p:txBody>
      </p:sp>
    </p:spTree>
    <p:extLst>
      <p:ext uri="{BB962C8B-B14F-4D97-AF65-F5344CB8AC3E}">
        <p14:creationId xmlns:p14="http://schemas.microsoft.com/office/powerpoint/2010/main" val="412578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4019562"/>
          </a:xfrm>
        </p:spPr>
        <p:txBody>
          <a:bodyPr/>
          <a:lstStyle/>
          <a:p>
            <a:r>
              <a:rPr lang="en-US" altLang="zh-CN" dirty="0"/>
              <a:t>2</a:t>
            </a:r>
            <a:r>
              <a:rPr lang="zh-CN" altLang="zh-CN" dirty="0"/>
              <a:t>）</a:t>
            </a:r>
            <a:r>
              <a:rPr lang="zh-CN" altLang="zh-CN" dirty="0">
                <a:solidFill>
                  <a:srgbClr val="FF0000"/>
                </a:solidFill>
              </a:rPr>
              <a:t>代码段描述符</a:t>
            </a:r>
            <a:r>
              <a:rPr lang="zh-CN" altLang="zh-CN" dirty="0"/>
              <a:t>中的类型</a:t>
            </a:r>
            <a:r>
              <a:rPr lang="en-US" altLang="zh-CN" dirty="0"/>
              <a:t>TYPE</a:t>
            </a:r>
            <a:r>
              <a:rPr lang="zh-CN" altLang="zh-CN" dirty="0"/>
              <a:t>字段</a:t>
            </a:r>
          </a:p>
          <a:p>
            <a:r>
              <a:rPr lang="zh-CN" altLang="zh-CN" dirty="0"/>
              <a:t>①可执行</a:t>
            </a:r>
            <a:r>
              <a:rPr lang="zh-CN" altLang="zh-CN" dirty="0" smtClean="0"/>
              <a:t>位</a:t>
            </a:r>
            <a:r>
              <a:rPr lang="zh-CN" altLang="en-US" dirty="0" smtClean="0"/>
              <a:t>（</a:t>
            </a:r>
            <a:r>
              <a:rPr lang="en-US" altLang="zh-CN" dirty="0" smtClean="0"/>
              <a:t>E </a:t>
            </a:r>
            <a:r>
              <a:rPr lang="zh-CN" altLang="en-US" dirty="0" smtClean="0"/>
              <a:t>）</a:t>
            </a:r>
            <a:r>
              <a:rPr lang="en-US" altLang="zh-CN" dirty="0" smtClean="0"/>
              <a:t>---</a:t>
            </a:r>
            <a:r>
              <a:rPr lang="zh-CN" altLang="zh-CN" dirty="0" smtClean="0"/>
              <a:t>当</a:t>
            </a:r>
            <a:r>
              <a:rPr lang="en-US" altLang="zh-CN" dirty="0"/>
              <a:t>E=1</a:t>
            </a:r>
            <a:r>
              <a:rPr lang="zh-CN" altLang="zh-CN" dirty="0"/>
              <a:t>时，是代码段。</a:t>
            </a:r>
          </a:p>
          <a:p>
            <a:r>
              <a:rPr lang="zh-CN" altLang="zh-CN" dirty="0"/>
              <a:t>②</a:t>
            </a:r>
            <a:r>
              <a:rPr lang="zh-CN" altLang="zh-CN" dirty="0">
                <a:solidFill>
                  <a:srgbClr val="FF0000"/>
                </a:solidFill>
              </a:rPr>
              <a:t>一致性</a:t>
            </a:r>
            <a:r>
              <a:rPr lang="zh-CN" altLang="zh-CN" dirty="0" smtClean="0">
                <a:solidFill>
                  <a:srgbClr val="FF0000"/>
                </a:solidFill>
              </a:rPr>
              <a:t>位</a:t>
            </a:r>
            <a:r>
              <a:rPr lang="zh-CN" altLang="en-US" dirty="0" smtClean="0">
                <a:solidFill>
                  <a:srgbClr val="FF0000"/>
                </a:solidFill>
              </a:rPr>
              <a:t>（</a:t>
            </a:r>
            <a:r>
              <a:rPr lang="en-US" altLang="zh-CN" dirty="0" smtClean="0">
                <a:solidFill>
                  <a:srgbClr val="FF0000"/>
                </a:solidFill>
              </a:rPr>
              <a:t>C  </a:t>
            </a:r>
            <a:r>
              <a:rPr lang="zh-CN" altLang="en-US" dirty="0" smtClean="0">
                <a:solidFill>
                  <a:srgbClr val="FF0000"/>
                </a:solidFill>
              </a:rPr>
              <a:t>）</a:t>
            </a:r>
            <a:r>
              <a:rPr lang="en-US" altLang="zh-CN" dirty="0" smtClean="0"/>
              <a:t>---</a:t>
            </a:r>
            <a:r>
              <a:rPr lang="zh-CN" altLang="zh-CN" dirty="0" smtClean="0"/>
              <a:t>所</a:t>
            </a:r>
            <a:r>
              <a:rPr lang="zh-CN" altLang="zh-CN" dirty="0"/>
              <a:t>谓一致性检查，就是采用特权级进行控</a:t>
            </a:r>
            <a:r>
              <a:rPr lang="zh-CN" altLang="zh-CN" dirty="0" smtClean="0"/>
              <a:t>制</a:t>
            </a:r>
            <a:r>
              <a:rPr lang="zh-CN" altLang="en-US" dirty="0" smtClean="0"/>
              <a:t>，</a:t>
            </a:r>
            <a:r>
              <a:rPr lang="en-US" altLang="zh-CN" dirty="0" smtClean="0"/>
              <a:t>1~</a:t>
            </a:r>
            <a:r>
              <a:rPr lang="zh-CN" altLang="en-US" dirty="0" smtClean="0"/>
              <a:t>一致性代码段，</a:t>
            </a:r>
            <a:r>
              <a:rPr lang="en-US" altLang="zh-CN" dirty="0" smtClean="0"/>
              <a:t>0~</a:t>
            </a:r>
            <a:r>
              <a:rPr lang="zh-CN" altLang="en-US" dirty="0" smtClean="0"/>
              <a:t>非一致性代码段。</a:t>
            </a:r>
            <a:endParaRPr lang="en-US" altLang="zh-CN" dirty="0" smtClean="0"/>
          </a:p>
          <a:p>
            <a:r>
              <a:rPr lang="zh-CN" altLang="zh-CN" dirty="0" smtClean="0"/>
              <a:t>③</a:t>
            </a:r>
            <a:r>
              <a:rPr lang="zh-CN" altLang="zh-CN" dirty="0"/>
              <a:t>可读</a:t>
            </a:r>
            <a:r>
              <a:rPr lang="zh-CN" altLang="zh-CN" dirty="0" smtClean="0"/>
              <a:t>位</a:t>
            </a:r>
            <a:r>
              <a:rPr lang="zh-CN" altLang="en-US" dirty="0" smtClean="0"/>
              <a:t>（</a:t>
            </a:r>
            <a:r>
              <a:rPr lang="en-US" altLang="zh-CN" dirty="0" smtClean="0"/>
              <a:t>R </a:t>
            </a:r>
            <a:r>
              <a:rPr lang="zh-CN" altLang="en-US" dirty="0" smtClean="0"/>
              <a:t>）</a:t>
            </a:r>
            <a:r>
              <a:rPr lang="en-US" altLang="zh-CN" dirty="0" smtClean="0"/>
              <a:t>---1~</a:t>
            </a:r>
            <a:r>
              <a:rPr lang="zh-CN" altLang="en-US" dirty="0" smtClean="0"/>
              <a:t>可读，</a:t>
            </a:r>
            <a:r>
              <a:rPr lang="en-US" altLang="zh-CN" dirty="0" smtClean="0"/>
              <a:t>0~</a:t>
            </a:r>
            <a:r>
              <a:rPr lang="zh-CN" altLang="en-US" dirty="0" smtClean="0"/>
              <a:t>不可读。</a:t>
            </a:r>
            <a:endParaRPr lang="en-US" altLang="zh-CN" dirty="0" smtClean="0"/>
          </a:p>
          <a:p>
            <a:r>
              <a:rPr lang="zh-CN" altLang="zh-CN" dirty="0"/>
              <a:t>④访问</a:t>
            </a:r>
            <a:r>
              <a:rPr lang="zh-CN" altLang="zh-CN" dirty="0" smtClean="0"/>
              <a:t>位</a:t>
            </a:r>
            <a:r>
              <a:rPr lang="zh-CN" altLang="en-US" dirty="0" smtClean="0"/>
              <a:t>（</a:t>
            </a:r>
            <a:r>
              <a:rPr lang="en-US" altLang="zh-CN" dirty="0" smtClean="0"/>
              <a:t>A </a:t>
            </a:r>
            <a:r>
              <a:rPr lang="zh-CN" altLang="en-US" dirty="0" smtClean="0"/>
              <a:t>）</a:t>
            </a:r>
            <a:r>
              <a:rPr lang="en-US" altLang="zh-CN" dirty="0" smtClean="0"/>
              <a:t>---0~</a:t>
            </a:r>
            <a:r>
              <a:rPr lang="zh-CN" altLang="en-US" dirty="0" smtClean="0"/>
              <a:t>未被访问过，</a:t>
            </a:r>
            <a:r>
              <a:rPr lang="en-US" altLang="zh-CN" dirty="0" smtClean="0"/>
              <a:t>1~</a:t>
            </a:r>
            <a:r>
              <a:rPr lang="zh-CN" altLang="en-US" dirty="0" smtClean="0"/>
              <a:t>已经访问过。</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21</a:t>
            </a:fld>
            <a:endParaRPr lang="zh-CN" altLang="en-US" dirty="0"/>
          </a:p>
        </p:txBody>
      </p:sp>
    </p:spTree>
    <p:extLst>
      <p:ext uri="{BB962C8B-B14F-4D97-AF65-F5344CB8AC3E}">
        <p14:creationId xmlns:p14="http://schemas.microsoft.com/office/powerpoint/2010/main" val="969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a:t>
            </a:r>
            <a:r>
              <a:rPr lang="en-US" altLang="zh-CN" dirty="0"/>
              <a:t>9</a:t>
            </a:r>
            <a:r>
              <a:rPr lang="zh-CN" altLang="zh-CN" dirty="0"/>
              <a:t>）</a:t>
            </a:r>
            <a:r>
              <a:rPr lang="en-US" altLang="zh-CN" dirty="0"/>
              <a:t>D</a:t>
            </a:r>
            <a:r>
              <a:rPr lang="zh-CN" altLang="zh-CN" dirty="0"/>
              <a:t>位</a:t>
            </a:r>
            <a:r>
              <a:rPr lang="en-US" altLang="zh-CN" dirty="0"/>
              <a:t>/B</a:t>
            </a:r>
            <a:r>
              <a:rPr lang="zh-CN" altLang="zh-CN" dirty="0"/>
              <a:t>位</a:t>
            </a:r>
            <a:r>
              <a:rPr lang="zh-CN" altLang="zh-CN" dirty="0" smtClean="0"/>
              <a:t>字段</a:t>
            </a:r>
            <a:endParaRPr lang="zh-CN" altLang="en-US" dirty="0"/>
          </a:p>
        </p:txBody>
      </p:sp>
      <p:sp>
        <p:nvSpPr>
          <p:cNvPr id="3" name="内容占位符 2"/>
          <p:cNvSpPr>
            <a:spLocks noGrp="1"/>
          </p:cNvSpPr>
          <p:nvPr>
            <p:ph idx="1"/>
          </p:nvPr>
        </p:nvSpPr>
        <p:spPr>
          <a:xfrm>
            <a:off x="395536" y="1412777"/>
            <a:ext cx="8352926" cy="4019562"/>
          </a:xfrm>
        </p:spPr>
        <p:txBody>
          <a:bodyPr/>
          <a:lstStyle/>
          <a:p>
            <a:r>
              <a:rPr lang="en-US" altLang="zh-CN" dirty="0"/>
              <a:t>1</a:t>
            </a:r>
            <a:r>
              <a:rPr lang="zh-CN" altLang="zh-CN" dirty="0"/>
              <a:t>）在代码段描述符中，用来指示代码段中缺省的</a:t>
            </a:r>
            <a:r>
              <a:rPr lang="zh-CN" altLang="zh-CN" dirty="0">
                <a:solidFill>
                  <a:srgbClr val="FF0000"/>
                </a:solidFill>
              </a:rPr>
              <a:t>操作数的长度和有效地址长度</a:t>
            </a:r>
            <a:r>
              <a:rPr lang="zh-CN" altLang="zh-CN" dirty="0" smtClean="0"/>
              <a:t>。</a:t>
            </a:r>
            <a:endParaRPr lang="en-US" altLang="zh-CN" dirty="0" smtClean="0"/>
          </a:p>
          <a:p>
            <a:r>
              <a:rPr lang="en-US" altLang="zh-CN" dirty="0" smtClean="0"/>
              <a:t>2</a:t>
            </a:r>
            <a:r>
              <a:rPr lang="zh-CN" altLang="zh-CN" dirty="0"/>
              <a:t>）在堆栈段描述符中，用来指示</a:t>
            </a:r>
            <a:r>
              <a:rPr lang="zh-CN" altLang="zh-CN" dirty="0">
                <a:solidFill>
                  <a:srgbClr val="FF0000"/>
                </a:solidFill>
              </a:rPr>
              <a:t>堆栈指针寄存器的大小</a:t>
            </a:r>
            <a:r>
              <a:rPr lang="zh-CN" altLang="zh-CN" dirty="0" smtClean="0"/>
              <a:t>。</a:t>
            </a:r>
            <a:endParaRPr lang="en-US" altLang="zh-CN" dirty="0" smtClean="0"/>
          </a:p>
          <a:p>
            <a:r>
              <a:rPr lang="en-US" altLang="zh-CN" dirty="0"/>
              <a:t>3</a:t>
            </a:r>
            <a:r>
              <a:rPr lang="zh-CN" altLang="zh-CN" dirty="0"/>
              <a:t>）在数据段描述符中，用来指示</a:t>
            </a:r>
            <a:r>
              <a:rPr lang="zh-CN" altLang="zh-CN" dirty="0">
                <a:solidFill>
                  <a:srgbClr val="FF0000"/>
                </a:solidFill>
              </a:rPr>
              <a:t>数据段中操作数的长度</a:t>
            </a:r>
            <a:r>
              <a:rPr lang="zh-CN" altLang="zh-CN" dirty="0" smtClean="0"/>
              <a:t>。</a:t>
            </a:r>
            <a:endParaRPr lang="en-US" altLang="zh-CN" dirty="0" smtClean="0"/>
          </a:p>
          <a:p>
            <a:endParaRPr lang="en-US" altLang="zh-CN" dirty="0" smtClean="0"/>
          </a:p>
          <a:p>
            <a:r>
              <a:rPr lang="en-US" altLang="zh-CN" dirty="0" smtClean="0"/>
              <a:t>D/B</a:t>
            </a:r>
            <a:r>
              <a:rPr lang="zh-CN" altLang="en-US" dirty="0" smtClean="0"/>
              <a:t>位</a:t>
            </a:r>
            <a:r>
              <a:rPr lang="en-US" altLang="zh-CN" dirty="0" smtClean="0"/>
              <a:t>-----0~16</a:t>
            </a:r>
            <a:r>
              <a:rPr lang="zh-CN" altLang="en-US" dirty="0" smtClean="0"/>
              <a:t>位，</a:t>
            </a:r>
            <a:r>
              <a:rPr lang="en-US" altLang="zh-CN" dirty="0" smtClean="0"/>
              <a:t>1~32</a:t>
            </a:r>
            <a:r>
              <a:rPr lang="zh-CN" altLang="en-US" dirty="0" smtClean="0"/>
              <a:t>位</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22</a:t>
            </a:fld>
            <a:endParaRPr lang="zh-CN" altLang="en-US" dirty="0"/>
          </a:p>
        </p:txBody>
      </p:sp>
    </p:spTree>
    <p:extLst>
      <p:ext uri="{BB962C8B-B14F-4D97-AF65-F5344CB8AC3E}">
        <p14:creationId xmlns:p14="http://schemas.microsoft.com/office/powerpoint/2010/main" val="3723329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821" y="1340768"/>
            <a:ext cx="8280920" cy="924475"/>
          </a:xfrm>
        </p:spPr>
        <p:txBody>
          <a:bodyPr/>
          <a:lstStyle/>
          <a:p>
            <a:pPr algn="l"/>
            <a:r>
              <a:rPr lang="zh-CN" altLang="zh-CN" dirty="0"/>
              <a:t>（</a:t>
            </a:r>
            <a:r>
              <a:rPr lang="en-US" altLang="zh-CN" dirty="0"/>
              <a:t>10</a:t>
            </a:r>
            <a:r>
              <a:rPr lang="zh-CN" altLang="zh-CN" dirty="0"/>
              <a:t>）兼容位字段</a:t>
            </a:r>
            <a:br>
              <a:rPr lang="zh-CN" altLang="zh-CN" dirty="0"/>
            </a:b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23</a:t>
            </a:fld>
            <a:endParaRPr lang="zh-CN" altLang="en-US" dirty="0"/>
          </a:p>
        </p:txBody>
      </p:sp>
    </p:spTree>
    <p:extLst>
      <p:ext uri="{BB962C8B-B14F-4D97-AF65-F5344CB8AC3E}">
        <p14:creationId xmlns:p14="http://schemas.microsoft.com/office/powerpoint/2010/main" val="364471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．系统段描述符</a:t>
            </a:r>
            <a:br>
              <a:rPr lang="zh-CN" altLang="zh-CN" dirty="0"/>
            </a:br>
            <a:endParaRPr lang="zh-CN" altLang="en-US" dirty="0"/>
          </a:p>
        </p:txBody>
      </p:sp>
      <p:sp>
        <p:nvSpPr>
          <p:cNvPr id="3" name="内容占位符 2"/>
          <p:cNvSpPr>
            <a:spLocks noGrp="1"/>
          </p:cNvSpPr>
          <p:nvPr>
            <p:ph idx="1"/>
          </p:nvPr>
        </p:nvSpPr>
        <p:spPr>
          <a:xfrm>
            <a:off x="395536" y="1412777"/>
            <a:ext cx="8352926" cy="1276440"/>
          </a:xfrm>
        </p:spPr>
        <p:txBody>
          <a:bodyPr/>
          <a:lstStyle/>
          <a:p>
            <a:r>
              <a:rPr lang="zh-CN" altLang="zh-CN" dirty="0"/>
              <a:t>系统段描述符的格式如表</a:t>
            </a:r>
            <a:r>
              <a:rPr lang="en-US" altLang="zh-CN" dirty="0"/>
              <a:t>1.2.4</a:t>
            </a:r>
            <a:r>
              <a:rPr lang="zh-CN" altLang="zh-CN" dirty="0"/>
              <a:t>所示。</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24</a:t>
            </a:fld>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848687961"/>
              </p:ext>
            </p:extLst>
          </p:nvPr>
        </p:nvGraphicFramePr>
        <p:xfrm>
          <a:off x="112706" y="2421309"/>
          <a:ext cx="9000997" cy="3960441"/>
        </p:xfrm>
        <a:graphic>
          <a:graphicData uri="http://schemas.openxmlformats.org/drawingml/2006/table">
            <a:tbl>
              <a:tblPr>
                <a:tableStyleId>{073A0DAA-6AF3-43AB-8588-CEC1D06C72B9}</a:tableStyleId>
              </a:tblPr>
              <a:tblGrid>
                <a:gridCol w="999817"/>
                <a:gridCol w="999817"/>
                <a:gridCol w="999817"/>
                <a:gridCol w="999817"/>
                <a:gridCol w="1001139"/>
                <a:gridCol w="999817"/>
                <a:gridCol w="999817"/>
                <a:gridCol w="999817"/>
                <a:gridCol w="1001139"/>
              </a:tblGrid>
              <a:tr h="440049">
                <a:tc>
                  <a:txBody>
                    <a:bodyPr/>
                    <a:lstStyle/>
                    <a:p>
                      <a:pPr algn="ctr">
                        <a:spcAft>
                          <a:spcPts val="0"/>
                        </a:spcAft>
                      </a:pPr>
                      <a:r>
                        <a:rPr lang="en-US" sz="2400" dirty="0">
                          <a:effectLst/>
                        </a:rPr>
                        <a:t>D7</a:t>
                      </a:r>
                      <a:endParaRPr lang="zh-CN" sz="2400" dirty="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D6</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D5</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D4</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D3</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D2</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D1</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D0</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zh-CN" sz="2400">
                          <a:effectLst/>
                        </a:rPr>
                        <a:t>字节</a:t>
                      </a:r>
                      <a:endParaRPr lang="zh-CN" sz="2400">
                        <a:solidFill>
                          <a:srgbClr val="000000"/>
                        </a:solidFill>
                        <a:effectLst/>
                        <a:latin typeface="宋体"/>
                        <a:cs typeface="Arial"/>
                      </a:endParaRPr>
                    </a:p>
                  </a:txBody>
                  <a:tcPr marL="68580" marR="68580" marT="0" marB="0"/>
                </a:tc>
              </a:tr>
              <a:tr h="440049">
                <a:tc gridSpan="8">
                  <a:txBody>
                    <a:bodyPr/>
                    <a:lstStyle/>
                    <a:p>
                      <a:pPr algn="ctr">
                        <a:spcAft>
                          <a:spcPts val="0"/>
                        </a:spcAft>
                      </a:pPr>
                      <a:r>
                        <a:rPr lang="zh-CN" sz="2400" dirty="0">
                          <a:solidFill>
                            <a:srgbClr val="00B0F0"/>
                          </a:solidFill>
                          <a:effectLst/>
                        </a:rPr>
                        <a:t>段界限</a:t>
                      </a:r>
                      <a:r>
                        <a:rPr lang="en-US" sz="2400" dirty="0">
                          <a:solidFill>
                            <a:srgbClr val="00B0F0"/>
                          </a:solidFill>
                          <a:effectLst/>
                        </a:rPr>
                        <a:t>7</a:t>
                      </a:r>
                      <a:r>
                        <a:rPr lang="zh-CN" sz="2400" dirty="0">
                          <a:solidFill>
                            <a:srgbClr val="00B0F0"/>
                          </a:solidFill>
                          <a:effectLst/>
                        </a:rPr>
                        <a:t>～</a:t>
                      </a:r>
                      <a:r>
                        <a:rPr lang="en-US" sz="2400" dirty="0">
                          <a:solidFill>
                            <a:srgbClr val="00B0F0"/>
                          </a:solidFill>
                          <a:effectLst/>
                        </a:rPr>
                        <a:t>0</a:t>
                      </a:r>
                      <a:endParaRPr lang="zh-CN" sz="2400" dirty="0">
                        <a:solidFill>
                          <a:srgbClr val="00B0F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0</a:t>
                      </a:r>
                      <a:endParaRPr lang="zh-CN" sz="2400">
                        <a:solidFill>
                          <a:srgbClr val="000000"/>
                        </a:solidFill>
                        <a:effectLst/>
                        <a:latin typeface="宋体"/>
                        <a:cs typeface="Arial"/>
                      </a:endParaRPr>
                    </a:p>
                  </a:txBody>
                  <a:tcPr marL="68580" marR="68580" marT="0" marB="0"/>
                </a:tc>
              </a:tr>
              <a:tr h="440049">
                <a:tc gridSpan="8">
                  <a:txBody>
                    <a:bodyPr/>
                    <a:lstStyle/>
                    <a:p>
                      <a:pPr algn="ctr">
                        <a:spcAft>
                          <a:spcPts val="0"/>
                        </a:spcAft>
                      </a:pPr>
                      <a:r>
                        <a:rPr lang="zh-CN" sz="2400" dirty="0">
                          <a:solidFill>
                            <a:srgbClr val="00B0F0"/>
                          </a:solidFill>
                          <a:effectLst/>
                        </a:rPr>
                        <a:t>段界限</a:t>
                      </a:r>
                      <a:r>
                        <a:rPr lang="en-US" sz="2400" dirty="0">
                          <a:solidFill>
                            <a:srgbClr val="00B0F0"/>
                          </a:solidFill>
                          <a:effectLst/>
                        </a:rPr>
                        <a:t>15</a:t>
                      </a:r>
                      <a:r>
                        <a:rPr lang="zh-CN" sz="2400" dirty="0">
                          <a:solidFill>
                            <a:srgbClr val="00B0F0"/>
                          </a:solidFill>
                          <a:effectLst/>
                        </a:rPr>
                        <a:t>～</a:t>
                      </a:r>
                      <a:r>
                        <a:rPr lang="en-US" sz="2400" dirty="0">
                          <a:solidFill>
                            <a:srgbClr val="00B0F0"/>
                          </a:solidFill>
                          <a:effectLst/>
                        </a:rPr>
                        <a:t>8</a:t>
                      </a:r>
                      <a:endParaRPr lang="zh-CN" sz="2400" dirty="0">
                        <a:solidFill>
                          <a:srgbClr val="00B0F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1</a:t>
                      </a:r>
                      <a:endParaRPr lang="zh-CN" sz="2400">
                        <a:solidFill>
                          <a:srgbClr val="000000"/>
                        </a:solidFill>
                        <a:effectLst/>
                        <a:latin typeface="宋体"/>
                        <a:cs typeface="Arial"/>
                      </a:endParaRPr>
                    </a:p>
                  </a:txBody>
                  <a:tcPr marL="68580" marR="68580" marT="0" marB="0"/>
                </a:tc>
              </a:tr>
              <a:tr h="440049">
                <a:tc gridSpan="8">
                  <a:txBody>
                    <a:bodyPr/>
                    <a:lstStyle/>
                    <a:p>
                      <a:pPr algn="ctr">
                        <a:spcAft>
                          <a:spcPts val="0"/>
                        </a:spcAft>
                      </a:pPr>
                      <a:r>
                        <a:rPr lang="zh-CN" sz="2400" dirty="0">
                          <a:solidFill>
                            <a:srgbClr val="FF0000"/>
                          </a:solidFill>
                          <a:effectLst/>
                        </a:rPr>
                        <a:t>段基址</a:t>
                      </a:r>
                      <a:r>
                        <a:rPr lang="en-US" sz="2400" dirty="0">
                          <a:solidFill>
                            <a:srgbClr val="FF0000"/>
                          </a:solidFill>
                          <a:effectLst/>
                        </a:rPr>
                        <a:t>7</a:t>
                      </a:r>
                      <a:r>
                        <a:rPr lang="zh-CN" sz="2400" dirty="0">
                          <a:solidFill>
                            <a:srgbClr val="FF0000"/>
                          </a:solidFill>
                          <a:effectLst/>
                        </a:rPr>
                        <a:t>～</a:t>
                      </a:r>
                      <a:r>
                        <a:rPr lang="en-US" sz="2400" dirty="0">
                          <a:solidFill>
                            <a:srgbClr val="FF0000"/>
                          </a:solidFill>
                          <a:effectLst/>
                        </a:rPr>
                        <a:t>0</a:t>
                      </a:r>
                      <a:endParaRPr lang="zh-CN" sz="2400" dirty="0">
                        <a:solidFill>
                          <a:srgbClr val="FF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2</a:t>
                      </a:r>
                      <a:endParaRPr lang="zh-CN" sz="2400">
                        <a:solidFill>
                          <a:srgbClr val="000000"/>
                        </a:solidFill>
                        <a:effectLst/>
                        <a:latin typeface="宋体"/>
                        <a:cs typeface="Arial"/>
                      </a:endParaRPr>
                    </a:p>
                  </a:txBody>
                  <a:tcPr marL="68580" marR="68580" marT="0" marB="0"/>
                </a:tc>
              </a:tr>
              <a:tr h="440049">
                <a:tc gridSpan="8">
                  <a:txBody>
                    <a:bodyPr/>
                    <a:lstStyle/>
                    <a:p>
                      <a:pPr algn="ctr">
                        <a:spcAft>
                          <a:spcPts val="0"/>
                        </a:spcAft>
                      </a:pPr>
                      <a:r>
                        <a:rPr lang="zh-CN" sz="2400" dirty="0">
                          <a:solidFill>
                            <a:srgbClr val="FF0000"/>
                          </a:solidFill>
                          <a:effectLst/>
                        </a:rPr>
                        <a:t>段基址</a:t>
                      </a:r>
                      <a:r>
                        <a:rPr lang="en-US" sz="2400" dirty="0">
                          <a:solidFill>
                            <a:srgbClr val="FF0000"/>
                          </a:solidFill>
                          <a:effectLst/>
                        </a:rPr>
                        <a:t>15</a:t>
                      </a:r>
                      <a:r>
                        <a:rPr lang="zh-CN" sz="2400" dirty="0">
                          <a:solidFill>
                            <a:srgbClr val="FF0000"/>
                          </a:solidFill>
                          <a:effectLst/>
                        </a:rPr>
                        <a:t>～</a:t>
                      </a:r>
                      <a:r>
                        <a:rPr lang="en-US" sz="2400" dirty="0">
                          <a:solidFill>
                            <a:srgbClr val="FF0000"/>
                          </a:solidFill>
                          <a:effectLst/>
                        </a:rPr>
                        <a:t>8</a:t>
                      </a:r>
                      <a:endParaRPr lang="zh-CN" sz="2400" dirty="0">
                        <a:solidFill>
                          <a:srgbClr val="FF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3</a:t>
                      </a:r>
                      <a:endParaRPr lang="zh-CN" sz="2400">
                        <a:solidFill>
                          <a:srgbClr val="000000"/>
                        </a:solidFill>
                        <a:effectLst/>
                        <a:latin typeface="宋体"/>
                        <a:cs typeface="Arial"/>
                      </a:endParaRPr>
                    </a:p>
                  </a:txBody>
                  <a:tcPr marL="68580" marR="68580" marT="0" marB="0"/>
                </a:tc>
              </a:tr>
              <a:tr h="440049">
                <a:tc gridSpan="8">
                  <a:txBody>
                    <a:bodyPr/>
                    <a:lstStyle/>
                    <a:p>
                      <a:pPr algn="ctr">
                        <a:spcAft>
                          <a:spcPts val="0"/>
                        </a:spcAft>
                      </a:pPr>
                      <a:r>
                        <a:rPr lang="zh-CN" sz="2400" dirty="0">
                          <a:solidFill>
                            <a:srgbClr val="FF0000"/>
                          </a:solidFill>
                          <a:effectLst/>
                        </a:rPr>
                        <a:t>段基址</a:t>
                      </a:r>
                      <a:r>
                        <a:rPr lang="en-US" sz="2400" dirty="0">
                          <a:solidFill>
                            <a:srgbClr val="FF0000"/>
                          </a:solidFill>
                          <a:effectLst/>
                        </a:rPr>
                        <a:t>23</a:t>
                      </a:r>
                      <a:r>
                        <a:rPr lang="zh-CN" sz="2400" dirty="0">
                          <a:solidFill>
                            <a:srgbClr val="FF0000"/>
                          </a:solidFill>
                          <a:effectLst/>
                        </a:rPr>
                        <a:t>～</a:t>
                      </a:r>
                      <a:r>
                        <a:rPr lang="en-US" sz="2400" dirty="0">
                          <a:solidFill>
                            <a:srgbClr val="FF0000"/>
                          </a:solidFill>
                          <a:effectLst/>
                        </a:rPr>
                        <a:t>16</a:t>
                      </a:r>
                      <a:endParaRPr lang="zh-CN" sz="2400" dirty="0">
                        <a:solidFill>
                          <a:srgbClr val="FF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4</a:t>
                      </a:r>
                      <a:endParaRPr lang="zh-CN" sz="2400">
                        <a:solidFill>
                          <a:srgbClr val="000000"/>
                        </a:solidFill>
                        <a:effectLst/>
                        <a:latin typeface="宋体"/>
                        <a:cs typeface="Arial"/>
                      </a:endParaRPr>
                    </a:p>
                  </a:txBody>
                  <a:tcPr marL="68580" marR="68580" marT="0" marB="0"/>
                </a:tc>
              </a:tr>
              <a:tr h="440049">
                <a:tc>
                  <a:txBody>
                    <a:bodyPr/>
                    <a:lstStyle/>
                    <a:p>
                      <a:pPr algn="ctr">
                        <a:spcAft>
                          <a:spcPts val="0"/>
                        </a:spcAft>
                      </a:pPr>
                      <a:r>
                        <a:rPr lang="en-US" sz="2400">
                          <a:effectLst/>
                        </a:rPr>
                        <a:t>P</a:t>
                      </a:r>
                      <a:r>
                        <a:rPr lang="zh-CN" sz="2400">
                          <a:effectLst/>
                        </a:rPr>
                        <a:t>存在</a:t>
                      </a:r>
                      <a:endParaRPr lang="zh-CN" sz="2400">
                        <a:solidFill>
                          <a:srgbClr val="000000"/>
                        </a:solidFill>
                        <a:effectLst/>
                        <a:latin typeface="宋体"/>
                        <a:cs typeface="Arial"/>
                      </a:endParaRPr>
                    </a:p>
                  </a:txBody>
                  <a:tcPr marL="68580" marR="68580" marT="0" marB="0"/>
                </a:tc>
                <a:tc gridSpan="2">
                  <a:txBody>
                    <a:bodyPr/>
                    <a:lstStyle/>
                    <a:p>
                      <a:pPr algn="ctr">
                        <a:spcAft>
                          <a:spcPts val="0"/>
                        </a:spcAft>
                      </a:pPr>
                      <a:r>
                        <a:rPr lang="en-US" sz="2400">
                          <a:effectLst/>
                        </a:rPr>
                        <a:t>DPL</a:t>
                      </a:r>
                      <a:r>
                        <a:rPr lang="zh-CN" sz="2400">
                          <a:effectLst/>
                        </a:rPr>
                        <a:t>特权级</a:t>
                      </a:r>
                      <a:endParaRPr lang="zh-CN" sz="2400">
                        <a:solidFill>
                          <a:srgbClr val="000000"/>
                        </a:solidFill>
                        <a:effectLst/>
                        <a:latin typeface="宋体"/>
                        <a:cs typeface="Arial"/>
                      </a:endParaRPr>
                    </a:p>
                  </a:txBody>
                  <a:tcPr marL="68580" marR="68580" marT="0" marB="0"/>
                </a:tc>
                <a:tc hMerge="1">
                  <a:txBody>
                    <a:bodyPr/>
                    <a:lstStyle/>
                    <a:p>
                      <a:endParaRPr lang="zh-CN" altLang="en-US"/>
                    </a:p>
                  </a:txBody>
                  <a:tcPr/>
                </a:tc>
                <a:tc>
                  <a:txBody>
                    <a:bodyPr/>
                    <a:lstStyle/>
                    <a:p>
                      <a:pPr algn="ctr">
                        <a:spcAft>
                          <a:spcPts val="0"/>
                        </a:spcAft>
                      </a:pPr>
                      <a:r>
                        <a:rPr lang="en-US" sz="2400">
                          <a:effectLst/>
                        </a:rPr>
                        <a:t>S</a:t>
                      </a:r>
                      <a:r>
                        <a:rPr lang="zh-CN" sz="2400">
                          <a:effectLst/>
                        </a:rPr>
                        <a:t>分类</a:t>
                      </a:r>
                      <a:endParaRPr lang="zh-CN" sz="2400">
                        <a:solidFill>
                          <a:srgbClr val="000000"/>
                        </a:solidFill>
                        <a:effectLst/>
                        <a:latin typeface="宋体"/>
                        <a:cs typeface="Arial"/>
                      </a:endParaRPr>
                    </a:p>
                  </a:txBody>
                  <a:tcPr marL="68580" marR="68580" marT="0" marB="0"/>
                </a:tc>
                <a:tc gridSpan="4">
                  <a:txBody>
                    <a:bodyPr/>
                    <a:lstStyle/>
                    <a:p>
                      <a:pPr algn="ctr">
                        <a:spcAft>
                          <a:spcPts val="0"/>
                        </a:spcAft>
                      </a:pPr>
                      <a:r>
                        <a:rPr lang="en-US" sz="2400" dirty="0">
                          <a:effectLst/>
                        </a:rPr>
                        <a:t>TYPE</a:t>
                      </a:r>
                      <a:r>
                        <a:rPr lang="zh-CN" sz="2400" dirty="0">
                          <a:effectLst/>
                        </a:rPr>
                        <a:t>类型</a:t>
                      </a:r>
                      <a:endParaRPr lang="zh-CN" sz="2400" dirty="0">
                        <a:solidFill>
                          <a:srgbClr val="00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5</a:t>
                      </a:r>
                      <a:endParaRPr lang="zh-CN" sz="2400">
                        <a:solidFill>
                          <a:srgbClr val="000000"/>
                        </a:solidFill>
                        <a:effectLst/>
                        <a:latin typeface="宋体"/>
                        <a:cs typeface="Arial"/>
                      </a:endParaRPr>
                    </a:p>
                  </a:txBody>
                  <a:tcPr marL="68580" marR="68580" marT="0" marB="0"/>
                </a:tc>
              </a:tr>
              <a:tr h="440049">
                <a:tc>
                  <a:txBody>
                    <a:bodyPr/>
                    <a:lstStyle/>
                    <a:p>
                      <a:pPr algn="ctr">
                        <a:spcAft>
                          <a:spcPts val="0"/>
                        </a:spcAft>
                      </a:pPr>
                      <a:r>
                        <a:rPr lang="en-US" sz="2400">
                          <a:effectLst/>
                        </a:rPr>
                        <a:t>G</a:t>
                      </a:r>
                      <a:r>
                        <a:rPr lang="zh-CN" sz="2400">
                          <a:effectLst/>
                        </a:rPr>
                        <a:t>粒度</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0</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0</a:t>
                      </a:r>
                      <a:endParaRPr lang="zh-CN" sz="2400">
                        <a:solidFill>
                          <a:srgbClr val="000000"/>
                        </a:solidFill>
                        <a:effectLst/>
                        <a:latin typeface="宋体"/>
                        <a:cs typeface="Arial"/>
                      </a:endParaRPr>
                    </a:p>
                  </a:txBody>
                  <a:tcPr marL="68580" marR="68580" marT="0" marB="0"/>
                </a:tc>
                <a:tc>
                  <a:txBody>
                    <a:bodyPr/>
                    <a:lstStyle/>
                    <a:p>
                      <a:pPr algn="ctr">
                        <a:spcAft>
                          <a:spcPts val="0"/>
                        </a:spcAft>
                      </a:pPr>
                      <a:r>
                        <a:rPr lang="en-US" sz="2400">
                          <a:effectLst/>
                        </a:rPr>
                        <a:t>0</a:t>
                      </a:r>
                      <a:endParaRPr lang="zh-CN" sz="2400">
                        <a:solidFill>
                          <a:srgbClr val="000000"/>
                        </a:solidFill>
                        <a:effectLst/>
                        <a:latin typeface="宋体"/>
                        <a:cs typeface="Arial"/>
                      </a:endParaRPr>
                    </a:p>
                  </a:txBody>
                  <a:tcPr marL="68580" marR="68580" marT="0" marB="0"/>
                </a:tc>
                <a:tc gridSpan="4">
                  <a:txBody>
                    <a:bodyPr/>
                    <a:lstStyle/>
                    <a:p>
                      <a:pPr algn="ctr">
                        <a:spcAft>
                          <a:spcPts val="0"/>
                        </a:spcAft>
                      </a:pPr>
                      <a:r>
                        <a:rPr lang="zh-CN" sz="2400" dirty="0">
                          <a:solidFill>
                            <a:srgbClr val="FF0000"/>
                          </a:solidFill>
                          <a:effectLst/>
                        </a:rPr>
                        <a:t>段界限</a:t>
                      </a:r>
                      <a:r>
                        <a:rPr lang="en-US" sz="2400" dirty="0">
                          <a:solidFill>
                            <a:srgbClr val="FF0000"/>
                          </a:solidFill>
                          <a:effectLst/>
                        </a:rPr>
                        <a:t>19</a:t>
                      </a:r>
                      <a:r>
                        <a:rPr lang="zh-CN" sz="2400" dirty="0">
                          <a:solidFill>
                            <a:srgbClr val="FF0000"/>
                          </a:solidFill>
                          <a:effectLst/>
                        </a:rPr>
                        <a:t>～</a:t>
                      </a:r>
                      <a:r>
                        <a:rPr lang="en-US" sz="2400" dirty="0">
                          <a:solidFill>
                            <a:srgbClr val="FF0000"/>
                          </a:solidFill>
                          <a:effectLst/>
                        </a:rPr>
                        <a:t>16</a:t>
                      </a:r>
                      <a:endParaRPr lang="zh-CN" sz="2400" dirty="0">
                        <a:solidFill>
                          <a:srgbClr val="FF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a:effectLst/>
                        </a:rPr>
                        <a:t>6</a:t>
                      </a:r>
                      <a:endParaRPr lang="zh-CN" sz="2400">
                        <a:solidFill>
                          <a:srgbClr val="000000"/>
                        </a:solidFill>
                        <a:effectLst/>
                        <a:latin typeface="宋体"/>
                        <a:cs typeface="Arial"/>
                      </a:endParaRPr>
                    </a:p>
                  </a:txBody>
                  <a:tcPr marL="68580" marR="68580" marT="0" marB="0"/>
                </a:tc>
              </a:tr>
              <a:tr h="440049">
                <a:tc gridSpan="8">
                  <a:txBody>
                    <a:bodyPr/>
                    <a:lstStyle/>
                    <a:p>
                      <a:pPr algn="ctr">
                        <a:spcAft>
                          <a:spcPts val="0"/>
                        </a:spcAft>
                      </a:pPr>
                      <a:r>
                        <a:rPr lang="zh-CN" sz="2400" dirty="0">
                          <a:solidFill>
                            <a:srgbClr val="FF0000"/>
                          </a:solidFill>
                          <a:effectLst/>
                        </a:rPr>
                        <a:t>段基址</a:t>
                      </a:r>
                      <a:r>
                        <a:rPr lang="en-US" sz="2400" dirty="0">
                          <a:solidFill>
                            <a:srgbClr val="FF0000"/>
                          </a:solidFill>
                          <a:effectLst/>
                        </a:rPr>
                        <a:t>31</a:t>
                      </a:r>
                      <a:r>
                        <a:rPr lang="zh-CN" sz="2400" dirty="0">
                          <a:solidFill>
                            <a:srgbClr val="FF0000"/>
                          </a:solidFill>
                          <a:effectLst/>
                        </a:rPr>
                        <a:t>～</a:t>
                      </a:r>
                      <a:r>
                        <a:rPr lang="en-US" sz="2400" dirty="0">
                          <a:solidFill>
                            <a:srgbClr val="FF0000"/>
                          </a:solidFill>
                          <a:effectLst/>
                        </a:rPr>
                        <a:t>24</a:t>
                      </a:r>
                      <a:endParaRPr lang="zh-CN" sz="2400" dirty="0">
                        <a:solidFill>
                          <a:srgbClr val="FF0000"/>
                        </a:solidFill>
                        <a:effectLst/>
                        <a:latin typeface="宋体"/>
                        <a:cs typeface="Arial"/>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400" dirty="0">
                          <a:effectLst/>
                        </a:rPr>
                        <a:t>7</a:t>
                      </a:r>
                      <a:endParaRPr lang="zh-CN" sz="2400" dirty="0">
                        <a:solidFill>
                          <a:srgbClr val="000000"/>
                        </a:solidFill>
                        <a:effectLst/>
                        <a:latin typeface="宋体"/>
                        <a:cs typeface="Arial"/>
                      </a:endParaRPr>
                    </a:p>
                  </a:txBody>
                  <a:tcPr marL="68580" marR="68580" marT="0" marB="0"/>
                </a:tc>
              </a:tr>
            </a:tbl>
          </a:graphicData>
        </a:graphic>
      </p:graphicFrame>
    </p:spTree>
    <p:extLst>
      <p:ext uri="{BB962C8B-B14F-4D97-AF65-F5344CB8AC3E}">
        <p14:creationId xmlns:p14="http://schemas.microsoft.com/office/powerpoint/2010/main" val="3374396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95536" y="1412777"/>
            <a:ext cx="8352926" cy="646331"/>
          </a:xfrm>
        </p:spPr>
        <p:txBody>
          <a:bodyPr/>
          <a:lstStyle/>
          <a:p>
            <a:r>
              <a:rPr lang="en-US" altLang="zh-CN" dirty="0"/>
              <a:t>TYPE</a:t>
            </a:r>
            <a:r>
              <a:rPr lang="zh-CN" altLang="zh-CN" dirty="0"/>
              <a:t>字段</a:t>
            </a:r>
            <a:r>
              <a:rPr lang="zh-CN" altLang="zh-CN" dirty="0" smtClean="0"/>
              <a:t>的</a:t>
            </a:r>
            <a:r>
              <a:rPr lang="zh-CN" altLang="en-US" dirty="0" smtClean="0"/>
              <a:t>定义</a:t>
            </a:r>
            <a:r>
              <a:rPr lang="zh-CN" altLang="zh-CN" dirty="0" smtClean="0"/>
              <a:t>如</a:t>
            </a:r>
            <a:r>
              <a:rPr lang="zh-CN" altLang="zh-CN" dirty="0"/>
              <a:t>表</a:t>
            </a:r>
            <a:r>
              <a:rPr lang="en-US" altLang="zh-CN" dirty="0"/>
              <a:t>1.2.5</a:t>
            </a:r>
            <a:r>
              <a:rPr lang="zh-CN" altLang="zh-CN" dirty="0"/>
              <a:t>所示</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25</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55648901"/>
              </p:ext>
            </p:extLst>
          </p:nvPr>
        </p:nvGraphicFramePr>
        <p:xfrm>
          <a:off x="134820" y="2132856"/>
          <a:ext cx="8901675" cy="4248895"/>
        </p:xfrm>
        <a:graphic>
          <a:graphicData uri="http://schemas.openxmlformats.org/drawingml/2006/table">
            <a:tbl>
              <a:tblPr>
                <a:tableStyleId>{073A0DAA-6AF3-43AB-8588-CEC1D06C72B9}</a:tableStyleId>
              </a:tblPr>
              <a:tblGrid>
                <a:gridCol w="1678110"/>
                <a:gridCol w="2772076"/>
                <a:gridCol w="1666374"/>
                <a:gridCol w="2785115"/>
              </a:tblGrid>
              <a:tr h="463516">
                <a:tc>
                  <a:txBody>
                    <a:bodyPr/>
                    <a:lstStyle/>
                    <a:p>
                      <a:pPr algn="ctr">
                        <a:spcBef>
                          <a:spcPts val="600"/>
                        </a:spcBef>
                        <a:spcAft>
                          <a:spcPts val="0"/>
                        </a:spcAft>
                        <a:tabLst>
                          <a:tab pos="228600" algn="l"/>
                          <a:tab pos="741680" algn="l"/>
                          <a:tab pos="971550" algn="l"/>
                          <a:tab pos="5067300" algn="l"/>
                        </a:tabLst>
                      </a:pPr>
                      <a:r>
                        <a:rPr lang="en-US" sz="2000" dirty="0">
                          <a:effectLst/>
                        </a:rPr>
                        <a:t>TYPE</a:t>
                      </a:r>
                      <a:endParaRPr lang="zh-CN" sz="2000" dirty="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500380" algn="l"/>
                          <a:tab pos="614680" algn="l"/>
                          <a:tab pos="971550" algn="l"/>
                          <a:tab pos="5067300" algn="l"/>
                        </a:tabLst>
                      </a:pPr>
                      <a:r>
                        <a:rPr lang="zh-CN" sz="2000">
                          <a:effectLst/>
                        </a:rPr>
                        <a:t>段的类型（用途）</a:t>
                      </a:r>
                      <a:endParaRPr lang="zh-CN" sz="200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685800" algn="l"/>
                          <a:tab pos="703580" algn="l"/>
                          <a:tab pos="971550" algn="l"/>
                          <a:tab pos="5067300" algn="l"/>
                        </a:tabLst>
                      </a:pPr>
                      <a:r>
                        <a:rPr lang="en-US" sz="2000">
                          <a:effectLst/>
                        </a:rPr>
                        <a:t>TYPE</a:t>
                      </a:r>
                      <a:endParaRPr lang="zh-CN" sz="200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1179830" algn="l"/>
                          <a:tab pos="5067300" algn="l"/>
                        </a:tabLst>
                      </a:pPr>
                      <a:r>
                        <a:rPr lang="zh-CN" sz="2000">
                          <a:effectLst/>
                        </a:rPr>
                        <a:t>段的类型（用途）</a:t>
                      </a:r>
                      <a:endParaRPr lang="zh-CN" sz="2000">
                        <a:solidFill>
                          <a:srgbClr val="000000"/>
                        </a:solidFill>
                        <a:effectLst/>
                        <a:latin typeface="宋体"/>
                        <a:cs typeface="Arial"/>
                      </a:endParaRPr>
                    </a:p>
                  </a:txBody>
                  <a:tcPr marL="68580" marR="68580" marT="0" marB="0"/>
                </a:tc>
              </a:tr>
              <a:tr h="463516">
                <a:tc>
                  <a:txBody>
                    <a:bodyPr/>
                    <a:lstStyle/>
                    <a:p>
                      <a:pPr algn="ctr">
                        <a:spcBef>
                          <a:spcPts val="600"/>
                        </a:spcBef>
                        <a:spcAft>
                          <a:spcPts val="0"/>
                        </a:spcAft>
                        <a:tabLst>
                          <a:tab pos="228600" algn="l"/>
                          <a:tab pos="741680" algn="l"/>
                          <a:tab pos="971550" algn="l"/>
                          <a:tab pos="5067300" algn="l"/>
                        </a:tabLst>
                      </a:pPr>
                      <a:r>
                        <a:rPr lang="en-US" sz="2000" dirty="0">
                          <a:effectLst/>
                        </a:rPr>
                        <a:t>0000</a:t>
                      </a:r>
                      <a:endParaRPr lang="zh-CN" sz="2000" dirty="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685800" algn="l"/>
                          <a:tab pos="971550" algn="l"/>
                          <a:tab pos="5067300" algn="l"/>
                        </a:tabLst>
                      </a:pPr>
                      <a:r>
                        <a:rPr lang="zh-CN" sz="2000" dirty="0">
                          <a:effectLst/>
                        </a:rPr>
                        <a:t>未定义（无效）</a:t>
                      </a:r>
                      <a:endParaRPr lang="zh-CN" sz="2000" dirty="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741680" algn="l"/>
                          <a:tab pos="971550" algn="l"/>
                          <a:tab pos="5067300" algn="l"/>
                        </a:tabLst>
                      </a:pPr>
                      <a:r>
                        <a:rPr lang="en-US" sz="2000">
                          <a:effectLst/>
                        </a:rPr>
                        <a:t>1000</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1179830" algn="l"/>
                          <a:tab pos="5067300" algn="l"/>
                        </a:tabLst>
                      </a:pPr>
                      <a:r>
                        <a:rPr lang="zh-CN" sz="2000">
                          <a:effectLst/>
                        </a:rPr>
                        <a:t>未定义（无效）</a:t>
                      </a:r>
                      <a:endParaRPr lang="zh-CN" sz="2000">
                        <a:solidFill>
                          <a:srgbClr val="000000"/>
                        </a:solidFill>
                        <a:effectLst/>
                        <a:latin typeface="宋体"/>
                        <a:cs typeface="Arial"/>
                      </a:endParaRPr>
                    </a:p>
                  </a:txBody>
                  <a:tcPr marL="68580" marR="68580" marT="0" marB="0"/>
                </a:tc>
              </a:tr>
              <a:tr h="463516">
                <a:tc>
                  <a:txBody>
                    <a:bodyPr/>
                    <a:lstStyle/>
                    <a:p>
                      <a:pPr algn="ctr">
                        <a:spcBef>
                          <a:spcPts val="600"/>
                        </a:spcBef>
                        <a:spcAft>
                          <a:spcPts val="0"/>
                        </a:spcAft>
                        <a:tabLst>
                          <a:tab pos="228600" algn="l"/>
                          <a:tab pos="741680" algn="l"/>
                          <a:tab pos="971550" algn="l"/>
                          <a:tab pos="5067300" algn="l"/>
                        </a:tabLst>
                      </a:pPr>
                      <a:r>
                        <a:rPr lang="en-US" sz="2000">
                          <a:effectLst/>
                        </a:rPr>
                        <a:t>0001</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685800" algn="l"/>
                          <a:tab pos="971550" algn="l"/>
                          <a:tab pos="5067300" algn="l"/>
                        </a:tabLst>
                      </a:pPr>
                      <a:r>
                        <a:rPr lang="en-US" sz="2000" dirty="0">
                          <a:effectLst/>
                        </a:rPr>
                        <a:t>286 TSS</a:t>
                      </a:r>
                      <a:r>
                        <a:rPr lang="zh-CN" sz="2000" dirty="0">
                          <a:effectLst/>
                        </a:rPr>
                        <a:t>描述符，非忙</a:t>
                      </a:r>
                      <a:endParaRPr lang="zh-CN" sz="2000" dirty="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741680" algn="l"/>
                          <a:tab pos="971550" algn="l"/>
                          <a:tab pos="5067300" algn="l"/>
                        </a:tabLst>
                      </a:pPr>
                      <a:r>
                        <a:rPr lang="en-US" sz="2000">
                          <a:effectLst/>
                        </a:rPr>
                        <a:t>1001</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1179830" algn="l"/>
                          <a:tab pos="5067300" algn="l"/>
                        </a:tabLst>
                      </a:pPr>
                      <a:r>
                        <a:rPr lang="en-US" sz="2000">
                          <a:effectLst/>
                        </a:rPr>
                        <a:t>TSS</a:t>
                      </a:r>
                      <a:r>
                        <a:rPr lang="zh-CN" sz="2000">
                          <a:effectLst/>
                        </a:rPr>
                        <a:t>描述符</a:t>
                      </a:r>
                      <a:r>
                        <a:rPr lang="en-US" sz="2000">
                          <a:effectLst/>
                        </a:rPr>
                        <a:t>,</a:t>
                      </a:r>
                      <a:r>
                        <a:rPr lang="zh-CN" sz="2000">
                          <a:effectLst/>
                        </a:rPr>
                        <a:t>非忙</a:t>
                      </a:r>
                      <a:endParaRPr lang="zh-CN" sz="2000">
                        <a:solidFill>
                          <a:srgbClr val="000000"/>
                        </a:solidFill>
                        <a:effectLst/>
                        <a:latin typeface="宋体"/>
                        <a:cs typeface="Arial"/>
                      </a:endParaRPr>
                    </a:p>
                  </a:txBody>
                  <a:tcPr marL="68580" marR="68580" marT="0" marB="0"/>
                </a:tc>
              </a:tr>
              <a:tr h="463516">
                <a:tc>
                  <a:txBody>
                    <a:bodyPr/>
                    <a:lstStyle/>
                    <a:p>
                      <a:pPr algn="ctr">
                        <a:spcBef>
                          <a:spcPts val="600"/>
                        </a:spcBef>
                        <a:spcAft>
                          <a:spcPts val="0"/>
                        </a:spcAft>
                        <a:tabLst>
                          <a:tab pos="228600" algn="l"/>
                          <a:tab pos="741680" algn="l"/>
                          <a:tab pos="971550" algn="l"/>
                          <a:tab pos="5067300" algn="l"/>
                        </a:tabLst>
                      </a:pPr>
                      <a:r>
                        <a:rPr lang="en-US" sz="2000">
                          <a:effectLst/>
                        </a:rPr>
                        <a:t>0010</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685800" algn="l"/>
                          <a:tab pos="971550" algn="l"/>
                          <a:tab pos="5067300" algn="l"/>
                        </a:tabLst>
                      </a:pPr>
                      <a:r>
                        <a:rPr lang="en-US" sz="2000" dirty="0">
                          <a:effectLst/>
                        </a:rPr>
                        <a:t>LDT</a:t>
                      </a:r>
                      <a:r>
                        <a:rPr lang="zh-CN" sz="2000" dirty="0">
                          <a:effectLst/>
                        </a:rPr>
                        <a:t>描述符</a:t>
                      </a:r>
                      <a:endParaRPr lang="zh-CN" sz="2000" dirty="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741680" algn="l"/>
                          <a:tab pos="971550" algn="l"/>
                          <a:tab pos="5067300" algn="l"/>
                        </a:tabLst>
                      </a:pPr>
                      <a:r>
                        <a:rPr lang="en-US" sz="2000">
                          <a:effectLst/>
                        </a:rPr>
                        <a:t>1010</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1179830" algn="l"/>
                          <a:tab pos="5067300" algn="l"/>
                        </a:tabLst>
                      </a:pPr>
                      <a:r>
                        <a:rPr lang="zh-CN" sz="2000" dirty="0">
                          <a:effectLst/>
                        </a:rPr>
                        <a:t>未定义（保留）</a:t>
                      </a:r>
                      <a:endParaRPr lang="zh-CN" sz="2000" dirty="0">
                        <a:solidFill>
                          <a:srgbClr val="000000"/>
                        </a:solidFill>
                        <a:effectLst/>
                        <a:latin typeface="宋体"/>
                        <a:cs typeface="Arial"/>
                      </a:endParaRPr>
                    </a:p>
                  </a:txBody>
                  <a:tcPr marL="68580" marR="68580" marT="0" marB="0"/>
                </a:tc>
              </a:tr>
              <a:tr h="463516">
                <a:tc>
                  <a:txBody>
                    <a:bodyPr/>
                    <a:lstStyle/>
                    <a:p>
                      <a:pPr algn="ctr">
                        <a:spcBef>
                          <a:spcPts val="600"/>
                        </a:spcBef>
                        <a:spcAft>
                          <a:spcPts val="0"/>
                        </a:spcAft>
                        <a:tabLst>
                          <a:tab pos="228600" algn="l"/>
                          <a:tab pos="741680" algn="l"/>
                          <a:tab pos="971550" algn="l"/>
                          <a:tab pos="5067300" algn="l"/>
                        </a:tabLst>
                      </a:pPr>
                      <a:r>
                        <a:rPr lang="en-US" sz="2000">
                          <a:effectLst/>
                        </a:rPr>
                        <a:t>0011</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685800" algn="l"/>
                          <a:tab pos="971550" algn="l"/>
                          <a:tab pos="5067300" algn="l"/>
                        </a:tabLst>
                      </a:pPr>
                      <a:r>
                        <a:rPr lang="en-US" sz="2000" dirty="0">
                          <a:effectLst/>
                        </a:rPr>
                        <a:t>286 TSS</a:t>
                      </a:r>
                      <a:r>
                        <a:rPr lang="zh-CN" sz="2000" dirty="0">
                          <a:effectLst/>
                        </a:rPr>
                        <a:t>描述符，忙</a:t>
                      </a:r>
                      <a:endParaRPr lang="zh-CN" sz="2000" dirty="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741680" algn="l"/>
                          <a:tab pos="971550" algn="l"/>
                          <a:tab pos="5067300" algn="l"/>
                        </a:tabLst>
                      </a:pPr>
                      <a:r>
                        <a:rPr lang="en-US" sz="2000" dirty="0">
                          <a:effectLst/>
                        </a:rPr>
                        <a:t>1011</a:t>
                      </a:r>
                      <a:endParaRPr lang="zh-CN" sz="2000" dirty="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1179830" algn="l"/>
                          <a:tab pos="5067300" algn="l"/>
                        </a:tabLst>
                      </a:pPr>
                      <a:r>
                        <a:rPr lang="en-US" sz="2000">
                          <a:effectLst/>
                        </a:rPr>
                        <a:t>TSS</a:t>
                      </a:r>
                      <a:r>
                        <a:rPr lang="zh-CN" sz="2000">
                          <a:effectLst/>
                        </a:rPr>
                        <a:t>描述符</a:t>
                      </a:r>
                      <a:r>
                        <a:rPr lang="en-US" sz="2000">
                          <a:effectLst/>
                        </a:rPr>
                        <a:t>,</a:t>
                      </a:r>
                      <a:r>
                        <a:rPr lang="zh-CN" sz="2000">
                          <a:effectLst/>
                        </a:rPr>
                        <a:t>忙</a:t>
                      </a:r>
                      <a:endParaRPr lang="zh-CN" sz="2000">
                        <a:solidFill>
                          <a:srgbClr val="000000"/>
                        </a:solidFill>
                        <a:effectLst/>
                        <a:latin typeface="宋体"/>
                        <a:cs typeface="Arial"/>
                      </a:endParaRPr>
                    </a:p>
                  </a:txBody>
                  <a:tcPr marL="68580" marR="68580" marT="0" marB="0"/>
                </a:tc>
              </a:tr>
              <a:tr h="463516">
                <a:tc>
                  <a:txBody>
                    <a:bodyPr/>
                    <a:lstStyle/>
                    <a:p>
                      <a:pPr algn="ctr">
                        <a:spcBef>
                          <a:spcPts val="600"/>
                        </a:spcBef>
                        <a:spcAft>
                          <a:spcPts val="0"/>
                        </a:spcAft>
                        <a:tabLst>
                          <a:tab pos="228600" algn="l"/>
                          <a:tab pos="741680" algn="l"/>
                          <a:tab pos="971550" algn="l"/>
                          <a:tab pos="5067300" algn="l"/>
                        </a:tabLst>
                      </a:pPr>
                      <a:r>
                        <a:rPr lang="en-US" sz="2000">
                          <a:effectLst/>
                        </a:rPr>
                        <a:t>0100</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685800" algn="l"/>
                          <a:tab pos="971550" algn="l"/>
                          <a:tab pos="5067300" algn="l"/>
                        </a:tabLst>
                      </a:pPr>
                      <a:r>
                        <a:rPr lang="en-US" sz="2000">
                          <a:effectLst/>
                        </a:rPr>
                        <a:t>286</a:t>
                      </a:r>
                      <a:r>
                        <a:rPr lang="zh-CN" sz="2000">
                          <a:effectLst/>
                        </a:rPr>
                        <a:t>调用门描述符</a:t>
                      </a:r>
                      <a:endParaRPr lang="zh-CN" sz="200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741680" algn="l"/>
                          <a:tab pos="971550" algn="l"/>
                          <a:tab pos="5067300" algn="l"/>
                        </a:tabLst>
                      </a:pPr>
                      <a:r>
                        <a:rPr lang="en-US" sz="2000" dirty="0">
                          <a:effectLst/>
                        </a:rPr>
                        <a:t>1100</a:t>
                      </a:r>
                      <a:endParaRPr lang="zh-CN" sz="2000" dirty="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1179830" algn="l"/>
                          <a:tab pos="5067300" algn="l"/>
                        </a:tabLst>
                      </a:pPr>
                      <a:r>
                        <a:rPr lang="zh-CN" sz="2000" dirty="0">
                          <a:effectLst/>
                        </a:rPr>
                        <a:t>调用门描述符</a:t>
                      </a:r>
                      <a:endParaRPr lang="zh-CN" sz="2000" dirty="0">
                        <a:solidFill>
                          <a:srgbClr val="000000"/>
                        </a:solidFill>
                        <a:effectLst/>
                        <a:latin typeface="宋体"/>
                        <a:cs typeface="Arial"/>
                      </a:endParaRPr>
                    </a:p>
                  </a:txBody>
                  <a:tcPr marL="68580" marR="68580" marT="0" marB="0"/>
                </a:tc>
              </a:tr>
              <a:tr h="463516">
                <a:tc>
                  <a:txBody>
                    <a:bodyPr/>
                    <a:lstStyle/>
                    <a:p>
                      <a:pPr algn="ctr">
                        <a:spcBef>
                          <a:spcPts val="600"/>
                        </a:spcBef>
                        <a:spcAft>
                          <a:spcPts val="0"/>
                        </a:spcAft>
                        <a:tabLst>
                          <a:tab pos="228600" algn="l"/>
                          <a:tab pos="741680" algn="l"/>
                          <a:tab pos="971550" algn="l"/>
                          <a:tab pos="5067300" algn="l"/>
                        </a:tabLst>
                      </a:pPr>
                      <a:r>
                        <a:rPr lang="en-US" sz="2000">
                          <a:effectLst/>
                        </a:rPr>
                        <a:t>0101</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685800" algn="l"/>
                          <a:tab pos="971550" algn="l"/>
                          <a:tab pos="5067300" algn="l"/>
                        </a:tabLst>
                      </a:pPr>
                      <a:r>
                        <a:rPr lang="zh-CN" sz="2000">
                          <a:effectLst/>
                        </a:rPr>
                        <a:t>任务门描述符</a:t>
                      </a:r>
                      <a:endParaRPr lang="zh-CN" sz="200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741680" algn="l"/>
                          <a:tab pos="971550" algn="l"/>
                          <a:tab pos="5067300" algn="l"/>
                        </a:tabLst>
                      </a:pPr>
                      <a:r>
                        <a:rPr lang="en-US" sz="2000">
                          <a:effectLst/>
                        </a:rPr>
                        <a:t>1101</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1179830" algn="l"/>
                          <a:tab pos="5067300" algn="l"/>
                        </a:tabLst>
                      </a:pPr>
                      <a:r>
                        <a:rPr lang="zh-CN" sz="2000" dirty="0">
                          <a:effectLst/>
                        </a:rPr>
                        <a:t>未定义（保留）</a:t>
                      </a:r>
                      <a:endParaRPr lang="zh-CN" sz="2000" dirty="0">
                        <a:solidFill>
                          <a:srgbClr val="000000"/>
                        </a:solidFill>
                        <a:effectLst/>
                        <a:latin typeface="宋体"/>
                        <a:cs typeface="Arial"/>
                      </a:endParaRPr>
                    </a:p>
                  </a:txBody>
                  <a:tcPr marL="68580" marR="68580" marT="0" marB="0"/>
                </a:tc>
              </a:tr>
              <a:tr h="463516">
                <a:tc>
                  <a:txBody>
                    <a:bodyPr/>
                    <a:lstStyle/>
                    <a:p>
                      <a:pPr algn="ctr">
                        <a:spcBef>
                          <a:spcPts val="600"/>
                        </a:spcBef>
                        <a:spcAft>
                          <a:spcPts val="0"/>
                        </a:spcAft>
                        <a:tabLst>
                          <a:tab pos="228600" algn="l"/>
                          <a:tab pos="741680" algn="l"/>
                          <a:tab pos="971550" algn="l"/>
                          <a:tab pos="5067300" algn="l"/>
                        </a:tabLst>
                      </a:pPr>
                      <a:r>
                        <a:rPr lang="en-US" sz="2000">
                          <a:effectLst/>
                        </a:rPr>
                        <a:t>0110</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685800" algn="l"/>
                          <a:tab pos="971550" algn="l"/>
                          <a:tab pos="5067300" algn="l"/>
                        </a:tabLst>
                      </a:pPr>
                      <a:r>
                        <a:rPr lang="en-US" sz="2000">
                          <a:effectLst/>
                        </a:rPr>
                        <a:t>286</a:t>
                      </a:r>
                      <a:r>
                        <a:rPr lang="zh-CN" sz="2000">
                          <a:effectLst/>
                        </a:rPr>
                        <a:t>中断门描述符</a:t>
                      </a:r>
                      <a:endParaRPr lang="zh-CN" sz="200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741680" algn="l"/>
                          <a:tab pos="971550" algn="l"/>
                          <a:tab pos="5067300" algn="l"/>
                        </a:tabLst>
                      </a:pPr>
                      <a:r>
                        <a:rPr lang="en-US" sz="2000">
                          <a:effectLst/>
                        </a:rPr>
                        <a:t>1110</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1179830" algn="l"/>
                          <a:tab pos="5067300" algn="l"/>
                        </a:tabLst>
                      </a:pPr>
                      <a:r>
                        <a:rPr lang="zh-CN" sz="2000" dirty="0">
                          <a:effectLst/>
                        </a:rPr>
                        <a:t>中断门描述符</a:t>
                      </a:r>
                      <a:endParaRPr lang="zh-CN" sz="2000" dirty="0">
                        <a:solidFill>
                          <a:srgbClr val="000000"/>
                        </a:solidFill>
                        <a:effectLst/>
                        <a:latin typeface="宋体"/>
                        <a:cs typeface="Arial"/>
                      </a:endParaRPr>
                    </a:p>
                  </a:txBody>
                  <a:tcPr marL="68580" marR="68580" marT="0" marB="0"/>
                </a:tc>
              </a:tr>
              <a:tr h="540767">
                <a:tc>
                  <a:txBody>
                    <a:bodyPr/>
                    <a:lstStyle/>
                    <a:p>
                      <a:pPr algn="ctr">
                        <a:spcBef>
                          <a:spcPts val="600"/>
                        </a:spcBef>
                        <a:spcAft>
                          <a:spcPts val="0"/>
                        </a:spcAft>
                        <a:tabLst>
                          <a:tab pos="228600" algn="l"/>
                          <a:tab pos="741680" algn="l"/>
                          <a:tab pos="971550" algn="l"/>
                          <a:tab pos="5067300" algn="l"/>
                        </a:tabLst>
                      </a:pPr>
                      <a:r>
                        <a:rPr lang="en-US" sz="2000">
                          <a:effectLst/>
                        </a:rPr>
                        <a:t>0111</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685800" algn="l"/>
                          <a:tab pos="971550" algn="l"/>
                          <a:tab pos="5067300" algn="l"/>
                        </a:tabLst>
                      </a:pPr>
                      <a:r>
                        <a:rPr lang="en-US" sz="2000">
                          <a:effectLst/>
                        </a:rPr>
                        <a:t>286</a:t>
                      </a:r>
                      <a:r>
                        <a:rPr lang="zh-CN" sz="2000">
                          <a:effectLst/>
                        </a:rPr>
                        <a:t>陷阱门描述符</a:t>
                      </a:r>
                      <a:endParaRPr lang="zh-CN" sz="2000">
                        <a:solidFill>
                          <a:srgbClr val="000000"/>
                        </a:solidFill>
                        <a:effectLst/>
                        <a:latin typeface="宋体"/>
                        <a:cs typeface="Arial"/>
                      </a:endParaRPr>
                    </a:p>
                  </a:txBody>
                  <a:tcPr marL="68580" marR="68580" marT="0" marB="0"/>
                </a:tc>
                <a:tc>
                  <a:txBody>
                    <a:bodyPr/>
                    <a:lstStyle/>
                    <a:p>
                      <a:pPr algn="ctr">
                        <a:spcBef>
                          <a:spcPts val="600"/>
                        </a:spcBef>
                        <a:spcAft>
                          <a:spcPts val="0"/>
                        </a:spcAft>
                        <a:tabLst>
                          <a:tab pos="228600" algn="l"/>
                          <a:tab pos="741680" algn="l"/>
                          <a:tab pos="971550" algn="l"/>
                          <a:tab pos="5067300" algn="l"/>
                        </a:tabLst>
                      </a:pPr>
                      <a:r>
                        <a:rPr lang="en-US" sz="2000">
                          <a:effectLst/>
                        </a:rPr>
                        <a:t>1111</a:t>
                      </a:r>
                      <a:endParaRPr lang="zh-CN" sz="2000">
                        <a:solidFill>
                          <a:srgbClr val="000000"/>
                        </a:solidFill>
                        <a:effectLst/>
                        <a:latin typeface="宋体"/>
                        <a:cs typeface="Arial"/>
                      </a:endParaRPr>
                    </a:p>
                  </a:txBody>
                  <a:tcPr marL="68580" marR="68580" marT="0" marB="0"/>
                </a:tc>
                <a:tc>
                  <a:txBody>
                    <a:bodyPr/>
                    <a:lstStyle/>
                    <a:p>
                      <a:pPr algn="l">
                        <a:spcBef>
                          <a:spcPts val="600"/>
                        </a:spcBef>
                        <a:spcAft>
                          <a:spcPts val="0"/>
                        </a:spcAft>
                        <a:tabLst>
                          <a:tab pos="228600" algn="l"/>
                          <a:tab pos="1179830" algn="l"/>
                          <a:tab pos="5067300" algn="l"/>
                        </a:tabLst>
                      </a:pPr>
                      <a:r>
                        <a:rPr lang="zh-CN" sz="2000" dirty="0">
                          <a:effectLst/>
                        </a:rPr>
                        <a:t>陷阱门描述符</a:t>
                      </a:r>
                      <a:endParaRPr lang="zh-CN" sz="2000" dirty="0">
                        <a:solidFill>
                          <a:srgbClr val="000000"/>
                        </a:solidFill>
                        <a:effectLst/>
                        <a:latin typeface="宋体"/>
                        <a:cs typeface="Arial"/>
                      </a:endParaRPr>
                    </a:p>
                  </a:txBody>
                  <a:tcPr marL="68580" marR="68580" marT="0" marB="0"/>
                </a:tc>
              </a:tr>
            </a:tbl>
          </a:graphicData>
        </a:graphic>
      </p:graphicFrame>
    </p:spTree>
    <p:extLst>
      <p:ext uri="{BB962C8B-B14F-4D97-AF65-F5344CB8AC3E}">
        <p14:creationId xmlns:p14="http://schemas.microsoft.com/office/powerpoint/2010/main" val="16447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．门描述符</a:t>
            </a:r>
            <a:br>
              <a:rPr lang="zh-CN" altLang="zh-CN" dirty="0"/>
            </a:br>
            <a:endParaRPr lang="zh-CN" altLang="en-US" dirty="0"/>
          </a:p>
        </p:txBody>
      </p:sp>
      <p:sp>
        <p:nvSpPr>
          <p:cNvPr id="3" name="内容占位符 2"/>
          <p:cNvSpPr>
            <a:spLocks noGrp="1"/>
          </p:cNvSpPr>
          <p:nvPr>
            <p:ph idx="1"/>
          </p:nvPr>
        </p:nvSpPr>
        <p:spPr>
          <a:xfrm>
            <a:off x="179512" y="980728"/>
            <a:ext cx="8352926" cy="2055947"/>
          </a:xfrm>
        </p:spPr>
        <p:txBody>
          <a:bodyPr/>
          <a:lstStyle/>
          <a:p>
            <a:r>
              <a:rPr lang="zh-CN" altLang="zh-CN" dirty="0"/>
              <a:t>门描述符用来控制访问的目标代码段的入口点</a:t>
            </a:r>
            <a:r>
              <a:rPr lang="zh-CN" altLang="zh-CN" dirty="0" smtClean="0"/>
              <a:t>。</a:t>
            </a:r>
            <a:endParaRPr lang="en-US" altLang="zh-CN" dirty="0" smtClean="0"/>
          </a:p>
          <a:p>
            <a:r>
              <a:rPr lang="zh-CN" altLang="zh-CN" dirty="0"/>
              <a:t>门描述符包括调用门、任务门、中断门和陷阱门</a:t>
            </a:r>
            <a:r>
              <a:rPr lang="zh-CN" altLang="zh-CN" dirty="0" smtClean="0"/>
              <a:t>。</a:t>
            </a:r>
            <a:endParaRPr lang="en-US" altLang="zh-CN" dirty="0" smtClean="0"/>
          </a:p>
          <a:p>
            <a:r>
              <a:rPr lang="zh-CN" altLang="zh-CN" dirty="0"/>
              <a:t>门描述符的格式如表</a:t>
            </a:r>
            <a:r>
              <a:rPr lang="en-US" altLang="zh-CN" dirty="0"/>
              <a:t>1.2.6</a:t>
            </a:r>
            <a:r>
              <a:rPr lang="zh-CN" altLang="zh-CN" dirty="0"/>
              <a:t>所示。</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26</a:t>
            </a:fld>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103728285"/>
              </p:ext>
            </p:extLst>
          </p:nvPr>
        </p:nvGraphicFramePr>
        <p:xfrm>
          <a:off x="395536" y="3356992"/>
          <a:ext cx="8349253" cy="3240360"/>
        </p:xfrm>
        <a:graphic>
          <a:graphicData uri="http://schemas.openxmlformats.org/drawingml/2006/table">
            <a:tbl>
              <a:tblPr/>
              <a:tblGrid>
                <a:gridCol w="927422"/>
                <a:gridCol w="949504"/>
                <a:gridCol w="905341"/>
                <a:gridCol w="927422"/>
                <a:gridCol w="928649"/>
                <a:gridCol w="927422"/>
                <a:gridCol w="927422"/>
                <a:gridCol w="927422"/>
                <a:gridCol w="928649"/>
              </a:tblGrid>
              <a:tr h="360040">
                <a:tc>
                  <a:txBody>
                    <a:bodyPr/>
                    <a:lstStyle/>
                    <a:p>
                      <a:pPr algn="ctr">
                        <a:spcAft>
                          <a:spcPts val="0"/>
                        </a:spcAft>
                      </a:pPr>
                      <a:r>
                        <a:rPr lang="en-US" sz="1800" b="1" dirty="0">
                          <a:solidFill>
                            <a:srgbClr val="000000"/>
                          </a:solidFill>
                          <a:effectLst/>
                          <a:latin typeface="宋体"/>
                          <a:cs typeface="Arial"/>
                        </a:rPr>
                        <a:t>D7</a:t>
                      </a:r>
                      <a:endParaRPr lang="zh-CN" sz="1800" b="1" dirty="0">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solidFill>
                            <a:srgbClr val="000000"/>
                          </a:solidFill>
                          <a:effectLst/>
                          <a:latin typeface="宋体"/>
                          <a:cs typeface="Arial"/>
                        </a:rPr>
                        <a:t>D6</a:t>
                      </a:r>
                      <a:endParaRPr lang="zh-CN" sz="1800" b="1">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solidFill>
                            <a:srgbClr val="000000"/>
                          </a:solidFill>
                          <a:effectLst/>
                          <a:latin typeface="宋体"/>
                          <a:cs typeface="Arial"/>
                        </a:rPr>
                        <a:t>D5</a:t>
                      </a:r>
                      <a:endParaRPr lang="zh-CN" sz="1800" b="1">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solidFill>
                            <a:srgbClr val="000000"/>
                          </a:solidFill>
                          <a:effectLst/>
                          <a:latin typeface="宋体"/>
                          <a:cs typeface="Arial"/>
                        </a:rPr>
                        <a:t>D4</a:t>
                      </a:r>
                      <a:endParaRPr lang="zh-CN" sz="1800" b="1">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solidFill>
                            <a:srgbClr val="000000"/>
                          </a:solidFill>
                          <a:effectLst/>
                          <a:latin typeface="宋体"/>
                          <a:cs typeface="Arial"/>
                        </a:rPr>
                        <a:t>D3</a:t>
                      </a:r>
                      <a:endParaRPr lang="zh-CN" sz="1800" b="1">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solidFill>
                            <a:srgbClr val="000000"/>
                          </a:solidFill>
                          <a:effectLst/>
                          <a:latin typeface="宋体"/>
                          <a:cs typeface="Arial"/>
                        </a:rPr>
                        <a:t>D2</a:t>
                      </a:r>
                      <a:endParaRPr lang="zh-CN" sz="1800" b="1">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solidFill>
                            <a:srgbClr val="000000"/>
                          </a:solidFill>
                          <a:effectLst/>
                          <a:latin typeface="宋体"/>
                          <a:cs typeface="Arial"/>
                        </a:rPr>
                        <a:t>D1</a:t>
                      </a:r>
                      <a:endParaRPr lang="zh-CN" sz="1800" b="1">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solidFill>
                            <a:srgbClr val="000000"/>
                          </a:solidFill>
                          <a:effectLst/>
                          <a:latin typeface="宋体"/>
                          <a:cs typeface="Arial"/>
                        </a:rPr>
                        <a:t>D0</a:t>
                      </a:r>
                      <a:endParaRPr lang="zh-CN" sz="1800" b="1">
                        <a:solidFill>
                          <a:srgbClr val="000000"/>
                        </a:solidFill>
                        <a:effectLst/>
                        <a:latin typeface="宋体"/>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a:solidFill>
                            <a:srgbClr val="000000"/>
                          </a:solidFill>
                          <a:effectLst/>
                          <a:latin typeface="宋体"/>
                          <a:cs typeface="Arial"/>
                        </a:rPr>
                        <a:t>字节</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gridSpan="8">
                  <a:txBody>
                    <a:bodyPr/>
                    <a:lstStyle/>
                    <a:p>
                      <a:pPr algn="ctr">
                        <a:spcAft>
                          <a:spcPts val="0"/>
                        </a:spcAft>
                      </a:pPr>
                      <a:r>
                        <a:rPr lang="zh-CN" sz="1800" b="1" dirty="0">
                          <a:solidFill>
                            <a:srgbClr val="FF0000"/>
                          </a:solidFill>
                          <a:effectLst/>
                          <a:latin typeface="宋体"/>
                          <a:cs typeface="Arial"/>
                        </a:rPr>
                        <a:t>偏移地址</a:t>
                      </a:r>
                      <a:r>
                        <a:rPr lang="en-US" sz="1800" b="1" dirty="0">
                          <a:solidFill>
                            <a:srgbClr val="FF0000"/>
                          </a:solidFill>
                          <a:effectLst/>
                          <a:latin typeface="宋体"/>
                          <a:cs typeface="Arial"/>
                        </a:rPr>
                        <a:t>7</a:t>
                      </a:r>
                      <a:r>
                        <a:rPr lang="zh-CN" sz="1800" b="1" dirty="0">
                          <a:solidFill>
                            <a:srgbClr val="FF0000"/>
                          </a:solidFill>
                          <a:effectLst/>
                          <a:latin typeface="宋体"/>
                          <a:cs typeface="Arial"/>
                        </a:rPr>
                        <a:t>～</a:t>
                      </a:r>
                      <a:r>
                        <a:rPr lang="en-US" sz="1800" b="1" dirty="0">
                          <a:solidFill>
                            <a:srgbClr val="FF0000"/>
                          </a:solidFill>
                          <a:effectLst/>
                          <a:latin typeface="宋体"/>
                          <a:cs typeface="Arial"/>
                        </a:rPr>
                        <a:t>0</a:t>
                      </a:r>
                      <a:endParaRPr lang="zh-CN" sz="1800" b="1" dirty="0">
                        <a:solidFill>
                          <a:srgbClr val="FF0000"/>
                        </a:solidFill>
                        <a:effectLst/>
                        <a:latin typeface="宋体"/>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a:solidFill>
                            <a:srgbClr val="000000"/>
                          </a:solidFill>
                          <a:effectLst/>
                          <a:latin typeface="宋体"/>
                          <a:cs typeface="Arial"/>
                        </a:rPr>
                        <a:t>0</a:t>
                      </a:r>
                      <a:endParaRPr lang="zh-CN" sz="1800" b="1">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gridSpan="8">
                  <a:txBody>
                    <a:bodyPr/>
                    <a:lstStyle/>
                    <a:p>
                      <a:pPr algn="ctr">
                        <a:spcAft>
                          <a:spcPts val="0"/>
                        </a:spcAft>
                      </a:pPr>
                      <a:r>
                        <a:rPr lang="zh-CN" sz="1800" b="1" dirty="0">
                          <a:solidFill>
                            <a:srgbClr val="FF0000"/>
                          </a:solidFill>
                          <a:effectLst/>
                          <a:latin typeface="宋体"/>
                          <a:cs typeface="Arial"/>
                        </a:rPr>
                        <a:t>偏移地址</a:t>
                      </a:r>
                      <a:r>
                        <a:rPr lang="en-US" sz="1800" b="1" dirty="0">
                          <a:solidFill>
                            <a:srgbClr val="FF0000"/>
                          </a:solidFill>
                          <a:effectLst/>
                          <a:latin typeface="宋体"/>
                          <a:cs typeface="Arial"/>
                        </a:rPr>
                        <a:t>15</a:t>
                      </a:r>
                      <a:r>
                        <a:rPr lang="zh-CN" sz="1800" b="1" dirty="0">
                          <a:solidFill>
                            <a:srgbClr val="FF0000"/>
                          </a:solidFill>
                          <a:effectLst/>
                          <a:latin typeface="宋体"/>
                          <a:cs typeface="Arial"/>
                        </a:rPr>
                        <a:t>～</a:t>
                      </a:r>
                      <a:r>
                        <a:rPr lang="en-US" sz="1800" b="1" dirty="0">
                          <a:solidFill>
                            <a:srgbClr val="FF0000"/>
                          </a:solidFill>
                          <a:effectLst/>
                          <a:latin typeface="宋体"/>
                          <a:cs typeface="Arial"/>
                        </a:rPr>
                        <a:t>8</a:t>
                      </a:r>
                      <a:endParaRPr lang="zh-CN" sz="1800" b="1" dirty="0">
                        <a:solidFill>
                          <a:srgbClr val="FF0000"/>
                        </a:solidFill>
                        <a:effectLst/>
                        <a:latin typeface="宋体"/>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a:solidFill>
                            <a:srgbClr val="000000"/>
                          </a:solidFill>
                          <a:effectLst/>
                          <a:latin typeface="宋体"/>
                          <a:cs typeface="Arial"/>
                        </a:rPr>
                        <a:t>1</a:t>
                      </a:r>
                      <a:endParaRPr lang="zh-CN" sz="1800" b="1">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gridSpan="8">
                  <a:txBody>
                    <a:bodyPr/>
                    <a:lstStyle/>
                    <a:p>
                      <a:pPr algn="ctr">
                        <a:spcAft>
                          <a:spcPts val="0"/>
                        </a:spcAft>
                      </a:pPr>
                      <a:r>
                        <a:rPr lang="zh-CN" sz="1800" b="1" dirty="0">
                          <a:solidFill>
                            <a:srgbClr val="00B0F0"/>
                          </a:solidFill>
                          <a:effectLst/>
                          <a:latin typeface="宋体"/>
                          <a:cs typeface="Arial"/>
                        </a:rPr>
                        <a:t>段选择符</a:t>
                      </a:r>
                      <a:r>
                        <a:rPr lang="en-US" sz="1800" b="1" dirty="0">
                          <a:solidFill>
                            <a:srgbClr val="00B0F0"/>
                          </a:solidFill>
                          <a:effectLst/>
                          <a:latin typeface="宋体"/>
                          <a:cs typeface="Arial"/>
                        </a:rPr>
                        <a:t>7</a:t>
                      </a:r>
                      <a:r>
                        <a:rPr lang="zh-CN" sz="1800" b="1" dirty="0">
                          <a:solidFill>
                            <a:srgbClr val="00B0F0"/>
                          </a:solidFill>
                          <a:effectLst/>
                          <a:latin typeface="宋体"/>
                          <a:cs typeface="Arial"/>
                        </a:rPr>
                        <a:t>～</a:t>
                      </a:r>
                      <a:r>
                        <a:rPr lang="en-US" sz="1800" b="1" dirty="0">
                          <a:solidFill>
                            <a:srgbClr val="00B0F0"/>
                          </a:solidFill>
                          <a:effectLst/>
                          <a:latin typeface="宋体"/>
                          <a:cs typeface="Arial"/>
                        </a:rPr>
                        <a:t>0</a:t>
                      </a:r>
                      <a:endParaRPr lang="zh-CN" sz="1800" b="1" dirty="0">
                        <a:solidFill>
                          <a:srgbClr val="00B0F0"/>
                        </a:solidFill>
                        <a:effectLst/>
                        <a:latin typeface="宋体"/>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a:solidFill>
                            <a:srgbClr val="000000"/>
                          </a:solidFill>
                          <a:effectLst/>
                          <a:latin typeface="宋体"/>
                          <a:cs typeface="Arial"/>
                        </a:rPr>
                        <a:t>2</a:t>
                      </a:r>
                      <a:endParaRPr lang="zh-CN" sz="1800" b="1">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gridSpan="8">
                  <a:txBody>
                    <a:bodyPr/>
                    <a:lstStyle/>
                    <a:p>
                      <a:pPr algn="ctr">
                        <a:spcAft>
                          <a:spcPts val="0"/>
                        </a:spcAft>
                      </a:pPr>
                      <a:r>
                        <a:rPr lang="zh-CN" sz="1800" b="1" dirty="0">
                          <a:solidFill>
                            <a:srgbClr val="00B0F0"/>
                          </a:solidFill>
                          <a:effectLst/>
                          <a:latin typeface="宋体"/>
                          <a:cs typeface="Arial"/>
                        </a:rPr>
                        <a:t>段选择符</a:t>
                      </a:r>
                      <a:r>
                        <a:rPr lang="en-US" sz="1800" b="1" dirty="0">
                          <a:solidFill>
                            <a:srgbClr val="00B0F0"/>
                          </a:solidFill>
                          <a:effectLst/>
                          <a:latin typeface="宋体"/>
                          <a:cs typeface="Arial"/>
                        </a:rPr>
                        <a:t>15</a:t>
                      </a:r>
                      <a:r>
                        <a:rPr lang="zh-CN" sz="1800" b="1" dirty="0">
                          <a:solidFill>
                            <a:srgbClr val="00B0F0"/>
                          </a:solidFill>
                          <a:effectLst/>
                          <a:latin typeface="宋体"/>
                          <a:cs typeface="Arial"/>
                        </a:rPr>
                        <a:t>～</a:t>
                      </a:r>
                      <a:r>
                        <a:rPr lang="en-US" sz="1800" b="1" dirty="0">
                          <a:solidFill>
                            <a:srgbClr val="00B0F0"/>
                          </a:solidFill>
                          <a:effectLst/>
                          <a:latin typeface="宋体"/>
                          <a:cs typeface="Arial"/>
                        </a:rPr>
                        <a:t>8</a:t>
                      </a:r>
                      <a:endParaRPr lang="zh-CN" sz="1800" b="1" dirty="0">
                        <a:solidFill>
                          <a:srgbClr val="00B0F0"/>
                        </a:solidFill>
                        <a:effectLst/>
                        <a:latin typeface="宋体"/>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a:solidFill>
                            <a:srgbClr val="000000"/>
                          </a:solidFill>
                          <a:effectLst/>
                          <a:latin typeface="宋体"/>
                          <a:cs typeface="Arial"/>
                        </a:rPr>
                        <a:t>3</a:t>
                      </a:r>
                      <a:endParaRPr lang="zh-CN" sz="1800" b="1">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spcAft>
                          <a:spcPts val="0"/>
                        </a:spcAft>
                      </a:pPr>
                      <a:r>
                        <a:rPr lang="en-US" sz="1800" b="1">
                          <a:solidFill>
                            <a:srgbClr val="000000"/>
                          </a:solidFill>
                          <a:effectLst/>
                          <a:latin typeface="宋体"/>
                          <a:cs typeface="Arial"/>
                        </a:rPr>
                        <a:t>0</a:t>
                      </a:r>
                      <a:endParaRPr lang="zh-CN" sz="1800" b="1">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a:solidFill>
                            <a:srgbClr val="000000"/>
                          </a:solidFill>
                          <a:effectLst/>
                          <a:latin typeface="宋体"/>
                          <a:cs typeface="Arial"/>
                        </a:rPr>
                        <a:t>0</a:t>
                      </a:r>
                      <a:endParaRPr lang="zh-CN" sz="1800" b="1">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dirty="0">
                          <a:solidFill>
                            <a:srgbClr val="000000"/>
                          </a:solidFill>
                          <a:effectLst/>
                          <a:latin typeface="宋体"/>
                          <a:cs typeface="Arial"/>
                        </a:rPr>
                        <a:t>0</a:t>
                      </a:r>
                      <a:endParaRPr lang="zh-CN" sz="1800" b="1" dirty="0">
                        <a:solidFill>
                          <a:srgbClr val="000000"/>
                        </a:solidFill>
                        <a:effectLst/>
                        <a:latin typeface="宋体"/>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zh-CN" sz="1800" b="1" dirty="0">
                          <a:solidFill>
                            <a:srgbClr val="000000"/>
                          </a:solidFill>
                          <a:effectLst/>
                          <a:latin typeface="宋体"/>
                          <a:cs typeface="Arial"/>
                        </a:rPr>
                        <a:t>字计数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a:solidFill>
                            <a:srgbClr val="000000"/>
                          </a:solidFill>
                          <a:effectLst/>
                          <a:latin typeface="宋体"/>
                          <a:cs typeface="Arial"/>
                        </a:rPr>
                        <a:t>4</a:t>
                      </a:r>
                      <a:endParaRPr lang="zh-CN" sz="1800" b="1">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spcAft>
                          <a:spcPts val="0"/>
                        </a:spcAft>
                      </a:pPr>
                      <a:r>
                        <a:rPr lang="en-US" sz="1800" b="1">
                          <a:solidFill>
                            <a:srgbClr val="000000"/>
                          </a:solidFill>
                          <a:effectLst/>
                          <a:latin typeface="宋体"/>
                          <a:cs typeface="Arial"/>
                        </a:rPr>
                        <a:t>P</a:t>
                      </a:r>
                      <a:r>
                        <a:rPr lang="zh-CN" sz="1800" b="1">
                          <a:solidFill>
                            <a:srgbClr val="000000"/>
                          </a:solidFill>
                          <a:effectLst/>
                          <a:latin typeface="宋体"/>
                          <a:cs typeface="Arial"/>
                        </a:rPr>
                        <a:t>存在</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800" b="1">
                          <a:solidFill>
                            <a:srgbClr val="000000"/>
                          </a:solidFill>
                          <a:effectLst/>
                          <a:latin typeface="宋体"/>
                          <a:cs typeface="Arial"/>
                        </a:rPr>
                        <a:t>DPL</a:t>
                      </a:r>
                      <a:r>
                        <a:rPr lang="zh-CN" sz="1800" b="1">
                          <a:solidFill>
                            <a:srgbClr val="000000"/>
                          </a:solidFill>
                          <a:effectLst/>
                          <a:latin typeface="宋体"/>
                          <a:cs typeface="Arial"/>
                        </a:rPr>
                        <a:t>特权级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b="1" dirty="0">
                          <a:solidFill>
                            <a:srgbClr val="000000"/>
                          </a:solidFill>
                          <a:effectLst/>
                          <a:latin typeface="宋体"/>
                          <a:cs typeface="Arial"/>
                        </a:rPr>
                        <a:t>S</a:t>
                      </a:r>
                      <a:r>
                        <a:rPr lang="zh-CN" sz="1800" b="1" dirty="0">
                          <a:solidFill>
                            <a:srgbClr val="000000"/>
                          </a:solidFill>
                          <a:effectLst/>
                          <a:latin typeface="宋体"/>
                          <a:cs typeface="Arial"/>
                        </a:rPr>
                        <a:t>分类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US" sz="1800" b="1" dirty="0">
                          <a:solidFill>
                            <a:srgbClr val="000000"/>
                          </a:solidFill>
                          <a:effectLst/>
                          <a:latin typeface="宋体"/>
                          <a:cs typeface="Arial"/>
                        </a:rPr>
                        <a:t>TYPE</a:t>
                      </a:r>
                      <a:r>
                        <a:rPr lang="zh-CN" sz="1800" b="1" dirty="0">
                          <a:solidFill>
                            <a:srgbClr val="000000"/>
                          </a:solidFill>
                          <a:effectLst/>
                          <a:latin typeface="宋体"/>
                          <a:cs typeface="Arial"/>
                        </a:rPr>
                        <a:t>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a:solidFill>
                            <a:srgbClr val="000000"/>
                          </a:solidFill>
                          <a:effectLst/>
                          <a:latin typeface="宋体"/>
                          <a:cs typeface="Arial"/>
                        </a:rPr>
                        <a:t>5</a:t>
                      </a:r>
                      <a:endParaRPr lang="zh-CN" sz="1800" b="1">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gridSpan="8">
                  <a:txBody>
                    <a:bodyPr/>
                    <a:lstStyle/>
                    <a:p>
                      <a:pPr algn="ctr">
                        <a:spcAft>
                          <a:spcPts val="0"/>
                        </a:spcAft>
                      </a:pPr>
                      <a:r>
                        <a:rPr lang="zh-CN" sz="1800" b="1" dirty="0">
                          <a:solidFill>
                            <a:srgbClr val="FF0000"/>
                          </a:solidFill>
                          <a:effectLst/>
                          <a:latin typeface="宋体"/>
                          <a:cs typeface="Arial"/>
                        </a:rPr>
                        <a:t>偏移地址</a:t>
                      </a:r>
                      <a:r>
                        <a:rPr lang="en-US" sz="1800" b="1" dirty="0">
                          <a:solidFill>
                            <a:srgbClr val="FF0000"/>
                          </a:solidFill>
                          <a:effectLst/>
                          <a:latin typeface="宋体"/>
                          <a:cs typeface="Arial"/>
                        </a:rPr>
                        <a:t>23</a:t>
                      </a:r>
                      <a:r>
                        <a:rPr lang="zh-CN" sz="1800" b="1" dirty="0">
                          <a:solidFill>
                            <a:srgbClr val="FF0000"/>
                          </a:solidFill>
                          <a:effectLst/>
                          <a:latin typeface="宋体"/>
                          <a:cs typeface="Arial"/>
                        </a:rPr>
                        <a:t>～</a:t>
                      </a:r>
                      <a:r>
                        <a:rPr lang="en-US" sz="1800" b="1" dirty="0">
                          <a:solidFill>
                            <a:srgbClr val="FF0000"/>
                          </a:solidFill>
                          <a:effectLst/>
                          <a:latin typeface="宋体"/>
                          <a:cs typeface="Arial"/>
                        </a:rPr>
                        <a:t>16</a:t>
                      </a:r>
                      <a:endParaRPr lang="zh-CN" sz="1800" b="1" dirty="0">
                        <a:solidFill>
                          <a:srgbClr val="FF0000"/>
                        </a:solidFill>
                        <a:effectLst/>
                        <a:latin typeface="宋体"/>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dirty="0">
                          <a:solidFill>
                            <a:srgbClr val="000000"/>
                          </a:solidFill>
                          <a:effectLst/>
                          <a:latin typeface="宋体"/>
                          <a:cs typeface="Arial"/>
                        </a:rPr>
                        <a:t>6</a:t>
                      </a:r>
                      <a:endParaRPr lang="zh-CN" sz="1800" b="1" dirty="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gridSpan="8">
                  <a:txBody>
                    <a:bodyPr/>
                    <a:lstStyle/>
                    <a:p>
                      <a:pPr algn="ctr">
                        <a:spcAft>
                          <a:spcPts val="0"/>
                        </a:spcAft>
                      </a:pPr>
                      <a:r>
                        <a:rPr lang="zh-CN" sz="1800" b="1" dirty="0">
                          <a:solidFill>
                            <a:srgbClr val="FF0000"/>
                          </a:solidFill>
                          <a:effectLst/>
                          <a:latin typeface="宋体"/>
                          <a:cs typeface="Arial"/>
                        </a:rPr>
                        <a:t>偏移地址</a:t>
                      </a:r>
                      <a:r>
                        <a:rPr lang="en-US" sz="1800" b="1" dirty="0">
                          <a:solidFill>
                            <a:srgbClr val="FF0000"/>
                          </a:solidFill>
                          <a:effectLst/>
                          <a:latin typeface="宋体"/>
                          <a:cs typeface="Arial"/>
                        </a:rPr>
                        <a:t>31</a:t>
                      </a:r>
                      <a:r>
                        <a:rPr lang="zh-CN" sz="1800" b="1" dirty="0">
                          <a:solidFill>
                            <a:srgbClr val="FF0000"/>
                          </a:solidFill>
                          <a:effectLst/>
                          <a:latin typeface="宋体"/>
                          <a:cs typeface="Arial"/>
                        </a:rPr>
                        <a:t>～</a:t>
                      </a:r>
                      <a:r>
                        <a:rPr lang="en-US" sz="1800" b="1" dirty="0">
                          <a:solidFill>
                            <a:srgbClr val="FF0000"/>
                          </a:solidFill>
                          <a:effectLst/>
                          <a:latin typeface="宋体"/>
                          <a:cs typeface="Arial"/>
                        </a:rPr>
                        <a:t>24</a:t>
                      </a:r>
                      <a:endParaRPr lang="zh-CN" sz="1800" b="1" dirty="0">
                        <a:solidFill>
                          <a:srgbClr val="FF0000"/>
                        </a:solidFill>
                        <a:effectLst/>
                        <a:latin typeface="宋体"/>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dirty="0">
                          <a:solidFill>
                            <a:srgbClr val="000000"/>
                          </a:solidFill>
                          <a:effectLst/>
                          <a:latin typeface="宋体"/>
                          <a:cs typeface="Arial"/>
                        </a:rPr>
                        <a:t>7</a:t>
                      </a:r>
                      <a:endParaRPr lang="zh-CN" sz="1800" b="1" dirty="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073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1.2.3  </a:t>
            </a:r>
            <a:r>
              <a:rPr lang="zh-CN" altLang="zh-CN" b="1" dirty="0"/>
              <a:t>全局描述符表及寄存器</a:t>
            </a:r>
            <a:br>
              <a:rPr lang="zh-CN" altLang="zh-CN" b="1" dirty="0"/>
            </a:br>
            <a:endParaRPr lang="zh-CN" altLang="en-US" dirty="0"/>
          </a:p>
        </p:txBody>
      </p:sp>
      <p:sp>
        <p:nvSpPr>
          <p:cNvPr id="3" name="内容占位符 2"/>
          <p:cNvSpPr>
            <a:spLocks noGrp="1"/>
          </p:cNvSpPr>
          <p:nvPr>
            <p:ph idx="1"/>
          </p:nvPr>
        </p:nvSpPr>
        <p:spPr>
          <a:xfrm>
            <a:off x="395536" y="1412777"/>
            <a:ext cx="8352926" cy="2357568"/>
          </a:xfrm>
        </p:spPr>
        <p:txBody>
          <a:bodyPr/>
          <a:lstStyle/>
          <a:p>
            <a:r>
              <a:rPr lang="zh-CN" altLang="zh-CN" sz="2800" dirty="0"/>
              <a:t>全局描述符表由段描述符组成</a:t>
            </a:r>
            <a:r>
              <a:rPr lang="zh-CN" altLang="zh-CN" sz="2800" dirty="0" smtClean="0"/>
              <a:t>。</a:t>
            </a:r>
            <a:endParaRPr lang="en-US" altLang="zh-CN" sz="2800" dirty="0" smtClean="0"/>
          </a:p>
          <a:p>
            <a:r>
              <a:rPr lang="zh-CN" altLang="zh-CN" sz="2800" dirty="0" smtClean="0"/>
              <a:t>全</a:t>
            </a:r>
            <a:r>
              <a:rPr lang="zh-CN" altLang="zh-CN" sz="2800" dirty="0"/>
              <a:t>局描述符表和段描述符都由系统程序产生</a:t>
            </a:r>
            <a:r>
              <a:rPr lang="zh-CN" altLang="zh-CN" sz="2800" dirty="0" smtClean="0"/>
              <a:t>。</a:t>
            </a:r>
            <a:endParaRPr lang="zh-CN" altLang="zh-CN" sz="2800" dirty="0"/>
          </a:p>
          <a:p>
            <a:r>
              <a:rPr lang="zh-CN" altLang="zh-CN" sz="2800" dirty="0"/>
              <a:t>全局描述符表如图</a:t>
            </a:r>
            <a:r>
              <a:rPr lang="en-US" altLang="zh-CN" sz="2800" dirty="0"/>
              <a:t>1.2.5</a:t>
            </a:r>
            <a:r>
              <a:rPr lang="zh-CN" altLang="zh-CN" sz="2800" dirty="0"/>
              <a:t>所示。</a:t>
            </a:r>
            <a:endParaRPr lang="zh-CN" altLang="en-US" sz="28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27</a:t>
            </a:fld>
            <a:endParaRPr lang="zh-CN" altLang="en-US" dirty="0"/>
          </a:p>
        </p:txBody>
      </p:sp>
    </p:spTree>
    <p:extLst>
      <p:ext uri="{BB962C8B-B14F-4D97-AF65-F5344CB8AC3E}">
        <p14:creationId xmlns:p14="http://schemas.microsoft.com/office/powerpoint/2010/main" val="2801447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28</a:t>
            </a:fld>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8064896" cy="6692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6322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4271939"/>
          </a:xfrm>
        </p:spPr>
        <p:txBody>
          <a:bodyPr/>
          <a:lstStyle/>
          <a:p>
            <a:r>
              <a:rPr lang="zh-CN" altLang="zh-CN" dirty="0"/>
              <a:t>全局描述符表寄存器</a:t>
            </a:r>
            <a:r>
              <a:rPr lang="en-US" altLang="zh-CN" dirty="0">
                <a:solidFill>
                  <a:srgbClr val="FF0000"/>
                </a:solidFill>
              </a:rPr>
              <a:t>GDTR</a:t>
            </a:r>
            <a:r>
              <a:rPr lang="zh-CN" altLang="zh-CN" dirty="0"/>
              <a:t>指定了全局描述符表</a:t>
            </a:r>
            <a:r>
              <a:rPr lang="en-US" altLang="zh-CN" dirty="0"/>
              <a:t>GDT</a:t>
            </a:r>
            <a:r>
              <a:rPr lang="zh-CN" altLang="zh-CN" dirty="0"/>
              <a:t>在内存中的起始地址</a:t>
            </a:r>
            <a:r>
              <a:rPr lang="zh-CN" altLang="zh-CN" dirty="0" smtClean="0"/>
              <a:t>。</a:t>
            </a:r>
            <a:endParaRPr lang="en-US" altLang="zh-CN" dirty="0" smtClean="0"/>
          </a:p>
          <a:p>
            <a:r>
              <a:rPr lang="en-US" altLang="zh-CN" dirty="0"/>
              <a:t>GDTR</a:t>
            </a:r>
            <a:r>
              <a:rPr lang="zh-CN" altLang="zh-CN" dirty="0"/>
              <a:t>是</a:t>
            </a:r>
            <a:r>
              <a:rPr lang="en-US" altLang="zh-CN" dirty="0"/>
              <a:t>Pentium</a:t>
            </a:r>
            <a:r>
              <a:rPr lang="zh-CN" altLang="zh-CN" dirty="0"/>
              <a:t>微处理机中的</a:t>
            </a:r>
            <a:r>
              <a:rPr lang="en-US" altLang="zh-CN" dirty="0"/>
              <a:t>48</a:t>
            </a:r>
            <a:r>
              <a:rPr lang="zh-CN" altLang="zh-CN" dirty="0"/>
              <a:t>位寄存器。该寄存器的</a:t>
            </a:r>
            <a:r>
              <a:rPr lang="zh-CN" altLang="zh-CN" dirty="0">
                <a:solidFill>
                  <a:srgbClr val="FF0000"/>
                </a:solidFill>
              </a:rPr>
              <a:t>低</a:t>
            </a:r>
            <a:r>
              <a:rPr lang="en-US" altLang="zh-CN" dirty="0">
                <a:solidFill>
                  <a:srgbClr val="FF0000"/>
                </a:solidFill>
              </a:rPr>
              <a:t>2</a:t>
            </a:r>
            <a:r>
              <a:rPr lang="zh-CN" altLang="zh-CN" dirty="0">
                <a:solidFill>
                  <a:srgbClr val="FF0000"/>
                </a:solidFill>
              </a:rPr>
              <a:t>个字节标识为</a:t>
            </a:r>
            <a:r>
              <a:rPr lang="en-US" altLang="zh-CN" dirty="0">
                <a:solidFill>
                  <a:srgbClr val="FF0000"/>
                </a:solidFill>
              </a:rPr>
              <a:t>16</a:t>
            </a:r>
            <a:r>
              <a:rPr lang="zh-CN" altLang="zh-CN" dirty="0">
                <a:solidFill>
                  <a:srgbClr val="FF0000"/>
                </a:solidFill>
              </a:rPr>
              <a:t>位界限</a:t>
            </a:r>
            <a:r>
              <a:rPr lang="zh-CN" altLang="zh-CN" dirty="0"/>
              <a:t>，它规定了</a:t>
            </a:r>
            <a:r>
              <a:rPr lang="en-US" altLang="zh-CN" dirty="0"/>
              <a:t>GDT</a:t>
            </a:r>
            <a:r>
              <a:rPr lang="zh-CN" altLang="zh-CN" dirty="0"/>
              <a:t>按字节进行计算的地址范围的大小</a:t>
            </a:r>
            <a:r>
              <a:rPr lang="zh-CN" altLang="zh-CN" dirty="0" smtClean="0"/>
              <a:t>。</a:t>
            </a:r>
            <a:endParaRPr lang="en-US" altLang="zh-CN" dirty="0" smtClean="0"/>
          </a:p>
          <a:p>
            <a:r>
              <a:rPr lang="en-US" altLang="zh-CN" dirty="0"/>
              <a:t>GDTR</a:t>
            </a:r>
            <a:r>
              <a:rPr lang="zh-CN" altLang="zh-CN" dirty="0"/>
              <a:t>的</a:t>
            </a:r>
            <a:r>
              <a:rPr lang="zh-CN" altLang="zh-CN" dirty="0">
                <a:solidFill>
                  <a:srgbClr val="FF0000"/>
                </a:solidFill>
              </a:rPr>
              <a:t>高</a:t>
            </a:r>
            <a:r>
              <a:rPr lang="en-US" altLang="zh-CN" dirty="0">
                <a:solidFill>
                  <a:srgbClr val="FF0000"/>
                </a:solidFill>
              </a:rPr>
              <a:t>4</a:t>
            </a:r>
            <a:r>
              <a:rPr lang="zh-CN" altLang="zh-CN" dirty="0">
                <a:solidFill>
                  <a:srgbClr val="FF0000"/>
                </a:solidFill>
              </a:rPr>
              <a:t>个字节标为</a:t>
            </a:r>
            <a:r>
              <a:rPr lang="en-US" altLang="zh-CN" dirty="0">
                <a:solidFill>
                  <a:srgbClr val="FF0000"/>
                </a:solidFill>
              </a:rPr>
              <a:t>32</a:t>
            </a:r>
            <a:r>
              <a:rPr lang="zh-CN" altLang="zh-CN" dirty="0">
                <a:solidFill>
                  <a:srgbClr val="FF0000"/>
                </a:solidFill>
              </a:rPr>
              <a:t>位基地址</a:t>
            </a:r>
            <a:r>
              <a:rPr lang="zh-CN" altLang="zh-CN" dirty="0"/>
              <a:t>，指示</a:t>
            </a:r>
            <a:r>
              <a:rPr lang="en-US" altLang="zh-CN" dirty="0"/>
              <a:t>GDT</a:t>
            </a:r>
            <a:r>
              <a:rPr lang="zh-CN" altLang="zh-CN" dirty="0"/>
              <a:t>在存储器中开始的物理地址。</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29</a:t>
            </a:fld>
            <a:endParaRPr lang="zh-CN" altLang="en-US" dirty="0"/>
          </a:p>
        </p:txBody>
      </p:sp>
    </p:spTree>
    <p:extLst>
      <p:ext uri="{BB962C8B-B14F-4D97-AF65-F5344CB8AC3E}">
        <p14:creationId xmlns:p14="http://schemas.microsoft.com/office/powerpoint/2010/main" val="369101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80920" cy="924475"/>
          </a:xfrm>
        </p:spPr>
        <p:txBody>
          <a:bodyPr/>
          <a:lstStyle/>
          <a:p>
            <a:r>
              <a:rPr lang="zh-CN" altLang="zh-CN" sz="2400" dirty="0"/>
              <a:t>表</a:t>
            </a:r>
            <a:r>
              <a:rPr lang="en-US" altLang="zh-CN" sz="2400" dirty="0"/>
              <a:t>1.1.1  </a:t>
            </a:r>
            <a:r>
              <a:rPr lang="zh-CN" altLang="zh-CN" sz="2400" dirty="0"/>
              <a:t>虚拟存储器和</a:t>
            </a:r>
            <a:r>
              <a:rPr lang="en-US" altLang="zh-CN" sz="2400" dirty="0"/>
              <a:t>Cache</a:t>
            </a:r>
            <a:r>
              <a:rPr lang="zh-CN" altLang="zh-CN" sz="2400" dirty="0"/>
              <a:t>存储器的比较</a:t>
            </a:r>
            <a:endParaRPr lang="zh-CN" altLang="en-US" sz="2400"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4172649172"/>
              </p:ext>
            </p:extLst>
          </p:nvPr>
        </p:nvGraphicFramePr>
        <p:xfrm>
          <a:off x="755576" y="1916832"/>
          <a:ext cx="7632848" cy="4071221"/>
        </p:xfrm>
        <a:graphic>
          <a:graphicData uri="http://schemas.openxmlformats.org/drawingml/2006/table">
            <a:tbl>
              <a:tblPr/>
              <a:tblGrid>
                <a:gridCol w="1474505"/>
                <a:gridCol w="3078680"/>
                <a:gridCol w="3079663"/>
              </a:tblGrid>
              <a:tr h="265876">
                <a:tc>
                  <a:txBody>
                    <a:bodyPr/>
                    <a:lstStyle/>
                    <a:p>
                      <a:pPr marR="15875" algn="ctr">
                        <a:spcAft>
                          <a:spcPts val="0"/>
                        </a:spcAft>
                        <a:tabLst>
                          <a:tab pos="228600" algn="l"/>
                          <a:tab pos="571500" algn="l"/>
                          <a:tab pos="685800" algn="l"/>
                          <a:tab pos="971550" algn="l"/>
                          <a:tab pos="5267960" algn="l"/>
                        </a:tabLst>
                      </a:pPr>
                      <a:r>
                        <a:rPr lang="zh-CN" sz="1400" dirty="0">
                          <a:solidFill>
                            <a:srgbClr val="000000"/>
                          </a:solidFill>
                          <a:effectLst/>
                          <a:latin typeface="宋体"/>
                          <a:cs typeface="Arial"/>
                        </a:rPr>
                        <a:t>存储体系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ctr">
                        <a:spcAft>
                          <a:spcPts val="0"/>
                        </a:spcAft>
                        <a:tabLst>
                          <a:tab pos="228600" algn="l"/>
                          <a:tab pos="571500" algn="l"/>
                          <a:tab pos="685800" algn="l"/>
                          <a:tab pos="971550" algn="l"/>
                          <a:tab pos="5267960" algn="l"/>
                        </a:tabLst>
                      </a:pPr>
                      <a:r>
                        <a:rPr lang="zh-CN" sz="1400">
                          <a:solidFill>
                            <a:srgbClr val="000000"/>
                          </a:solidFill>
                          <a:effectLst/>
                          <a:latin typeface="宋体"/>
                          <a:cs typeface="Arial"/>
                        </a:rPr>
                        <a:t>虚拟存储器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ctr">
                        <a:spcAft>
                          <a:spcPts val="0"/>
                        </a:spcAft>
                        <a:tabLst>
                          <a:tab pos="228600" algn="l"/>
                          <a:tab pos="571500" algn="l"/>
                          <a:tab pos="685800" algn="l"/>
                          <a:tab pos="971550" algn="l"/>
                          <a:tab pos="5267960" algn="l"/>
                        </a:tabLst>
                      </a:pPr>
                      <a:r>
                        <a:rPr lang="en-US" sz="1400">
                          <a:solidFill>
                            <a:srgbClr val="000000"/>
                          </a:solidFill>
                          <a:effectLst/>
                          <a:latin typeface="宋体"/>
                          <a:cs typeface="Arial"/>
                        </a:rPr>
                        <a:t>Cache</a:t>
                      </a:r>
                      <a:r>
                        <a:rPr lang="zh-CN" sz="1400">
                          <a:solidFill>
                            <a:srgbClr val="000000"/>
                          </a:solidFill>
                          <a:effectLst/>
                          <a:latin typeface="宋体"/>
                          <a:cs typeface="Arial"/>
                        </a:rPr>
                        <a:t>存储器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876">
                <a:tc>
                  <a:txBody>
                    <a:bodyPr/>
                    <a:lstStyle/>
                    <a:p>
                      <a:pPr marR="15875" algn="ctr">
                        <a:spcAft>
                          <a:spcPts val="0"/>
                        </a:spcAft>
                        <a:tabLst>
                          <a:tab pos="228600" algn="l"/>
                          <a:tab pos="571500" algn="l"/>
                          <a:tab pos="685800" algn="l"/>
                          <a:tab pos="971550" algn="l"/>
                          <a:tab pos="5267960" algn="l"/>
                        </a:tabLst>
                      </a:pPr>
                      <a:r>
                        <a:rPr lang="zh-CN" sz="1400" dirty="0">
                          <a:solidFill>
                            <a:srgbClr val="000000"/>
                          </a:solidFill>
                          <a:effectLst/>
                          <a:latin typeface="宋体"/>
                          <a:cs typeface="Arial"/>
                        </a:rPr>
                        <a:t>存储层次</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just">
                        <a:spcAft>
                          <a:spcPts val="0"/>
                        </a:spcAft>
                        <a:tabLst>
                          <a:tab pos="228600" algn="l"/>
                          <a:tab pos="571500" algn="l"/>
                          <a:tab pos="685800" algn="l"/>
                          <a:tab pos="971550" algn="l"/>
                          <a:tab pos="5267960" algn="l"/>
                        </a:tabLst>
                      </a:pPr>
                      <a:r>
                        <a:rPr lang="zh-CN" sz="1400">
                          <a:solidFill>
                            <a:srgbClr val="000000"/>
                          </a:solidFill>
                          <a:effectLst/>
                          <a:latin typeface="宋体"/>
                          <a:cs typeface="Arial"/>
                        </a:rPr>
                        <a:t>主存</a:t>
                      </a:r>
                      <a:r>
                        <a:rPr lang="en-US" sz="1400">
                          <a:solidFill>
                            <a:srgbClr val="000000"/>
                          </a:solidFill>
                          <a:effectLst/>
                          <a:latin typeface="宋体"/>
                          <a:cs typeface="Arial"/>
                        </a:rPr>
                        <a:t>-</a:t>
                      </a:r>
                      <a:r>
                        <a:rPr lang="zh-CN" sz="1400">
                          <a:solidFill>
                            <a:srgbClr val="000000"/>
                          </a:solidFill>
                          <a:effectLst/>
                          <a:latin typeface="宋体"/>
                          <a:cs typeface="Arial"/>
                        </a:rPr>
                        <a:t>辅存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just">
                        <a:spcAft>
                          <a:spcPts val="0"/>
                        </a:spcAft>
                        <a:tabLst>
                          <a:tab pos="228600" algn="l"/>
                          <a:tab pos="571500" algn="l"/>
                          <a:tab pos="685800" algn="l"/>
                          <a:tab pos="971550" algn="l"/>
                          <a:tab pos="5267960" algn="l"/>
                        </a:tabLst>
                      </a:pPr>
                      <a:r>
                        <a:rPr lang="en-US" sz="1400">
                          <a:solidFill>
                            <a:srgbClr val="000000"/>
                          </a:solidFill>
                          <a:effectLst/>
                          <a:latin typeface="宋体"/>
                          <a:cs typeface="Arial"/>
                        </a:rPr>
                        <a:t>Cache-</a:t>
                      </a:r>
                      <a:r>
                        <a:rPr lang="zh-CN" sz="1400">
                          <a:solidFill>
                            <a:srgbClr val="000000"/>
                          </a:solidFill>
                          <a:effectLst/>
                          <a:latin typeface="宋体"/>
                          <a:cs typeface="Arial"/>
                        </a:rPr>
                        <a:t>主存</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876">
                <a:tc>
                  <a:txBody>
                    <a:bodyPr/>
                    <a:lstStyle/>
                    <a:p>
                      <a:pPr marR="15875" algn="ctr">
                        <a:spcAft>
                          <a:spcPts val="0"/>
                        </a:spcAft>
                        <a:tabLst>
                          <a:tab pos="228600" algn="l"/>
                          <a:tab pos="571500" algn="l"/>
                          <a:tab pos="685800" algn="l"/>
                          <a:tab pos="971550" algn="l"/>
                          <a:tab pos="5267960" algn="l"/>
                        </a:tabLst>
                      </a:pPr>
                      <a:r>
                        <a:rPr lang="zh-CN" sz="1400" dirty="0">
                          <a:solidFill>
                            <a:srgbClr val="000000"/>
                          </a:solidFill>
                          <a:effectLst/>
                          <a:latin typeface="宋体"/>
                          <a:cs typeface="Arial"/>
                        </a:rPr>
                        <a:t>主要功能</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l">
                        <a:spcAft>
                          <a:spcPts val="0"/>
                        </a:spcAft>
                        <a:tabLst>
                          <a:tab pos="228600" algn="l"/>
                          <a:tab pos="571500" algn="l"/>
                          <a:tab pos="685800" algn="l"/>
                          <a:tab pos="971550" algn="l"/>
                          <a:tab pos="5267960" algn="l"/>
                        </a:tabLst>
                      </a:pPr>
                      <a:r>
                        <a:rPr lang="zh-CN" sz="1400">
                          <a:solidFill>
                            <a:srgbClr val="000000"/>
                          </a:solidFill>
                          <a:effectLst/>
                          <a:latin typeface="宋体"/>
                          <a:cs typeface="Arial"/>
                        </a:rPr>
                        <a:t>主存速度，辅存容量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l">
                        <a:spcAft>
                          <a:spcPts val="0"/>
                        </a:spcAft>
                        <a:tabLst>
                          <a:tab pos="228600" algn="l"/>
                          <a:tab pos="571500" algn="l"/>
                          <a:tab pos="685800" algn="l"/>
                          <a:tab pos="971550" algn="l"/>
                          <a:tab pos="5267960" algn="l"/>
                        </a:tabLst>
                      </a:pPr>
                      <a:r>
                        <a:rPr lang="en-US" sz="1400">
                          <a:solidFill>
                            <a:srgbClr val="000000"/>
                          </a:solidFill>
                          <a:effectLst/>
                          <a:latin typeface="宋体"/>
                          <a:cs typeface="Arial"/>
                        </a:rPr>
                        <a:t>CPU</a:t>
                      </a:r>
                      <a:r>
                        <a:rPr lang="zh-CN" sz="1400">
                          <a:solidFill>
                            <a:srgbClr val="000000"/>
                          </a:solidFill>
                          <a:effectLst/>
                          <a:latin typeface="宋体"/>
                          <a:cs typeface="Arial"/>
                        </a:rPr>
                        <a:t>速度，主存容量</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524">
                <a:tc>
                  <a:txBody>
                    <a:bodyPr/>
                    <a:lstStyle/>
                    <a:p>
                      <a:pPr marR="15875" algn="ctr">
                        <a:spcAft>
                          <a:spcPts val="0"/>
                        </a:spcAft>
                        <a:tabLst>
                          <a:tab pos="228600" algn="l"/>
                          <a:tab pos="571500" algn="l"/>
                          <a:tab pos="685800" algn="l"/>
                          <a:tab pos="971550" algn="l"/>
                          <a:tab pos="5267960" algn="l"/>
                        </a:tabLst>
                      </a:pPr>
                      <a:r>
                        <a:rPr lang="zh-CN" sz="1400" dirty="0">
                          <a:solidFill>
                            <a:srgbClr val="000000"/>
                          </a:solidFill>
                          <a:effectLst/>
                          <a:latin typeface="宋体"/>
                          <a:cs typeface="Arial"/>
                        </a:rPr>
                        <a:t>信息传送单位</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l">
                        <a:spcAft>
                          <a:spcPts val="0"/>
                        </a:spcAft>
                        <a:tabLst>
                          <a:tab pos="228600" algn="l"/>
                          <a:tab pos="571500" algn="l"/>
                          <a:tab pos="685800" algn="l"/>
                          <a:tab pos="971550" algn="l"/>
                          <a:tab pos="5267960" algn="l"/>
                        </a:tabLst>
                      </a:pPr>
                      <a:r>
                        <a:rPr lang="zh-CN" sz="1400" dirty="0">
                          <a:solidFill>
                            <a:srgbClr val="000000"/>
                          </a:solidFill>
                          <a:effectLst/>
                          <a:latin typeface="宋体"/>
                          <a:cs typeface="Arial"/>
                        </a:rPr>
                        <a:t>信息块（比如段、页），有多种划分，长度较大。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l">
                        <a:spcAft>
                          <a:spcPts val="0"/>
                        </a:spcAft>
                        <a:tabLst>
                          <a:tab pos="228600" algn="l"/>
                          <a:tab pos="571500" algn="l"/>
                          <a:tab pos="685800" algn="l"/>
                          <a:tab pos="971550" algn="l"/>
                          <a:tab pos="5267960" algn="l"/>
                        </a:tabLst>
                      </a:pPr>
                      <a:r>
                        <a:rPr lang="zh-CN" sz="1400">
                          <a:solidFill>
                            <a:srgbClr val="000000"/>
                          </a:solidFill>
                          <a:effectLst/>
                          <a:latin typeface="宋体"/>
                          <a:cs typeface="Arial"/>
                        </a:rPr>
                        <a:t>信息块（比如块、行），长度较小，并且固定。</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442">
                <a:tc>
                  <a:txBody>
                    <a:bodyPr/>
                    <a:lstStyle/>
                    <a:p>
                      <a:pPr marR="15875" algn="ctr">
                        <a:spcAft>
                          <a:spcPts val="0"/>
                        </a:spcAft>
                        <a:tabLst>
                          <a:tab pos="228600" algn="l"/>
                          <a:tab pos="571500" algn="l"/>
                          <a:tab pos="685800" algn="l"/>
                          <a:tab pos="971550" algn="l"/>
                          <a:tab pos="5267960" algn="l"/>
                        </a:tabLst>
                      </a:pPr>
                      <a:r>
                        <a:rPr lang="zh-CN" sz="1400">
                          <a:solidFill>
                            <a:srgbClr val="000000"/>
                          </a:solidFill>
                          <a:effectLst/>
                          <a:latin typeface="宋体"/>
                          <a:cs typeface="Arial"/>
                        </a:rPr>
                        <a:t>结构差别</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ctr">
                        <a:spcAft>
                          <a:spcPts val="0"/>
                        </a:spcAft>
                        <a:tabLst>
                          <a:tab pos="228600" algn="l"/>
                          <a:tab pos="571500" algn="l"/>
                          <a:tab pos="685800" algn="l"/>
                          <a:tab pos="971550" algn="l"/>
                          <a:tab pos="5267960" algn="l"/>
                        </a:tabLst>
                      </a:pPr>
                      <a:endParaRPr lang="en-US" sz="1400" dirty="0" smtClean="0">
                        <a:solidFill>
                          <a:srgbClr val="000000"/>
                        </a:solidFill>
                        <a:effectLst/>
                        <a:latin typeface="宋体"/>
                        <a:cs typeface="Arial"/>
                      </a:endParaRPr>
                    </a:p>
                    <a:p>
                      <a:pPr marR="15875" algn="ctr">
                        <a:spcAft>
                          <a:spcPts val="0"/>
                        </a:spcAft>
                        <a:tabLst>
                          <a:tab pos="228600" algn="l"/>
                          <a:tab pos="571500" algn="l"/>
                          <a:tab pos="685800" algn="l"/>
                          <a:tab pos="971550" algn="l"/>
                          <a:tab pos="5267960" algn="l"/>
                        </a:tabLst>
                      </a:pPr>
                      <a:endParaRPr lang="en-US" sz="1400" dirty="0" smtClean="0">
                        <a:solidFill>
                          <a:srgbClr val="000000"/>
                        </a:solidFill>
                        <a:effectLst/>
                        <a:latin typeface="宋体"/>
                        <a:cs typeface="Arial"/>
                      </a:endParaRPr>
                    </a:p>
                    <a:p>
                      <a:pPr marR="15875" algn="ctr">
                        <a:spcAft>
                          <a:spcPts val="0"/>
                        </a:spcAft>
                        <a:tabLst>
                          <a:tab pos="228600" algn="l"/>
                          <a:tab pos="571500" algn="l"/>
                          <a:tab pos="685800" algn="l"/>
                          <a:tab pos="971550" algn="l"/>
                          <a:tab pos="5267960" algn="l"/>
                        </a:tabLst>
                      </a:pPr>
                      <a:endParaRPr lang="en-US" sz="1400" dirty="0">
                        <a:solidFill>
                          <a:srgbClr val="000000"/>
                        </a:solidFill>
                        <a:effectLst/>
                        <a:latin typeface="宋体"/>
                        <a:cs typeface="Arial"/>
                      </a:endParaRPr>
                    </a:p>
                    <a:p>
                      <a:pPr marR="15875" algn="just">
                        <a:spcAft>
                          <a:spcPts val="0"/>
                        </a:spcAft>
                        <a:tabLst>
                          <a:tab pos="228600" algn="l"/>
                          <a:tab pos="571500" algn="l"/>
                          <a:tab pos="685800" algn="l"/>
                          <a:tab pos="971550" algn="l"/>
                          <a:tab pos="5267960" algn="l"/>
                        </a:tabLst>
                      </a:pPr>
                      <a:r>
                        <a:rPr lang="en-US" sz="1400" dirty="0">
                          <a:solidFill>
                            <a:srgbClr val="000000"/>
                          </a:solidFill>
                          <a:effectLst/>
                          <a:latin typeface="宋体"/>
                          <a:cs typeface="Arial"/>
                        </a:rPr>
                        <a:t> </a:t>
                      </a:r>
                    </a:p>
                    <a:p>
                      <a:pPr marR="15875" algn="l">
                        <a:spcAft>
                          <a:spcPts val="0"/>
                        </a:spcAft>
                        <a:tabLst>
                          <a:tab pos="228600" algn="l"/>
                          <a:tab pos="571500" algn="l"/>
                          <a:tab pos="685800" algn="l"/>
                          <a:tab pos="971550" algn="l"/>
                          <a:tab pos="5267960" algn="l"/>
                        </a:tabLst>
                      </a:pPr>
                      <a:r>
                        <a:rPr lang="zh-CN" sz="1400" dirty="0">
                          <a:solidFill>
                            <a:srgbClr val="000000"/>
                          </a:solidFill>
                          <a:effectLst/>
                          <a:latin typeface="宋体"/>
                          <a:cs typeface="Arial"/>
                        </a:rPr>
                        <a:t>主存不命中，进行辅存调度</a:t>
                      </a:r>
                      <a:r>
                        <a:rPr lang="zh-CN" sz="1400" dirty="0" smtClean="0">
                          <a:solidFill>
                            <a:srgbClr val="000000"/>
                          </a:solidFill>
                          <a:effectLst/>
                          <a:latin typeface="宋体"/>
                          <a:cs typeface="Arial"/>
                        </a:rPr>
                        <a:t>，</a:t>
                      </a:r>
                      <a:r>
                        <a:rPr lang="en-US" sz="1400" dirty="0" smtClean="0">
                          <a:solidFill>
                            <a:srgbClr val="000000"/>
                          </a:solidFill>
                          <a:effectLst/>
                          <a:latin typeface="宋体"/>
                          <a:cs typeface="Arial"/>
                        </a:rPr>
                        <a:t>CPU</a:t>
                      </a:r>
                      <a:r>
                        <a:rPr lang="zh-CN" sz="1400" dirty="0">
                          <a:solidFill>
                            <a:srgbClr val="000000"/>
                          </a:solidFill>
                          <a:effectLst/>
                          <a:latin typeface="宋体"/>
                          <a:cs typeface="Arial"/>
                        </a:rPr>
                        <a:t>程</a:t>
                      </a:r>
                      <a:r>
                        <a:rPr lang="zh-CN" sz="1400" dirty="0" smtClean="0">
                          <a:solidFill>
                            <a:srgbClr val="000000"/>
                          </a:solidFill>
                          <a:effectLst/>
                          <a:latin typeface="宋体"/>
                          <a:cs typeface="Arial"/>
                        </a:rPr>
                        <a:t>序</a:t>
                      </a:r>
                      <a:r>
                        <a:rPr lang="zh-CN" altLang="en-US" sz="1400" dirty="0" smtClean="0">
                          <a:solidFill>
                            <a:srgbClr val="000000"/>
                          </a:solidFill>
                          <a:effectLst/>
                          <a:latin typeface="宋体"/>
                          <a:cs typeface="Arial"/>
                        </a:rPr>
                        <a:t>切换</a:t>
                      </a:r>
                      <a:r>
                        <a:rPr lang="zh-CN" sz="1400" dirty="0" smtClean="0">
                          <a:solidFill>
                            <a:srgbClr val="000000"/>
                          </a:solidFill>
                          <a:effectLst/>
                          <a:latin typeface="宋体"/>
                          <a:cs typeface="Arial"/>
                        </a:rPr>
                        <a:t>。</a:t>
                      </a:r>
                      <a:endParaRPr lang="zh-CN" sz="1400" dirty="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just">
                        <a:spcAft>
                          <a:spcPts val="0"/>
                        </a:spcAft>
                        <a:tabLst>
                          <a:tab pos="228600" algn="l"/>
                          <a:tab pos="571500" algn="l"/>
                          <a:tab pos="685800" algn="l"/>
                          <a:tab pos="971550" algn="l"/>
                          <a:tab pos="5267960" algn="l"/>
                        </a:tabLst>
                      </a:pPr>
                      <a:r>
                        <a:rPr lang="en-US" sz="1400" dirty="0">
                          <a:solidFill>
                            <a:srgbClr val="000000"/>
                          </a:solidFill>
                          <a:effectLst/>
                          <a:latin typeface="宋体"/>
                          <a:cs typeface="Arial"/>
                        </a:rPr>
                        <a:t> </a:t>
                      </a:r>
                    </a:p>
                    <a:p>
                      <a:pPr marR="15875" algn="l">
                        <a:spcAft>
                          <a:spcPts val="0"/>
                        </a:spcAft>
                        <a:tabLst>
                          <a:tab pos="228600" algn="l"/>
                          <a:tab pos="571500" algn="l"/>
                          <a:tab pos="685800" algn="l"/>
                          <a:tab pos="971550" algn="l"/>
                          <a:tab pos="5267960" algn="l"/>
                        </a:tabLst>
                      </a:pPr>
                      <a:endParaRPr lang="en-US" altLang="zh-CN" sz="1400" dirty="0" smtClean="0">
                        <a:solidFill>
                          <a:srgbClr val="000000"/>
                        </a:solidFill>
                        <a:effectLst/>
                        <a:latin typeface="宋体"/>
                        <a:cs typeface="Arial"/>
                      </a:endParaRPr>
                    </a:p>
                    <a:p>
                      <a:pPr marR="15875" algn="l">
                        <a:spcAft>
                          <a:spcPts val="0"/>
                        </a:spcAft>
                        <a:tabLst>
                          <a:tab pos="228600" algn="l"/>
                          <a:tab pos="571500" algn="l"/>
                          <a:tab pos="685800" algn="l"/>
                          <a:tab pos="971550" algn="l"/>
                          <a:tab pos="5267960" algn="l"/>
                        </a:tabLst>
                      </a:pPr>
                      <a:endParaRPr lang="en-US" altLang="zh-CN" sz="1400" dirty="0" smtClean="0">
                        <a:solidFill>
                          <a:srgbClr val="000000"/>
                        </a:solidFill>
                        <a:effectLst/>
                        <a:latin typeface="宋体"/>
                        <a:cs typeface="Arial"/>
                      </a:endParaRPr>
                    </a:p>
                    <a:p>
                      <a:pPr marR="15875" algn="l">
                        <a:spcAft>
                          <a:spcPts val="0"/>
                        </a:spcAft>
                        <a:tabLst>
                          <a:tab pos="228600" algn="l"/>
                          <a:tab pos="571500" algn="l"/>
                          <a:tab pos="685800" algn="l"/>
                          <a:tab pos="971550" algn="l"/>
                          <a:tab pos="5267960" algn="l"/>
                        </a:tabLst>
                      </a:pPr>
                      <a:endParaRPr lang="en-US" altLang="zh-CN" sz="1400" dirty="0" smtClean="0">
                        <a:solidFill>
                          <a:srgbClr val="000000"/>
                        </a:solidFill>
                        <a:effectLst/>
                        <a:latin typeface="宋体"/>
                        <a:cs typeface="Arial"/>
                      </a:endParaRPr>
                    </a:p>
                    <a:p>
                      <a:pPr marR="15875" algn="l">
                        <a:spcAft>
                          <a:spcPts val="0"/>
                        </a:spcAft>
                        <a:tabLst>
                          <a:tab pos="228600" algn="l"/>
                          <a:tab pos="571500" algn="l"/>
                          <a:tab pos="685800" algn="l"/>
                          <a:tab pos="971550" algn="l"/>
                          <a:tab pos="5267960" algn="l"/>
                        </a:tabLst>
                      </a:pPr>
                      <a:r>
                        <a:rPr lang="zh-CN" sz="1400" dirty="0" smtClean="0">
                          <a:solidFill>
                            <a:srgbClr val="000000"/>
                          </a:solidFill>
                          <a:effectLst/>
                          <a:latin typeface="宋体"/>
                          <a:cs typeface="Arial"/>
                        </a:rPr>
                        <a:t>在</a:t>
                      </a:r>
                      <a:r>
                        <a:rPr lang="en-US" sz="1400" dirty="0">
                          <a:solidFill>
                            <a:srgbClr val="000000"/>
                          </a:solidFill>
                          <a:effectLst/>
                          <a:latin typeface="宋体"/>
                          <a:cs typeface="Arial"/>
                        </a:rPr>
                        <a:t>CPU</a:t>
                      </a:r>
                      <a:r>
                        <a:rPr lang="zh-CN" sz="1400" dirty="0">
                          <a:solidFill>
                            <a:srgbClr val="000000"/>
                          </a:solidFill>
                          <a:effectLst/>
                          <a:latin typeface="宋体"/>
                          <a:cs typeface="Arial"/>
                        </a:rPr>
                        <a:t>与主存之间具有直接访问通路。</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7627">
                <a:tc>
                  <a:txBody>
                    <a:bodyPr/>
                    <a:lstStyle/>
                    <a:p>
                      <a:pPr marR="15875" algn="ctr">
                        <a:spcAft>
                          <a:spcPts val="0"/>
                        </a:spcAft>
                        <a:tabLst>
                          <a:tab pos="228600" algn="l"/>
                          <a:tab pos="571500" algn="l"/>
                          <a:tab pos="685800" algn="l"/>
                          <a:tab pos="971550" algn="l"/>
                          <a:tab pos="5267960" algn="l"/>
                        </a:tabLst>
                      </a:pPr>
                      <a:r>
                        <a:rPr lang="zh-CN" sz="1400">
                          <a:solidFill>
                            <a:srgbClr val="000000"/>
                          </a:solidFill>
                          <a:effectLst/>
                          <a:latin typeface="宋体"/>
                          <a:cs typeface="Arial"/>
                        </a:rPr>
                        <a:t>操作过程</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l">
                        <a:spcAft>
                          <a:spcPts val="0"/>
                        </a:spcAft>
                        <a:tabLst>
                          <a:tab pos="228600" algn="l"/>
                          <a:tab pos="571500" algn="l"/>
                          <a:tab pos="685800" algn="l"/>
                          <a:tab pos="971550" algn="l"/>
                          <a:tab pos="5267960" algn="l"/>
                        </a:tabLst>
                      </a:pPr>
                      <a:r>
                        <a:rPr lang="zh-CN" sz="1400">
                          <a:solidFill>
                            <a:srgbClr val="000000"/>
                          </a:solidFill>
                          <a:effectLst/>
                          <a:latin typeface="宋体"/>
                          <a:cs typeface="Arial"/>
                        </a:rPr>
                        <a:t>由部分硬件和操作系统存储管理软件实现，对应用程序员透明，对存储管理软件程序员不透明。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5875" algn="l">
                        <a:spcAft>
                          <a:spcPts val="0"/>
                        </a:spcAft>
                        <a:tabLst>
                          <a:tab pos="228600" algn="l"/>
                          <a:tab pos="571500" algn="l"/>
                          <a:tab pos="685800" algn="l"/>
                          <a:tab pos="971550" algn="l"/>
                          <a:tab pos="5267960" algn="l"/>
                        </a:tabLst>
                      </a:pPr>
                      <a:r>
                        <a:rPr lang="zh-CN" sz="1400" dirty="0">
                          <a:solidFill>
                            <a:srgbClr val="000000"/>
                          </a:solidFill>
                          <a:effectLst/>
                          <a:latin typeface="宋体"/>
                          <a:cs typeface="Arial"/>
                        </a:rPr>
                        <a:t>全部用硬件实现，对各类程序员透明。</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3951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352926" cy="4422749"/>
          </a:xfrm>
        </p:spPr>
        <p:txBody>
          <a:bodyPr/>
          <a:lstStyle/>
          <a:p>
            <a:r>
              <a:rPr lang="zh-CN" altLang="zh-CN" dirty="0" smtClean="0"/>
              <a:t>全局</a:t>
            </a:r>
            <a:r>
              <a:rPr lang="zh-CN" altLang="zh-CN" dirty="0"/>
              <a:t>描述符表寄存器指令</a:t>
            </a:r>
            <a:r>
              <a:rPr lang="en-US" altLang="zh-CN" dirty="0" smtClean="0"/>
              <a:t>LGDT</a:t>
            </a:r>
            <a:r>
              <a:rPr lang="zh-CN" altLang="en-US" dirty="0" smtClean="0"/>
              <a:t>、</a:t>
            </a:r>
            <a:r>
              <a:rPr lang="en-US" altLang="zh-CN" dirty="0" smtClean="0"/>
              <a:t>SGDT</a:t>
            </a:r>
            <a:r>
              <a:rPr lang="zh-CN" altLang="zh-CN" dirty="0" smtClean="0"/>
              <a:t>。</a:t>
            </a:r>
            <a:endParaRPr lang="en-US" altLang="zh-CN" dirty="0" smtClean="0"/>
          </a:p>
          <a:p>
            <a:r>
              <a:rPr lang="zh-CN" altLang="zh-CN" dirty="0"/>
              <a:t>全局描述符表的基地址应该在</a:t>
            </a:r>
            <a:r>
              <a:rPr lang="en-US" altLang="zh-CN" dirty="0"/>
              <a:t>8</a:t>
            </a:r>
            <a:r>
              <a:rPr lang="zh-CN" altLang="zh-CN" dirty="0"/>
              <a:t>字节边界上对准，以便在进行</a:t>
            </a:r>
            <a:r>
              <a:rPr lang="en-US" altLang="zh-CN" dirty="0"/>
              <a:t>Cache</a:t>
            </a:r>
            <a:r>
              <a:rPr lang="zh-CN" altLang="zh-CN" dirty="0"/>
              <a:t>块填充时最大限度地利用其性能</a:t>
            </a:r>
            <a:r>
              <a:rPr lang="zh-CN" altLang="zh-CN" dirty="0" smtClean="0"/>
              <a:t>。</a:t>
            </a:r>
            <a:endParaRPr lang="en-US" altLang="zh-CN" dirty="0" smtClean="0"/>
          </a:p>
          <a:p>
            <a:r>
              <a:rPr lang="zh-CN" altLang="zh-CN" dirty="0" smtClean="0"/>
              <a:t>在</a:t>
            </a:r>
            <a:r>
              <a:rPr lang="zh-CN" altLang="zh-CN" dirty="0"/>
              <a:t>段选择符中，用</a:t>
            </a:r>
            <a:r>
              <a:rPr lang="en-US" altLang="zh-CN" dirty="0"/>
              <a:t>13</a:t>
            </a:r>
            <a:r>
              <a:rPr lang="zh-CN" altLang="zh-CN" dirty="0"/>
              <a:t>位的</a:t>
            </a:r>
            <a:r>
              <a:rPr lang="en-US" altLang="zh-CN" dirty="0">
                <a:solidFill>
                  <a:srgbClr val="FF0000"/>
                </a:solidFill>
              </a:rPr>
              <a:t>INDEX</a:t>
            </a:r>
            <a:r>
              <a:rPr lang="zh-CN" altLang="zh-CN" dirty="0"/>
              <a:t>选择存放</a:t>
            </a:r>
            <a:r>
              <a:rPr lang="zh-CN" altLang="zh-CN" dirty="0" smtClean="0"/>
              <a:t>在描述符表中</a:t>
            </a:r>
            <a:r>
              <a:rPr lang="zh-CN" altLang="zh-CN" dirty="0"/>
              <a:t>的段描述符</a:t>
            </a:r>
            <a:r>
              <a:rPr lang="zh-CN" altLang="zh-CN" dirty="0" smtClean="0"/>
              <a:t>，描述符表最多</a:t>
            </a:r>
            <a:r>
              <a:rPr lang="zh-CN" altLang="zh-CN" dirty="0"/>
              <a:t>可以存放</a:t>
            </a:r>
            <a:r>
              <a:rPr lang="en-US" altLang="zh-CN" dirty="0"/>
              <a:t>2</a:t>
            </a:r>
            <a:r>
              <a:rPr lang="en-US" altLang="zh-CN" baseline="30000" dirty="0"/>
              <a:t>13</a:t>
            </a:r>
            <a:r>
              <a:rPr lang="en-US" altLang="zh-CN" dirty="0"/>
              <a:t>=8192</a:t>
            </a:r>
            <a:r>
              <a:rPr lang="zh-CN" altLang="zh-CN" dirty="0"/>
              <a:t>个</a:t>
            </a:r>
            <a:r>
              <a:rPr lang="zh-CN" altLang="zh-CN" dirty="0" smtClean="0"/>
              <a:t>描述符</a:t>
            </a:r>
            <a:r>
              <a:rPr lang="zh-CN" altLang="en-US" dirty="0" smtClean="0"/>
              <a:t>。</a:t>
            </a:r>
            <a:endParaRPr lang="en-US" altLang="zh-CN" dirty="0" smtClean="0"/>
          </a:p>
          <a:p>
            <a:r>
              <a:rPr lang="zh-CN" altLang="zh-CN" i="1" dirty="0" smtClean="0">
                <a:solidFill>
                  <a:srgbClr val="FF0000"/>
                </a:solidFill>
              </a:rPr>
              <a:t>（</a:t>
            </a:r>
            <a:r>
              <a:rPr lang="zh-CN" altLang="zh-CN" i="1" dirty="0">
                <a:solidFill>
                  <a:srgbClr val="FF0000"/>
                </a:solidFill>
              </a:rPr>
              <a:t>实际全局描述符表</a:t>
            </a:r>
            <a:r>
              <a:rPr lang="en-US" altLang="zh-CN" i="1" dirty="0">
                <a:solidFill>
                  <a:srgbClr val="FF0000"/>
                </a:solidFill>
              </a:rPr>
              <a:t>GDT</a:t>
            </a:r>
            <a:r>
              <a:rPr lang="zh-CN" altLang="zh-CN" i="1" dirty="0">
                <a:solidFill>
                  <a:srgbClr val="FF0000"/>
                </a:solidFill>
              </a:rPr>
              <a:t>只存放</a:t>
            </a:r>
            <a:r>
              <a:rPr lang="en-US" altLang="zh-CN" i="1" dirty="0">
                <a:solidFill>
                  <a:srgbClr val="FF0000"/>
                </a:solidFill>
              </a:rPr>
              <a:t>8191</a:t>
            </a:r>
            <a:r>
              <a:rPr lang="zh-CN" altLang="zh-CN" i="1" dirty="0">
                <a:solidFill>
                  <a:srgbClr val="FF0000"/>
                </a:solidFill>
              </a:rPr>
              <a:t>个），</a:t>
            </a:r>
            <a:r>
              <a:rPr lang="en-US" altLang="zh-CN" i="1" dirty="0">
                <a:solidFill>
                  <a:srgbClr val="FF0000"/>
                </a:solidFill>
              </a:rPr>
              <a:t>Pentium</a:t>
            </a:r>
            <a:r>
              <a:rPr lang="zh-CN" altLang="zh-CN" i="1" dirty="0">
                <a:solidFill>
                  <a:srgbClr val="FF0000"/>
                </a:solidFill>
              </a:rPr>
              <a:t>微处理机全局描述符表</a:t>
            </a:r>
            <a:r>
              <a:rPr lang="en-US" altLang="zh-CN" i="1" dirty="0">
                <a:solidFill>
                  <a:srgbClr val="FF0000"/>
                </a:solidFill>
              </a:rPr>
              <a:t>GDT</a:t>
            </a:r>
            <a:r>
              <a:rPr lang="zh-CN" altLang="zh-CN" i="1" dirty="0">
                <a:solidFill>
                  <a:srgbClr val="FF0000"/>
                </a:solidFill>
              </a:rPr>
              <a:t>中的第</a:t>
            </a:r>
            <a:r>
              <a:rPr lang="en-US" altLang="zh-CN" i="1" dirty="0">
                <a:solidFill>
                  <a:srgbClr val="FF0000"/>
                </a:solidFill>
              </a:rPr>
              <a:t>0</a:t>
            </a:r>
            <a:r>
              <a:rPr lang="zh-CN" altLang="zh-CN" i="1" dirty="0">
                <a:solidFill>
                  <a:srgbClr val="FF0000"/>
                </a:solidFill>
              </a:rPr>
              <a:t>项是空选择项，不被使用</a:t>
            </a:r>
            <a:r>
              <a:rPr lang="zh-CN" altLang="zh-CN" i="1" dirty="0" smtClean="0">
                <a:solidFill>
                  <a:srgbClr val="FF0000"/>
                </a:solidFill>
              </a:rPr>
              <a:t>。</a:t>
            </a:r>
            <a:endParaRPr lang="zh-CN" altLang="en-US" i="1" dirty="0">
              <a:solidFill>
                <a:srgbClr val="FF0000"/>
              </a:solidFill>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30</a:t>
            </a:fld>
            <a:endParaRPr lang="zh-CN" altLang="en-US" dirty="0"/>
          </a:p>
        </p:txBody>
      </p:sp>
    </p:spTree>
    <p:extLst>
      <p:ext uri="{BB962C8B-B14F-4D97-AF65-F5344CB8AC3E}">
        <p14:creationId xmlns:p14="http://schemas.microsoft.com/office/powerpoint/2010/main" val="4216136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2" y="149191"/>
            <a:ext cx="8280920" cy="924475"/>
          </a:xfrm>
        </p:spPr>
        <p:txBody>
          <a:bodyPr/>
          <a:lstStyle/>
          <a:p>
            <a:r>
              <a:rPr lang="en-US" altLang="zh-CN" b="1" dirty="0"/>
              <a:t>1.2.4  </a:t>
            </a:r>
            <a:r>
              <a:rPr lang="zh-CN" altLang="zh-CN" b="1" dirty="0"/>
              <a:t>局部描述符表及寄存器</a:t>
            </a:r>
            <a:br>
              <a:rPr lang="zh-CN" altLang="zh-CN" b="1" dirty="0"/>
            </a:br>
            <a:endParaRPr lang="zh-CN" altLang="en-US" dirty="0"/>
          </a:p>
        </p:txBody>
      </p:sp>
      <p:sp>
        <p:nvSpPr>
          <p:cNvPr id="3" name="内容占位符 2"/>
          <p:cNvSpPr>
            <a:spLocks noGrp="1"/>
          </p:cNvSpPr>
          <p:nvPr>
            <p:ph idx="1"/>
          </p:nvPr>
        </p:nvSpPr>
        <p:spPr>
          <a:xfrm>
            <a:off x="251520" y="764705"/>
            <a:ext cx="8712968" cy="6523586"/>
          </a:xfrm>
        </p:spPr>
        <p:txBody>
          <a:bodyPr/>
          <a:lstStyle/>
          <a:p>
            <a:r>
              <a:rPr lang="zh-CN" altLang="zh-CN" dirty="0"/>
              <a:t>局部描述符表</a:t>
            </a:r>
            <a:r>
              <a:rPr lang="en-US" altLang="zh-CN" dirty="0" smtClean="0"/>
              <a:t>LDT</a:t>
            </a:r>
            <a:r>
              <a:rPr lang="zh-CN" altLang="en-US" dirty="0" smtClean="0"/>
              <a:t>：</a:t>
            </a:r>
            <a:r>
              <a:rPr lang="zh-CN" altLang="zh-CN" dirty="0" smtClean="0"/>
              <a:t>每个</a:t>
            </a:r>
            <a:r>
              <a:rPr lang="zh-CN" altLang="zh-CN" dirty="0"/>
              <a:t>任务除了可访问全局描述符表外还可访问它自己的描述符</a:t>
            </a:r>
            <a:r>
              <a:rPr lang="zh-CN" altLang="zh-CN" dirty="0" smtClean="0"/>
              <a:t>表</a:t>
            </a:r>
            <a:r>
              <a:rPr lang="zh-CN" altLang="en-US" dirty="0" smtClean="0"/>
              <a:t>，</a:t>
            </a:r>
            <a:r>
              <a:rPr lang="zh-CN" altLang="en-US" dirty="0" smtClean="0">
                <a:solidFill>
                  <a:srgbClr val="FF0000"/>
                </a:solidFill>
              </a:rPr>
              <a:t>任务的局部描述符表。</a:t>
            </a:r>
            <a:endParaRPr lang="en-US" altLang="zh-CN" dirty="0" smtClean="0">
              <a:solidFill>
                <a:srgbClr val="FF0000"/>
              </a:solidFill>
            </a:endParaRPr>
          </a:p>
          <a:p>
            <a:r>
              <a:rPr lang="zh-CN" altLang="zh-CN" dirty="0" smtClean="0"/>
              <a:t>局部</a:t>
            </a:r>
            <a:r>
              <a:rPr lang="zh-CN" altLang="zh-CN" dirty="0"/>
              <a:t>描述符表寄存器</a:t>
            </a:r>
            <a:r>
              <a:rPr lang="en-US" altLang="zh-CN" dirty="0" smtClean="0"/>
              <a:t>LDTR</a:t>
            </a:r>
            <a:r>
              <a:rPr lang="zh-CN" altLang="en-US" dirty="0" smtClean="0"/>
              <a:t>：指向</a:t>
            </a:r>
            <a:r>
              <a:rPr lang="zh-CN" altLang="en-US" dirty="0" smtClean="0">
                <a:solidFill>
                  <a:srgbClr val="FF0000"/>
                </a:solidFill>
              </a:rPr>
              <a:t>当前</a:t>
            </a:r>
            <a:r>
              <a:rPr lang="zh-CN" altLang="en-US" dirty="0" smtClean="0"/>
              <a:t>局部描述符表</a:t>
            </a:r>
            <a:r>
              <a:rPr lang="zh-CN" altLang="zh-CN" dirty="0" smtClean="0"/>
              <a:t>。</a:t>
            </a:r>
            <a:endParaRPr lang="en-US" altLang="zh-CN" dirty="0" smtClean="0"/>
          </a:p>
          <a:p>
            <a:r>
              <a:rPr lang="en-US" altLang="zh-CN" dirty="0" smtClean="0"/>
              <a:t>LDTR</a:t>
            </a:r>
            <a:r>
              <a:rPr lang="zh-CN" altLang="zh-CN" dirty="0"/>
              <a:t>由</a:t>
            </a:r>
            <a:r>
              <a:rPr lang="en-US" altLang="zh-CN" dirty="0"/>
              <a:t>16</a:t>
            </a:r>
            <a:r>
              <a:rPr lang="zh-CN" altLang="zh-CN" dirty="0"/>
              <a:t>位选择符、</a:t>
            </a:r>
            <a:r>
              <a:rPr lang="en-US" altLang="zh-CN" dirty="0"/>
              <a:t>32</a:t>
            </a:r>
            <a:r>
              <a:rPr lang="zh-CN" altLang="zh-CN" dirty="0"/>
              <a:t>位基址、</a:t>
            </a:r>
            <a:r>
              <a:rPr lang="en-US" altLang="zh-CN" dirty="0"/>
              <a:t>20</a:t>
            </a:r>
            <a:r>
              <a:rPr lang="zh-CN" altLang="zh-CN" dirty="0"/>
              <a:t>位界限和</a:t>
            </a:r>
            <a:r>
              <a:rPr lang="en-US" altLang="zh-CN" dirty="0"/>
              <a:t>12</a:t>
            </a:r>
            <a:r>
              <a:rPr lang="zh-CN" altLang="zh-CN" dirty="0"/>
              <a:t>位属性组成</a:t>
            </a:r>
            <a:r>
              <a:rPr lang="zh-CN" altLang="zh-CN" dirty="0" smtClean="0"/>
              <a:t>。</a:t>
            </a:r>
            <a:endParaRPr lang="en-US" altLang="zh-CN" dirty="0" smtClean="0"/>
          </a:p>
          <a:p>
            <a:r>
              <a:rPr lang="zh-CN" altLang="zh-CN" dirty="0" smtClean="0"/>
              <a:t>每当</a:t>
            </a:r>
            <a:r>
              <a:rPr lang="en-US" altLang="zh-CN" dirty="0"/>
              <a:t>LDTR</a:t>
            </a:r>
            <a:r>
              <a:rPr lang="zh-CN" altLang="zh-CN" dirty="0"/>
              <a:t>中装入段选择符，</a:t>
            </a:r>
            <a:r>
              <a:rPr lang="en-US" altLang="zh-CN" dirty="0"/>
              <a:t>LDT</a:t>
            </a:r>
            <a:r>
              <a:rPr lang="zh-CN" altLang="zh-CN" dirty="0"/>
              <a:t>描述符就会被取出并缓存，从而激活一个新的</a:t>
            </a:r>
            <a:r>
              <a:rPr lang="en-US" altLang="zh-CN" dirty="0"/>
              <a:t>LDT</a:t>
            </a:r>
            <a:r>
              <a:rPr lang="zh-CN" altLang="zh-CN" dirty="0" smtClean="0"/>
              <a:t>。</a:t>
            </a:r>
            <a:endParaRPr lang="en-US" altLang="zh-CN" dirty="0" smtClean="0"/>
          </a:p>
          <a:p>
            <a:r>
              <a:rPr lang="zh-CN" altLang="zh-CN" dirty="0"/>
              <a:t>用存局部描述符表寄存器指令</a:t>
            </a:r>
            <a:r>
              <a:rPr lang="en-US" altLang="zh-CN" dirty="0"/>
              <a:t>SLDT</a:t>
            </a:r>
            <a:r>
              <a:rPr lang="zh-CN" altLang="zh-CN" dirty="0"/>
              <a:t>和装局部描述符表寄存器指令</a:t>
            </a:r>
            <a:r>
              <a:rPr lang="en-US" altLang="zh-CN" dirty="0"/>
              <a:t>LLDT</a:t>
            </a:r>
            <a:r>
              <a:rPr lang="zh-CN" altLang="zh-CN" dirty="0"/>
              <a:t>对局部描述符表寄存器</a:t>
            </a:r>
            <a:r>
              <a:rPr lang="en-US" altLang="zh-CN" dirty="0"/>
              <a:t>LDTR</a:t>
            </a:r>
            <a:r>
              <a:rPr lang="zh-CN" altLang="zh-CN" dirty="0"/>
              <a:t>内的段选择符进行读写操作</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31</a:t>
            </a:fld>
            <a:endParaRPr lang="zh-CN" altLang="en-US" dirty="0"/>
          </a:p>
        </p:txBody>
      </p:sp>
    </p:spTree>
    <p:extLst>
      <p:ext uri="{BB962C8B-B14F-4D97-AF65-F5344CB8AC3E}">
        <p14:creationId xmlns:p14="http://schemas.microsoft.com/office/powerpoint/2010/main" val="3913787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32</a:t>
            </a:fld>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36" y="188640"/>
            <a:ext cx="7591672" cy="64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093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1.2.5  </a:t>
            </a:r>
            <a:r>
              <a:rPr lang="zh-CN" altLang="zh-CN" b="1" dirty="0"/>
              <a:t>中断描述符表及寄存器</a:t>
            </a:r>
            <a:br>
              <a:rPr lang="zh-CN" altLang="zh-CN" b="1" dirty="0"/>
            </a:br>
            <a:endParaRPr lang="zh-CN" altLang="en-US" dirty="0"/>
          </a:p>
        </p:txBody>
      </p:sp>
      <p:sp>
        <p:nvSpPr>
          <p:cNvPr id="3" name="内容占位符 2"/>
          <p:cNvSpPr>
            <a:spLocks noGrp="1"/>
          </p:cNvSpPr>
          <p:nvPr>
            <p:ph idx="1"/>
          </p:nvPr>
        </p:nvSpPr>
        <p:spPr>
          <a:xfrm>
            <a:off x="395536" y="1412777"/>
            <a:ext cx="8352926" cy="4976747"/>
          </a:xfrm>
        </p:spPr>
        <p:txBody>
          <a:bodyPr/>
          <a:lstStyle/>
          <a:p>
            <a:r>
              <a:rPr lang="zh-CN" altLang="en-US" dirty="0" smtClean="0"/>
              <a:t>中断描述符表：</a:t>
            </a:r>
            <a:r>
              <a:rPr lang="en-US" altLang="zh-CN" dirty="0" smtClean="0"/>
              <a:t>IDT</a:t>
            </a:r>
          </a:p>
          <a:p>
            <a:r>
              <a:rPr lang="zh-CN" altLang="en-US" dirty="0" smtClean="0"/>
              <a:t>中断描述符表寄存器：</a:t>
            </a:r>
            <a:r>
              <a:rPr lang="en-US" altLang="zh-CN" dirty="0" smtClean="0"/>
              <a:t>IDTR</a:t>
            </a:r>
            <a:endParaRPr lang="en-US" altLang="zh-CN" dirty="0"/>
          </a:p>
          <a:p>
            <a:r>
              <a:rPr lang="en-US" altLang="zh-CN" dirty="0" smtClean="0"/>
              <a:t>IDTR</a:t>
            </a:r>
            <a:r>
              <a:rPr lang="zh-CN" altLang="zh-CN" dirty="0" smtClean="0"/>
              <a:t>是</a:t>
            </a:r>
            <a:r>
              <a:rPr lang="en-US" altLang="zh-CN" dirty="0" smtClean="0"/>
              <a:t>48</a:t>
            </a:r>
            <a:r>
              <a:rPr lang="zh-CN" altLang="zh-CN" dirty="0"/>
              <a:t>位寄存器</a:t>
            </a:r>
            <a:r>
              <a:rPr lang="zh-CN" altLang="zh-CN" dirty="0" smtClean="0"/>
              <a:t>。</a:t>
            </a:r>
            <a:r>
              <a:rPr lang="en-US" altLang="zh-CN" dirty="0" smtClean="0"/>
              <a:t>16</a:t>
            </a:r>
            <a:r>
              <a:rPr lang="zh-CN" altLang="zh-CN" dirty="0"/>
              <a:t>位界限，它规定了</a:t>
            </a:r>
            <a:r>
              <a:rPr lang="en-US" altLang="zh-CN" dirty="0"/>
              <a:t>IDT</a:t>
            </a:r>
            <a:r>
              <a:rPr lang="zh-CN" altLang="zh-CN" dirty="0"/>
              <a:t>按字节计算的大小，</a:t>
            </a:r>
            <a:r>
              <a:rPr lang="en-US" altLang="zh-CN" dirty="0"/>
              <a:t>IDT</a:t>
            </a:r>
            <a:r>
              <a:rPr lang="zh-CN" altLang="zh-CN" dirty="0"/>
              <a:t>最大可达</a:t>
            </a:r>
            <a:r>
              <a:rPr lang="en-US" altLang="zh-CN" dirty="0"/>
              <a:t>64KB</a:t>
            </a:r>
            <a:r>
              <a:rPr lang="zh-CN" altLang="zh-CN" dirty="0"/>
              <a:t>（但是</a:t>
            </a:r>
            <a:r>
              <a:rPr lang="en-US" altLang="zh-CN" dirty="0"/>
              <a:t>Pentium</a:t>
            </a:r>
            <a:r>
              <a:rPr lang="zh-CN" altLang="zh-CN" dirty="0"/>
              <a:t>微处理机只能够支持</a:t>
            </a:r>
            <a:r>
              <a:rPr lang="en-US" altLang="zh-CN" dirty="0"/>
              <a:t>256</a:t>
            </a:r>
            <a:r>
              <a:rPr lang="zh-CN" altLang="zh-CN" dirty="0"/>
              <a:t>个中断和异常，最多占用</a:t>
            </a:r>
            <a:r>
              <a:rPr lang="en-US" altLang="zh-CN" dirty="0"/>
              <a:t>2KB</a:t>
            </a:r>
            <a:r>
              <a:rPr lang="zh-CN" altLang="zh-CN" dirty="0" smtClean="0"/>
              <a:t>）</a:t>
            </a:r>
            <a:r>
              <a:rPr lang="zh-CN" altLang="en-US" dirty="0" smtClean="0"/>
              <a:t>；</a:t>
            </a:r>
            <a:r>
              <a:rPr lang="en-US" altLang="zh-CN" dirty="0" smtClean="0"/>
              <a:t>32</a:t>
            </a:r>
            <a:r>
              <a:rPr lang="zh-CN" altLang="zh-CN" dirty="0"/>
              <a:t>位基地址，指示</a:t>
            </a:r>
            <a:r>
              <a:rPr lang="en-US" altLang="zh-CN" dirty="0"/>
              <a:t>IDT</a:t>
            </a:r>
            <a:r>
              <a:rPr lang="zh-CN" altLang="zh-CN" dirty="0"/>
              <a:t>在存储器中开始的物理地址。</a:t>
            </a:r>
          </a:p>
          <a:p>
            <a:r>
              <a:rPr lang="zh-CN" altLang="zh-CN" dirty="0"/>
              <a:t>中断描述符表</a:t>
            </a:r>
            <a:r>
              <a:rPr lang="en-US" altLang="zh-CN" dirty="0"/>
              <a:t>IDT</a:t>
            </a:r>
            <a:r>
              <a:rPr lang="zh-CN" altLang="zh-CN" dirty="0"/>
              <a:t>中存放的描述符类型均是</a:t>
            </a:r>
            <a:r>
              <a:rPr lang="zh-CN" altLang="zh-CN" dirty="0">
                <a:solidFill>
                  <a:srgbClr val="FF0000"/>
                </a:solidFill>
              </a:rPr>
              <a:t>门描述符</a:t>
            </a:r>
            <a:r>
              <a:rPr lang="zh-CN" altLang="zh-CN" dirty="0"/>
              <a:t>。门提供了一种将程序控制</a:t>
            </a:r>
            <a:r>
              <a:rPr lang="zh-CN" altLang="zh-CN" dirty="0">
                <a:solidFill>
                  <a:srgbClr val="FF0000"/>
                </a:solidFill>
              </a:rPr>
              <a:t>转移到中断服务程序入口</a:t>
            </a:r>
            <a:r>
              <a:rPr lang="zh-CN" altLang="zh-CN" dirty="0"/>
              <a:t>的手段</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33</a:t>
            </a:fld>
            <a:endParaRPr lang="zh-CN" altLang="en-US" dirty="0"/>
          </a:p>
        </p:txBody>
      </p:sp>
    </p:spTree>
    <p:extLst>
      <p:ext uri="{BB962C8B-B14F-4D97-AF65-F5344CB8AC3E}">
        <p14:creationId xmlns:p14="http://schemas.microsoft.com/office/powerpoint/2010/main" val="1634323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34</a:t>
            </a:fld>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 y="476672"/>
            <a:ext cx="9011482"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8885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352926" cy="4976747"/>
          </a:xfrm>
        </p:spPr>
        <p:txBody>
          <a:bodyPr/>
          <a:lstStyle/>
          <a:p>
            <a:r>
              <a:rPr lang="zh-CN" altLang="zh-CN" dirty="0"/>
              <a:t>中断描述符表</a:t>
            </a:r>
            <a:r>
              <a:rPr lang="en-US" altLang="zh-CN" dirty="0"/>
              <a:t>IDT</a:t>
            </a:r>
            <a:r>
              <a:rPr lang="zh-CN" altLang="zh-CN" dirty="0"/>
              <a:t>可放在</a:t>
            </a:r>
            <a:r>
              <a:rPr lang="en-US" altLang="zh-CN" dirty="0"/>
              <a:t>Pentium</a:t>
            </a:r>
            <a:r>
              <a:rPr lang="zh-CN" altLang="zh-CN" dirty="0"/>
              <a:t>微处理机</a:t>
            </a:r>
            <a:r>
              <a:rPr lang="en-US" altLang="zh-CN" dirty="0"/>
              <a:t>32</a:t>
            </a:r>
            <a:r>
              <a:rPr lang="zh-CN" altLang="zh-CN" dirty="0"/>
              <a:t>位线性地址空间中的任何地方</a:t>
            </a:r>
            <a:r>
              <a:rPr lang="zh-CN" altLang="zh-CN" dirty="0" smtClean="0"/>
              <a:t>。</a:t>
            </a:r>
            <a:endParaRPr lang="en-US" altLang="zh-CN" dirty="0" smtClean="0"/>
          </a:p>
          <a:p>
            <a:r>
              <a:rPr lang="zh-CN" altLang="zh-CN" dirty="0" smtClean="0"/>
              <a:t>用</a:t>
            </a:r>
            <a:r>
              <a:rPr lang="zh-CN" altLang="zh-CN" dirty="0"/>
              <a:t>装中断描述符表寄存器指令</a:t>
            </a:r>
            <a:r>
              <a:rPr lang="en-US" altLang="zh-CN" dirty="0"/>
              <a:t>LIDT</a:t>
            </a:r>
            <a:r>
              <a:rPr lang="zh-CN" altLang="zh-CN" dirty="0"/>
              <a:t>和存中断描述符表寄存器指令</a:t>
            </a:r>
            <a:r>
              <a:rPr lang="en-US" altLang="zh-CN" dirty="0"/>
              <a:t>SIDT</a:t>
            </a:r>
            <a:r>
              <a:rPr lang="zh-CN" altLang="zh-CN" dirty="0"/>
              <a:t>对中断描述符表寄存器</a:t>
            </a:r>
            <a:r>
              <a:rPr lang="en-US" altLang="zh-CN" dirty="0"/>
              <a:t>IDTR</a:t>
            </a:r>
            <a:r>
              <a:rPr lang="zh-CN" altLang="zh-CN" dirty="0"/>
              <a:t>的内容进行装入和保存的操作</a:t>
            </a:r>
            <a:r>
              <a:rPr lang="zh-CN" altLang="zh-CN" dirty="0" smtClean="0"/>
              <a:t>。</a:t>
            </a:r>
            <a:endParaRPr lang="en-US" altLang="zh-CN" dirty="0" smtClean="0"/>
          </a:p>
          <a:p>
            <a:r>
              <a:rPr lang="zh-CN" altLang="zh-CN" dirty="0" smtClean="0"/>
              <a:t>一</a:t>
            </a:r>
            <a:r>
              <a:rPr lang="zh-CN" altLang="zh-CN" dirty="0"/>
              <a:t>旦</a:t>
            </a:r>
            <a:r>
              <a:rPr lang="en-US" altLang="zh-CN" dirty="0"/>
              <a:t>IDT</a:t>
            </a:r>
            <a:r>
              <a:rPr lang="zh-CN" altLang="zh-CN" dirty="0"/>
              <a:t>地址设定，那么进入保护模式之后一般就不允许改动。</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35</a:t>
            </a:fld>
            <a:endParaRPr lang="zh-CN" altLang="en-US" dirty="0"/>
          </a:p>
        </p:txBody>
      </p:sp>
    </p:spTree>
    <p:extLst>
      <p:ext uri="{BB962C8B-B14F-4D97-AF65-F5344CB8AC3E}">
        <p14:creationId xmlns:p14="http://schemas.microsoft.com/office/powerpoint/2010/main" val="1506518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1.2.6  </a:t>
            </a:r>
            <a:r>
              <a:rPr lang="zh-CN" altLang="zh-CN" b="1" dirty="0"/>
              <a:t>任务状态段及寄存器</a:t>
            </a:r>
            <a:br>
              <a:rPr lang="zh-CN" altLang="zh-CN" b="1" dirty="0"/>
            </a:br>
            <a:endParaRPr lang="zh-CN" altLang="en-US" dirty="0"/>
          </a:p>
        </p:txBody>
      </p:sp>
      <p:sp>
        <p:nvSpPr>
          <p:cNvPr id="3" name="内容占位符 2"/>
          <p:cNvSpPr>
            <a:spLocks noGrp="1"/>
          </p:cNvSpPr>
          <p:nvPr>
            <p:ph idx="1"/>
          </p:nvPr>
        </p:nvSpPr>
        <p:spPr>
          <a:xfrm>
            <a:off x="395536" y="1412777"/>
            <a:ext cx="8352926" cy="4019562"/>
          </a:xfrm>
        </p:spPr>
        <p:txBody>
          <a:bodyPr/>
          <a:lstStyle/>
          <a:p>
            <a:r>
              <a:rPr lang="zh-CN" altLang="zh-CN" dirty="0" smtClean="0"/>
              <a:t>多任务系统</a:t>
            </a:r>
            <a:endParaRPr lang="en-US" altLang="zh-CN" dirty="0" smtClean="0"/>
          </a:p>
          <a:p>
            <a:r>
              <a:rPr lang="zh-CN" altLang="zh-CN" dirty="0" smtClean="0"/>
              <a:t>任务控制块</a:t>
            </a:r>
            <a:endParaRPr lang="zh-CN" altLang="zh-CN" dirty="0"/>
          </a:p>
          <a:p>
            <a:r>
              <a:rPr lang="zh-CN" altLang="zh-CN" dirty="0" smtClean="0"/>
              <a:t>任务</a:t>
            </a:r>
            <a:r>
              <a:rPr lang="zh-CN" altLang="zh-CN" dirty="0"/>
              <a:t>状态段</a:t>
            </a:r>
            <a:r>
              <a:rPr lang="en-US" altLang="zh-CN" dirty="0"/>
              <a:t>TSS</a:t>
            </a:r>
            <a:r>
              <a:rPr lang="zh-CN" altLang="zh-CN" dirty="0"/>
              <a:t>（</a:t>
            </a:r>
            <a:r>
              <a:rPr lang="en-US" altLang="zh-CN" dirty="0"/>
              <a:t>Task State Segment</a:t>
            </a:r>
            <a:r>
              <a:rPr lang="zh-CN" altLang="zh-CN" dirty="0" smtClean="0"/>
              <a:t>）</a:t>
            </a:r>
            <a:r>
              <a:rPr lang="zh-CN" altLang="en-US" dirty="0" smtClean="0"/>
              <a:t>，</a:t>
            </a:r>
            <a:r>
              <a:rPr lang="zh-CN" altLang="zh-CN" dirty="0" smtClean="0"/>
              <a:t>图</a:t>
            </a:r>
            <a:r>
              <a:rPr lang="en-US" altLang="zh-CN" dirty="0"/>
              <a:t>1.2.8</a:t>
            </a:r>
            <a:r>
              <a:rPr lang="zh-CN" altLang="zh-CN" dirty="0"/>
              <a:t>所示</a:t>
            </a:r>
            <a:r>
              <a:rPr lang="zh-CN" altLang="zh-CN" dirty="0" smtClean="0"/>
              <a:t>。</a:t>
            </a:r>
            <a:endParaRPr lang="en-US" altLang="zh-CN" dirty="0" smtClean="0"/>
          </a:p>
          <a:p>
            <a:r>
              <a:rPr lang="zh-CN" altLang="zh-CN" dirty="0" smtClean="0">
                <a:solidFill>
                  <a:srgbClr val="FF0000"/>
                </a:solidFill>
              </a:rPr>
              <a:t>每个</a:t>
            </a:r>
            <a:r>
              <a:rPr lang="zh-CN" altLang="zh-CN" dirty="0">
                <a:solidFill>
                  <a:srgbClr val="FF0000"/>
                </a:solidFill>
              </a:rPr>
              <a:t>任务有自己的一个</a:t>
            </a:r>
            <a:r>
              <a:rPr lang="en-US" altLang="zh-CN" dirty="0" smtClean="0">
                <a:solidFill>
                  <a:srgbClr val="FF0000"/>
                </a:solidFill>
              </a:rPr>
              <a:t>LDT</a:t>
            </a:r>
            <a:r>
              <a:rPr lang="zh-CN" altLang="en-US" dirty="0" smtClean="0">
                <a:solidFill>
                  <a:srgbClr val="FF0000"/>
                </a:solidFill>
              </a:rPr>
              <a:t>和</a:t>
            </a:r>
            <a:r>
              <a:rPr lang="en-US" altLang="zh-CN" dirty="0" smtClean="0">
                <a:solidFill>
                  <a:srgbClr val="FF0000"/>
                </a:solidFill>
              </a:rPr>
              <a:t>TSS</a:t>
            </a:r>
            <a:r>
              <a:rPr lang="zh-CN" altLang="zh-CN" dirty="0">
                <a:solidFill>
                  <a:srgbClr val="FF0000"/>
                </a:solidFill>
              </a:rPr>
              <a:t>。</a:t>
            </a:r>
            <a:endParaRPr lang="en-US" altLang="zh-CN" dirty="0">
              <a:solidFill>
                <a:srgbClr val="FF0000"/>
              </a:solidFill>
            </a:endParaRPr>
          </a:p>
          <a:p>
            <a:endParaRPr lang="en-US" altLang="zh-CN" dirty="0" smtClean="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36</a:t>
            </a:fld>
            <a:endParaRPr lang="zh-CN" altLang="en-US" dirty="0"/>
          </a:p>
        </p:txBody>
      </p:sp>
    </p:spTree>
    <p:extLst>
      <p:ext uri="{BB962C8B-B14F-4D97-AF65-F5344CB8AC3E}">
        <p14:creationId xmlns:p14="http://schemas.microsoft.com/office/powerpoint/2010/main" val="40394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37</a:t>
            </a:fld>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0"/>
            <a:ext cx="7416824" cy="6813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042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352926" cy="6084743"/>
          </a:xfrm>
        </p:spPr>
        <p:txBody>
          <a:bodyPr/>
          <a:lstStyle/>
          <a:p>
            <a:r>
              <a:rPr lang="en-US" altLang="zh-CN" dirty="0"/>
              <a:t>1</a:t>
            </a:r>
            <a:r>
              <a:rPr lang="zh-CN" altLang="zh-CN" dirty="0"/>
              <a:t>．</a:t>
            </a:r>
            <a:r>
              <a:rPr lang="en-US" altLang="zh-CN" dirty="0"/>
              <a:t>TSS</a:t>
            </a:r>
            <a:r>
              <a:rPr lang="zh-CN" altLang="zh-CN" dirty="0"/>
              <a:t>的偏移量</a:t>
            </a:r>
            <a:r>
              <a:rPr lang="en-US" altLang="zh-CN" dirty="0"/>
              <a:t>0</a:t>
            </a:r>
            <a:r>
              <a:rPr lang="zh-CN" altLang="zh-CN" dirty="0"/>
              <a:t>字标记为返回链（</a:t>
            </a:r>
            <a:r>
              <a:rPr lang="en-US" altLang="zh-CN" dirty="0"/>
              <a:t>BACK_LINK</a:t>
            </a:r>
            <a:r>
              <a:rPr lang="zh-CN" altLang="zh-CN" dirty="0"/>
              <a:t>）。它是一个段选择符，把</a:t>
            </a:r>
            <a:r>
              <a:rPr lang="zh-CN" altLang="zh-CN" dirty="0">
                <a:solidFill>
                  <a:srgbClr val="FF0000"/>
                </a:solidFill>
              </a:rPr>
              <a:t>前一个任务的</a:t>
            </a:r>
            <a:r>
              <a:rPr lang="en-US" altLang="zh-CN" dirty="0">
                <a:solidFill>
                  <a:srgbClr val="FF0000"/>
                </a:solidFill>
              </a:rPr>
              <a:t>TSS</a:t>
            </a:r>
            <a:r>
              <a:rPr lang="zh-CN" altLang="zh-CN" dirty="0">
                <a:solidFill>
                  <a:srgbClr val="FF0000"/>
                </a:solidFill>
              </a:rPr>
              <a:t>描述符的段选择符</a:t>
            </a:r>
            <a:r>
              <a:rPr lang="zh-CN" altLang="zh-CN" dirty="0"/>
              <a:t>（即原来</a:t>
            </a:r>
            <a:r>
              <a:rPr lang="en-US" altLang="zh-CN" dirty="0"/>
              <a:t>TR</a:t>
            </a:r>
            <a:r>
              <a:rPr lang="zh-CN" altLang="zh-CN" dirty="0"/>
              <a:t>中的</a:t>
            </a:r>
            <a:r>
              <a:rPr lang="en-US" altLang="zh-CN" dirty="0"/>
              <a:t>16</a:t>
            </a:r>
            <a:r>
              <a:rPr lang="zh-CN" altLang="zh-CN" dirty="0"/>
              <a:t>位可见部分）转入新任务</a:t>
            </a:r>
            <a:r>
              <a:rPr lang="en-US" altLang="zh-CN" dirty="0"/>
              <a:t>TSS</a:t>
            </a:r>
            <a:r>
              <a:rPr lang="zh-CN" altLang="zh-CN" dirty="0" smtClean="0"/>
              <a:t>中。</a:t>
            </a:r>
            <a:endParaRPr lang="zh-CN" altLang="zh-CN" dirty="0"/>
          </a:p>
          <a:p>
            <a:r>
              <a:rPr lang="en-US" altLang="zh-CN" dirty="0"/>
              <a:t>2</a:t>
            </a:r>
            <a:r>
              <a:rPr lang="zh-CN" altLang="zh-CN" dirty="0"/>
              <a:t>．偏移量</a:t>
            </a:r>
            <a:r>
              <a:rPr lang="en-US" altLang="zh-CN" dirty="0"/>
              <a:t>4H</a:t>
            </a:r>
            <a:r>
              <a:rPr lang="zh-CN" altLang="zh-CN" dirty="0"/>
              <a:t>到偏移量</a:t>
            </a:r>
            <a:r>
              <a:rPr lang="en-US" altLang="zh-CN" dirty="0"/>
              <a:t>18H</a:t>
            </a:r>
            <a:r>
              <a:rPr lang="zh-CN" altLang="zh-CN" dirty="0"/>
              <a:t>双字中包含特权级</a:t>
            </a:r>
            <a:r>
              <a:rPr lang="en-US" altLang="zh-CN" dirty="0"/>
              <a:t>0</a:t>
            </a:r>
            <a:r>
              <a:rPr lang="zh-CN" altLang="zh-CN" dirty="0"/>
              <a:t>～</a:t>
            </a:r>
            <a:r>
              <a:rPr lang="en-US" altLang="zh-CN" dirty="0"/>
              <a:t>2</a:t>
            </a:r>
            <a:r>
              <a:rPr lang="zh-CN" altLang="zh-CN" dirty="0"/>
              <a:t>的</a:t>
            </a:r>
            <a:r>
              <a:rPr lang="en-US" altLang="zh-CN" dirty="0"/>
              <a:t>ESP</a:t>
            </a:r>
            <a:r>
              <a:rPr lang="zh-CN" altLang="zh-CN" dirty="0"/>
              <a:t>和</a:t>
            </a:r>
            <a:r>
              <a:rPr lang="en-US" altLang="zh-CN" dirty="0"/>
              <a:t>SS</a:t>
            </a:r>
            <a:r>
              <a:rPr lang="zh-CN" altLang="zh-CN" dirty="0"/>
              <a:t>值。当前任务被中断时要用这些值来对特权级</a:t>
            </a:r>
            <a:r>
              <a:rPr lang="en-US" altLang="zh-CN" dirty="0"/>
              <a:t>0</a:t>
            </a:r>
            <a:r>
              <a:rPr lang="zh-CN" altLang="zh-CN" dirty="0"/>
              <a:t>～</a:t>
            </a:r>
            <a:r>
              <a:rPr lang="en-US" altLang="zh-CN" dirty="0"/>
              <a:t>2</a:t>
            </a:r>
            <a:r>
              <a:rPr lang="zh-CN" altLang="zh-CN" dirty="0"/>
              <a:t>的</a:t>
            </a:r>
            <a:r>
              <a:rPr lang="zh-CN" altLang="zh-CN" dirty="0" smtClean="0"/>
              <a:t>堆栈进行</a:t>
            </a:r>
            <a:r>
              <a:rPr lang="zh-CN" altLang="zh-CN" dirty="0"/>
              <a:t>寻址</a:t>
            </a:r>
            <a:r>
              <a:rPr lang="zh-CN" altLang="zh-CN" dirty="0" smtClean="0"/>
              <a:t>。</a:t>
            </a:r>
            <a:endParaRPr lang="en-US" altLang="zh-CN" dirty="0" smtClean="0"/>
          </a:p>
          <a:p>
            <a:r>
              <a:rPr lang="en-US" altLang="zh-CN" dirty="0"/>
              <a:t>3</a:t>
            </a:r>
            <a:r>
              <a:rPr lang="zh-CN" altLang="zh-CN" dirty="0"/>
              <a:t>．偏移量</a:t>
            </a:r>
            <a:r>
              <a:rPr lang="en-US" altLang="zh-CN" dirty="0"/>
              <a:t>1CH</a:t>
            </a:r>
            <a:r>
              <a:rPr lang="zh-CN" altLang="zh-CN" dirty="0"/>
              <a:t>双字包含</a:t>
            </a:r>
            <a:r>
              <a:rPr lang="en-US" altLang="zh-CN" dirty="0"/>
              <a:t>CR3</a:t>
            </a:r>
            <a:r>
              <a:rPr lang="zh-CN" altLang="zh-CN" dirty="0"/>
              <a:t>的内容。</a:t>
            </a:r>
            <a:r>
              <a:rPr lang="en-US" altLang="zh-CN" dirty="0"/>
              <a:t>CR3</a:t>
            </a:r>
            <a:r>
              <a:rPr lang="zh-CN" altLang="zh-CN" dirty="0"/>
              <a:t>中保存前一个状态的</a:t>
            </a:r>
            <a:r>
              <a:rPr lang="zh-CN" altLang="zh-CN" dirty="0">
                <a:solidFill>
                  <a:srgbClr val="FF0000"/>
                </a:solidFill>
              </a:rPr>
              <a:t>页目录寄存器的基地址</a:t>
            </a:r>
            <a:r>
              <a:rPr lang="zh-CN" altLang="zh-CN" dirty="0" smtClean="0"/>
              <a:t>。</a:t>
            </a:r>
            <a:endParaRPr lang="zh-CN" altLang="zh-CN" dirty="0"/>
          </a:p>
          <a:p>
            <a:r>
              <a:rPr lang="en-US" altLang="zh-CN" dirty="0"/>
              <a:t>4</a:t>
            </a:r>
            <a:r>
              <a:rPr lang="zh-CN" altLang="zh-CN" dirty="0"/>
              <a:t>．偏移量</a:t>
            </a:r>
            <a:r>
              <a:rPr lang="en-US" altLang="zh-CN" dirty="0"/>
              <a:t>20H</a:t>
            </a:r>
            <a:r>
              <a:rPr lang="zh-CN" altLang="zh-CN" dirty="0"/>
              <a:t>到偏移量</a:t>
            </a:r>
            <a:r>
              <a:rPr lang="en-US" altLang="zh-CN" dirty="0"/>
              <a:t>5CH</a:t>
            </a:r>
            <a:r>
              <a:rPr lang="zh-CN" altLang="zh-CN" dirty="0"/>
              <a:t>双字的值被装入指定的</a:t>
            </a:r>
            <a:r>
              <a:rPr lang="zh-CN" altLang="zh-CN" dirty="0">
                <a:solidFill>
                  <a:srgbClr val="FF0000"/>
                </a:solidFill>
              </a:rPr>
              <a:t>寄存器</a:t>
            </a:r>
            <a:r>
              <a:rPr lang="zh-CN" altLang="zh-CN" dirty="0" smtClean="0">
                <a:solidFill>
                  <a:srgbClr val="FF0000"/>
                </a:solidFill>
              </a:rPr>
              <a:t>。</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38</a:t>
            </a:fld>
            <a:endParaRPr lang="zh-CN" altLang="en-US" dirty="0"/>
          </a:p>
        </p:txBody>
      </p:sp>
    </p:spTree>
    <p:extLst>
      <p:ext uri="{BB962C8B-B14F-4D97-AF65-F5344CB8AC3E}">
        <p14:creationId xmlns:p14="http://schemas.microsoft.com/office/powerpoint/2010/main" val="3911811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352926" cy="5530745"/>
          </a:xfrm>
        </p:spPr>
        <p:txBody>
          <a:bodyPr/>
          <a:lstStyle/>
          <a:p>
            <a:r>
              <a:rPr lang="en-US" altLang="zh-CN" dirty="0" smtClean="0"/>
              <a:t>5</a:t>
            </a:r>
            <a:r>
              <a:rPr lang="zh-CN" altLang="zh-CN" dirty="0"/>
              <a:t>．偏移量</a:t>
            </a:r>
            <a:r>
              <a:rPr lang="en-US" altLang="zh-CN" dirty="0"/>
              <a:t>60H</a:t>
            </a:r>
            <a:r>
              <a:rPr lang="zh-CN" altLang="zh-CN" dirty="0"/>
              <a:t>字标记为</a:t>
            </a:r>
            <a:r>
              <a:rPr lang="en-US" altLang="zh-CN" dirty="0"/>
              <a:t>LDT</a:t>
            </a:r>
            <a:r>
              <a:rPr lang="zh-CN" altLang="zh-CN" dirty="0"/>
              <a:t>描述符的选择符。每一个任务都有自己的</a:t>
            </a:r>
            <a:r>
              <a:rPr lang="en-US" altLang="zh-CN" dirty="0"/>
              <a:t>LDT</a:t>
            </a:r>
            <a:r>
              <a:rPr lang="zh-CN" altLang="zh-CN" dirty="0"/>
              <a:t>，这里的</a:t>
            </a:r>
            <a:r>
              <a:rPr lang="zh-CN" altLang="zh-CN" dirty="0">
                <a:solidFill>
                  <a:srgbClr val="FF0000"/>
                </a:solidFill>
              </a:rPr>
              <a:t>“</a:t>
            </a:r>
            <a:r>
              <a:rPr lang="en-US" altLang="zh-CN" dirty="0">
                <a:solidFill>
                  <a:srgbClr val="FF0000"/>
                </a:solidFill>
              </a:rPr>
              <a:t>LDT</a:t>
            </a:r>
            <a:r>
              <a:rPr lang="zh-CN" altLang="zh-CN" dirty="0">
                <a:solidFill>
                  <a:srgbClr val="FF0000"/>
                </a:solidFill>
              </a:rPr>
              <a:t>描述符的选择符”就是指该</a:t>
            </a:r>
            <a:r>
              <a:rPr lang="en-US" altLang="zh-CN" dirty="0">
                <a:solidFill>
                  <a:srgbClr val="FF0000"/>
                </a:solidFill>
              </a:rPr>
              <a:t>TSS</a:t>
            </a:r>
            <a:r>
              <a:rPr lang="zh-CN" altLang="zh-CN" dirty="0">
                <a:solidFill>
                  <a:srgbClr val="FF0000"/>
                </a:solidFill>
              </a:rPr>
              <a:t>所对应的任务的</a:t>
            </a:r>
            <a:r>
              <a:rPr lang="en-US" altLang="zh-CN" dirty="0">
                <a:solidFill>
                  <a:srgbClr val="FF0000"/>
                </a:solidFill>
              </a:rPr>
              <a:t>LDT</a:t>
            </a:r>
            <a:r>
              <a:rPr lang="zh-CN" altLang="zh-CN" dirty="0">
                <a:solidFill>
                  <a:srgbClr val="FF0000"/>
                </a:solidFill>
              </a:rPr>
              <a:t>描述符的选择</a:t>
            </a:r>
            <a:r>
              <a:rPr lang="zh-CN" altLang="zh-CN" dirty="0" smtClean="0">
                <a:solidFill>
                  <a:srgbClr val="FF0000"/>
                </a:solidFill>
              </a:rPr>
              <a:t>符</a:t>
            </a:r>
            <a:r>
              <a:rPr lang="zh-CN" altLang="zh-CN" dirty="0" smtClean="0"/>
              <a:t>。</a:t>
            </a:r>
            <a:endParaRPr lang="en-US" altLang="zh-CN" dirty="0" smtClean="0"/>
          </a:p>
          <a:p>
            <a:r>
              <a:rPr lang="en-US" altLang="zh-CN" dirty="0"/>
              <a:t>6</a:t>
            </a:r>
            <a:r>
              <a:rPr lang="zh-CN" altLang="zh-CN" dirty="0"/>
              <a:t>．偏移量</a:t>
            </a:r>
            <a:r>
              <a:rPr lang="en-US" altLang="zh-CN" dirty="0"/>
              <a:t>64H</a:t>
            </a:r>
            <a:r>
              <a:rPr lang="zh-CN" altLang="zh-CN" dirty="0"/>
              <a:t>字的最低位</a:t>
            </a:r>
            <a:r>
              <a:rPr lang="en-US" altLang="zh-CN" dirty="0"/>
              <a:t>T</a:t>
            </a:r>
            <a:r>
              <a:rPr lang="zh-CN" altLang="zh-CN" dirty="0"/>
              <a:t>与调试状态寄存器</a:t>
            </a:r>
            <a:r>
              <a:rPr lang="en-US" altLang="zh-CN" dirty="0"/>
              <a:t>DR6</a:t>
            </a:r>
            <a:r>
              <a:rPr lang="zh-CN" altLang="zh-CN" dirty="0"/>
              <a:t>中的</a:t>
            </a:r>
            <a:r>
              <a:rPr lang="en-US" altLang="zh-CN" dirty="0"/>
              <a:t>BT</a:t>
            </a:r>
            <a:r>
              <a:rPr lang="zh-CN" altLang="zh-CN" dirty="0"/>
              <a:t>位相关联，该位用于调试。若</a:t>
            </a:r>
            <a:r>
              <a:rPr lang="en-US" altLang="zh-CN" dirty="0"/>
              <a:t>T=1</a:t>
            </a:r>
            <a:r>
              <a:rPr lang="zh-CN" altLang="zh-CN" dirty="0"/>
              <a:t>，则进入该任务会发生调试异常。若</a:t>
            </a:r>
            <a:r>
              <a:rPr lang="en-US" altLang="zh-CN" dirty="0"/>
              <a:t>T=0</a:t>
            </a:r>
            <a:r>
              <a:rPr lang="zh-CN" altLang="zh-CN" dirty="0"/>
              <a:t>，则进入该任务不会发生调试异常。</a:t>
            </a:r>
          </a:p>
          <a:p>
            <a:r>
              <a:rPr lang="en-US" altLang="zh-CN" dirty="0"/>
              <a:t>7</a:t>
            </a:r>
            <a:r>
              <a:rPr lang="zh-CN" altLang="zh-CN" dirty="0"/>
              <a:t>．偏移量</a:t>
            </a:r>
            <a:r>
              <a:rPr lang="en-US" altLang="zh-CN" dirty="0"/>
              <a:t>66H</a:t>
            </a:r>
            <a:r>
              <a:rPr lang="zh-CN" altLang="zh-CN" dirty="0"/>
              <a:t>中包含</a:t>
            </a:r>
            <a:r>
              <a:rPr lang="en-US" altLang="zh-CN" dirty="0"/>
              <a:t>I/O</a:t>
            </a:r>
            <a:r>
              <a:rPr lang="zh-CN" altLang="zh-CN" dirty="0"/>
              <a:t>允许位图的偏移量。存放由</a:t>
            </a:r>
            <a:r>
              <a:rPr lang="en-US" altLang="zh-CN" dirty="0"/>
              <a:t>TSS</a:t>
            </a:r>
            <a:r>
              <a:rPr lang="zh-CN" altLang="zh-CN" dirty="0"/>
              <a:t>的起始地址到</a:t>
            </a:r>
            <a:r>
              <a:rPr lang="en-US" altLang="zh-CN" dirty="0"/>
              <a:t>I/O</a:t>
            </a:r>
            <a:r>
              <a:rPr lang="zh-CN" altLang="zh-CN" dirty="0"/>
              <a:t>位映像首字节的偏移量。</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39</a:t>
            </a:fld>
            <a:endParaRPr lang="zh-CN" altLang="en-US" dirty="0"/>
          </a:p>
        </p:txBody>
      </p:sp>
    </p:spTree>
    <p:extLst>
      <p:ext uri="{BB962C8B-B14F-4D97-AF65-F5344CB8AC3E}">
        <p14:creationId xmlns:p14="http://schemas.microsoft.com/office/powerpoint/2010/main" val="4570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zh-CN" dirty="0"/>
              <a:t>地址空间及地址</a:t>
            </a:r>
            <a:endParaRPr lang="zh-CN" altLang="en-US" dirty="0"/>
          </a:p>
        </p:txBody>
      </p:sp>
      <p:sp>
        <p:nvSpPr>
          <p:cNvPr id="3" name="内容占位符 2"/>
          <p:cNvSpPr>
            <a:spLocks noGrp="1"/>
          </p:cNvSpPr>
          <p:nvPr>
            <p:ph idx="1"/>
          </p:nvPr>
        </p:nvSpPr>
        <p:spPr>
          <a:xfrm>
            <a:off x="395536" y="1196753"/>
            <a:ext cx="8352926" cy="5127558"/>
          </a:xfrm>
        </p:spPr>
        <p:txBody>
          <a:bodyPr/>
          <a:lstStyle/>
          <a:p>
            <a:r>
              <a:rPr lang="zh-CN" altLang="zh-CN" dirty="0"/>
              <a:t>在虚拟存储器中有</a:t>
            </a:r>
            <a:r>
              <a:rPr lang="en-US" altLang="zh-CN" dirty="0"/>
              <a:t>3</a:t>
            </a:r>
            <a:r>
              <a:rPr lang="zh-CN" altLang="zh-CN" dirty="0"/>
              <a:t>种地址空间及对应的</a:t>
            </a:r>
            <a:r>
              <a:rPr lang="en-US" altLang="zh-CN" dirty="0"/>
              <a:t>3</a:t>
            </a:r>
            <a:r>
              <a:rPr lang="zh-CN" altLang="zh-CN" dirty="0"/>
              <a:t>种</a:t>
            </a:r>
            <a:r>
              <a:rPr lang="zh-CN" altLang="zh-CN" dirty="0" smtClean="0"/>
              <a:t>地址</a:t>
            </a:r>
            <a:r>
              <a:rPr lang="zh-CN" altLang="en-US" dirty="0" smtClean="0"/>
              <a:t>：</a:t>
            </a:r>
            <a:endParaRPr lang="en-US" altLang="zh-CN" dirty="0" smtClean="0"/>
          </a:p>
          <a:p>
            <a:r>
              <a:rPr lang="zh-CN" altLang="zh-CN" dirty="0" smtClean="0"/>
              <a:t>虚拟地址</a:t>
            </a:r>
            <a:r>
              <a:rPr lang="zh-CN" altLang="zh-CN" dirty="0"/>
              <a:t>空间、主存地址空间、辅存地址空间。</a:t>
            </a:r>
          </a:p>
          <a:p>
            <a:r>
              <a:rPr lang="zh-CN" altLang="zh-CN" dirty="0"/>
              <a:t>虚拟地址空间又称为虚存地址空间</a:t>
            </a:r>
            <a:r>
              <a:rPr lang="zh-CN" altLang="zh-CN" dirty="0" smtClean="0"/>
              <a:t>，编</a:t>
            </a:r>
            <a:r>
              <a:rPr lang="zh-CN" altLang="zh-CN" dirty="0"/>
              <a:t>写程</a:t>
            </a:r>
            <a:r>
              <a:rPr lang="zh-CN" altLang="zh-CN" dirty="0" smtClean="0"/>
              <a:t>序</a:t>
            </a:r>
            <a:r>
              <a:rPr lang="zh-CN" altLang="en-US" dirty="0" smtClean="0"/>
              <a:t>使用的</a:t>
            </a:r>
            <a:r>
              <a:rPr lang="zh-CN" altLang="zh-CN" dirty="0" smtClean="0"/>
              <a:t>地</a:t>
            </a:r>
            <a:r>
              <a:rPr lang="zh-CN" altLang="zh-CN" dirty="0"/>
              <a:t>址空间，与此相对应的地址称为</a:t>
            </a:r>
            <a:r>
              <a:rPr lang="zh-CN" altLang="zh-CN" dirty="0">
                <a:solidFill>
                  <a:srgbClr val="FF0000"/>
                </a:solidFill>
              </a:rPr>
              <a:t>虚地址或逻辑地址</a:t>
            </a:r>
            <a:r>
              <a:rPr lang="zh-CN" altLang="zh-CN" dirty="0"/>
              <a:t>。</a:t>
            </a:r>
          </a:p>
          <a:p>
            <a:r>
              <a:rPr lang="zh-CN" altLang="zh-CN" dirty="0"/>
              <a:t>主存地址空间又称为实存地址空间</a:t>
            </a:r>
            <a:r>
              <a:rPr lang="zh-CN" altLang="zh-CN" dirty="0" smtClean="0"/>
              <a:t>，其</a:t>
            </a:r>
            <a:r>
              <a:rPr lang="zh-CN" altLang="zh-CN" dirty="0"/>
              <a:t>相应的地址称为主存</a:t>
            </a:r>
            <a:r>
              <a:rPr lang="zh-CN" altLang="zh-CN" dirty="0">
                <a:solidFill>
                  <a:srgbClr val="FF0000"/>
                </a:solidFill>
              </a:rPr>
              <a:t>物理地址或实地址</a:t>
            </a:r>
            <a:r>
              <a:rPr lang="zh-CN" altLang="zh-CN" dirty="0"/>
              <a:t>。</a:t>
            </a:r>
          </a:p>
          <a:p>
            <a:r>
              <a:rPr lang="zh-CN" altLang="zh-CN" dirty="0"/>
              <a:t>辅存地址空间也就是磁盘存储器的地址空间</a:t>
            </a:r>
            <a:r>
              <a:rPr lang="zh-CN" altLang="zh-CN" dirty="0" smtClean="0"/>
              <a:t>，相应</a:t>
            </a:r>
            <a:r>
              <a:rPr lang="zh-CN" altLang="zh-CN" dirty="0"/>
              <a:t>的地址称为</a:t>
            </a:r>
            <a:r>
              <a:rPr lang="zh-CN" altLang="zh-CN" dirty="0">
                <a:solidFill>
                  <a:srgbClr val="FF0000"/>
                </a:solidFill>
              </a:rPr>
              <a:t>辅存地址或磁盘地址</a:t>
            </a:r>
            <a:r>
              <a:rPr lang="zh-CN" altLang="zh-CN" dirty="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a:t>
            </a:fld>
            <a:endParaRPr lang="zh-CN" altLang="en-US" dirty="0"/>
          </a:p>
        </p:txBody>
      </p:sp>
    </p:spTree>
    <p:extLst>
      <p:ext uri="{BB962C8B-B14F-4D97-AF65-F5344CB8AC3E}">
        <p14:creationId xmlns:p14="http://schemas.microsoft.com/office/powerpoint/2010/main" val="2140408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352926" cy="6235553"/>
          </a:xfrm>
        </p:spPr>
        <p:txBody>
          <a:bodyPr/>
          <a:lstStyle/>
          <a:p>
            <a:r>
              <a:rPr lang="zh-CN" altLang="en-US" dirty="0" smtClean="0"/>
              <a:t>任务寄存器：</a:t>
            </a:r>
            <a:r>
              <a:rPr lang="en-US" altLang="zh-CN" dirty="0" smtClean="0"/>
              <a:t>TR</a:t>
            </a:r>
          </a:p>
          <a:p>
            <a:r>
              <a:rPr lang="en-US" altLang="zh-CN" dirty="0" smtClean="0"/>
              <a:t>TR</a:t>
            </a:r>
            <a:r>
              <a:rPr lang="zh-CN" altLang="zh-CN" dirty="0"/>
              <a:t>由</a:t>
            </a:r>
            <a:r>
              <a:rPr lang="en-US" altLang="zh-CN" dirty="0"/>
              <a:t>16</a:t>
            </a:r>
            <a:r>
              <a:rPr lang="zh-CN" altLang="zh-CN" dirty="0"/>
              <a:t>位段选择符、</a:t>
            </a:r>
            <a:r>
              <a:rPr lang="en-US" altLang="zh-CN" dirty="0"/>
              <a:t>32</a:t>
            </a:r>
            <a:r>
              <a:rPr lang="zh-CN" altLang="zh-CN" dirty="0"/>
              <a:t>位基址、</a:t>
            </a:r>
            <a:r>
              <a:rPr lang="en-US" altLang="zh-CN" dirty="0"/>
              <a:t>20</a:t>
            </a:r>
            <a:r>
              <a:rPr lang="zh-CN" altLang="zh-CN" dirty="0"/>
              <a:t>位界限和</a:t>
            </a:r>
            <a:r>
              <a:rPr lang="en-US" altLang="zh-CN" dirty="0"/>
              <a:t>12</a:t>
            </a:r>
            <a:r>
              <a:rPr lang="zh-CN" altLang="zh-CN" dirty="0"/>
              <a:t>位属性组成</a:t>
            </a:r>
            <a:r>
              <a:rPr lang="zh-CN" altLang="zh-CN" dirty="0" smtClean="0"/>
              <a:t>。</a:t>
            </a:r>
            <a:endParaRPr lang="en-US" altLang="zh-CN" dirty="0" smtClean="0"/>
          </a:p>
          <a:p>
            <a:r>
              <a:rPr lang="en-US" altLang="zh-CN" dirty="0"/>
              <a:t>TSS</a:t>
            </a:r>
            <a:r>
              <a:rPr lang="zh-CN" altLang="zh-CN" dirty="0"/>
              <a:t>描述符由任务寄存器</a:t>
            </a:r>
            <a:r>
              <a:rPr lang="en-US" altLang="zh-CN" dirty="0"/>
              <a:t>TR</a:t>
            </a:r>
            <a:r>
              <a:rPr lang="zh-CN" altLang="zh-CN" dirty="0"/>
              <a:t>寻址</a:t>
            </a:r>
            <a:r>
              <a:rPr lang="zh-CN" altLang="zh-CN" dirty="0" smtClean="0"/>
              <a:t>。</a:t>
            </a:r>
            <a:endParaRPr lang="en-US" altLang="zh-CN" dirty="0" smtClean="0"/>
          </a:p>
          <a:p>
            <a:r>
              <a:rPr lang="en-US" altLang="zh-CN" dirty="0" smtClean="0"/>
              <a:t>TR</a:t>
            </a:r>
            <a:r>
              <a:rPr lang="zh-CN" altLang="zh-CN" dirty="0"/>
              <a:t>的内容由装任务寄存器指令</a:t>
            </a:r>
            <a:r>
              <a:rPr lang="en-US" altLang="zh-CN" dirty="0"/>
              <a:t>LTR</a:t>
            </a:r>
            <a:r>
              <a:rPr lang="zh-CN" altLang="zh-CN" dirty="0"/>
              <a:t>和存任务寄存器指令</a:t>
            </a:r>
            <a:r>
              <a:rPr lang="en-US" altLang="zh-CN" dirty="0"/>
              <a:t>STR</a:t>
            </a:r>
            <a:r>
              <a:rPr lang="zh-CN" altLang="zh-CN" dirty="0"/>
              <a:t>进行装入和保存。</a:t>
            </a:r>
            <a:r>
              <a:rPr lang="en-US" altLang="zh-CN" dirty="0">
                <a:solidFill>
                  <a:srgbClr val="FF0000"/>
                </a:solidFill>
              </a:rPr>
              <a:t>TR</a:t>
            </a:r>
            <a:r>
              <a:rPr lang="zh-CN" altLang="zh-CN" dirty="0">
                <a:solidFill>
                  <a:srgbClr val="FF0000"/>
                </a:solidFill>
              </a:rPr>
              <a:t>的内容也可由保护模式下运行程序中的远转移</a:t>
            </a:r>
            <a:r>
              <a:rPr lang="en-US" altLang="zh-CN" dirty="0">
                <a:solidFill>
                  <a:srgbClr val="FF0000"/>
                </a:solidFill>
              </a:rPr>
              <a:t>JMP</a:t>
            </a:r>
            <a:r>
              <a:rPr lang="zh-CN" altLang="zh-CN" dirty="0">
                <a:solidFill>
                  <a:srgbClr val="FF0000"/>
                </a:solidFill>
              </a:rPr>
              <a:t>或远调用</a:t>
            </a:r>
            <a:r>
              <a:rPr lang="en-US" altLang="zh-CN" dirty="0">
                <a:solidFill>
                  <a:srgbClr val="FF0000"/>
                </a:solidFill>
              </a:rPr>
              <a:t>CALL</a:t>
            </a:r>
            <a:r>
              <a:rPr lang="zh-CN" altLang="zh-CN" dirty="0">
                <a:solidFill>
                  <a:srgbClr val="FF0000"/>
                </a:solidFill>
              </a:rPr>
              <a:t>指令来改变</a:t>
            </a:r>
            <a:r>
              <a:rPr lang="zh-CN" altLang="zh-CN" dirty="0"/>
              <a:t>。</a:t>
            </a:r>
          </a:p>
          <a:p>
            <a:r>
              <a:rPr lang="zh-CN" altLang="zh-CN" dirty="0" smtClean="0"/>
              <a:t>在</a:t>
            </a:r>
            <a:r>
              <a:rPr lang="zh-CN" altLang="zh-CN" dirty="0"/>
              <a:t>初始化之后，远调用</a:t>
            </a:r>
            <a:r>
              <a:rPr lang="en-US" altLang="zh-CN" dirty="0"/>
              <a:t>CALL</a:t>
            </a:r>
            <a:r>
              <a:rPr lang="zh-CN" altLang="zh-CN" dirty="0"/>
              <a:t>或远转移</a:t>
            </a:r>
            <a:r>
              <a:rPr lang="en-US" altLang="zh-CN" dirty="0"/>
              <a:t>JMP</a:t>
            </a:r>
            <a:r>
              <a:rPr lang="zh-CN" altLang="zh-CN" dirty="0"/>
              <a:t>指令通常对任务进行切换。大多数情况下，用远调用</a:t>
            </a:r>
            <a:r>
              <a:rPr lang="en-US" altLang="zh-CN" dirty="0"/>
              <a:t>CALL</a:t>
            </a:r>
            <a:r>
              <a:rPr lang="zh-CN" altLang="zh-CN" dirty="0"/>
              <a:t>指令来初始化一项新任务</a:t>
            </a:r>
            <a:r>
              <a:rPr lang="zh-CN" altLang="zh-CN" dirty="0" smtClean="0"/>
              <a:t>。</a:t>
            </a:r>
            <a:endParaRPr lang="en-US" altLang="zh-CN" dirty="0" smtClean="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40</a:t>
            </a:fld>
            <a:endParaRPr lang="zh-CN" altLang="en-US" dirty="0"/>
          </a:p>
        </p:txBody>
      </p:sp>
    </p:spTree>
    <p:extLst>
      <p:ext uri="{BB962C8B-B14F-4D97-AF65-F5344CB8AC3E}">
        <p14:creationId xmlns:p14="http://schemas.microsoft.com/office/powerpoint/2010/main" val="3364117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41</a:t>
            </a:fld>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280920"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719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1.2.7  </a:t>
            </a:r>
            <a:r>
              <a:rPr lang="zh-CN" altLang="zh-CN" b="1" dirty="0"/>
              <a:t>段选择符及寄存器</a:t>
            </a:r>
            <a:br>
              <a:rPr lang="zh-CN" altLang="zh-CN" b="1" dirty="0"/>
            </a:br>
            <a:endParaRPr lang="zh-CN" altLang="en-US" dirty="0"/>
          </a:p>
        </p:txBody>
      </p:sp>
      <p:sp>
        <p:nvSpPr>
          <p:cNvPr id="3" name="内容占位符 2"/>
          <p:cNvSpPr>
            <a:spLocks noGrp="1"/>
          </p:cNvSpPr>
          <p:nvPr>
            <p:ph idx="1"/>
          </p:nvPr>
        </p:nvSpPr>
        <p:spPr>
          <a:xfrm>
            <a:off x="395536" y="1412777"/>
            <a:ext cx="8352926" cy="5127558"/>
          </a:xfrm>
        </p:spPr>
        <p:txBody>
          <a:bodyPr/>
          <a:lstStyle/>
          <a:p>
            <a:r>
              <a:rPr lang="en-US" altLang="zh-CN" dirty="0"/>
              <a:t>1</a:t>
            </a:r>
            <a:r>
              <a:rPr lang="zh-CN" altLang="zh-CN" dirty="0"/>
              <a:t>．段选择符</a:t>
            </a:r>
          </a:p>
          <a:p>
            <a:r>
              <a:rPr lang="zh-CN" altLang="zh-CN" dirty="0"/>
              <a:t>选择符分为</a:t>
            </a:r>
            <a:r>
              <a:rPr lang="en-US" altLang="zh-CN" dirty="0"/>
              <a:t>3</a:t>
            </a:r>
            <a:r>
              <a:rPr lang="zh-CN" altLang="zh-CN" dirty="0"/>
              <a:t>个字段</a:t>
            </a:r>
            <a:r>
              <a:rPr lang="zh-CN" altLang="zh-CN" dirty="0" smtClean="0"/>
              <a:t>：</a:t>
            </a:r>
            <a:endParaRPr lang="en-US" altLang="zh-CN" dirty="0" smtClean="0"/>
          </a:p>
          <a:p>
            <a:r>
              <a:rPr lang="zh-CN" altLang="zh-CN" dirty="0" smtClean="0"/>
              <a:t>（</a:t>
            </a:r>
            <a:r>
              <a:rPr lang="en-US" altLang="zh-CN" dirty="0"/>
              <a:t>1</a:t>
            </a:r>
            <a:r>
              <a:rPr lang="zh-CN" altLang="zh-CN" dirty="0"/>
              <a:t>）描述符表选择字段</a:t>
            </a:r>
            <a:r>
              <a:rPr lang="en-US" altLang="zh-CN" dirty="0"/>
              <a:t>TI </a:t>
            </a:r>
            <a:endParaRPr lang="zh-CN" altLang="zh-CN" dirty="0"/>
          </a:p>
          <a:p>
            <a:r>
              <a:rPr lang="zh-CN" altLang="zh-CN" dirty="0"/>
              <a:t>段选择符中的</a:t>
            </a:r>
            <a:r>
              <a:rPr lang="en-US" altLang="zh-CN" dirty="0"/>
              <a:t>D2</a:t>
            </a:r>
            <a:r>
              <a:rPr lang="zh-CN" altLang="zh-CN" dirty="0"/>
              <a:t>位（</a:t>
            </a:r>
            <a:r>
              <a:rPr lang="en-US" altLang="zh-CN" dirty="0"/>
              <a:t>TI</a:t>
            </a:r>
            <a:r>
              <a:rPr lang="zh-CN" altLang="zh-CN" dirty="0"/>
              <a:t>）是描述符表选择字段，这个字段用来说明使用的是全局描述符表</a:t>
            </a:r>
            <a:r>
              <a:rPr lang="en-US" altLang="zh-CN" dirty="0"/>
              <a:t>GDT</a:t>
            </a:r>
            <a:r>
              <a:rPr lang="zh-CN" altLang="zh-CN" dirty="0"/>
              <a:t>，还是局部描述符表</a:t>
            </a:r>
            <a:r>
              <a:rPr lang="en-US" altLang="zh-CN" dirty="0"/>
              <a:t>LDT</a:t>
            </a:r>
            <a:r>
              <a:rPr lang="zh-CN" altLang="zh-CN" dirty="0"/>
              <a:t>。当</a:t>
            </a:r>
            <a:r>
              <a:rPr lang="en-US" altLang="zh-CN" dirty="0"/>
              <a:t>TI=0</a:t>
            </a:r>
            <a:r>
              <a:rPr lang="zh-CN" altLang="zh-CN" dirty="0"/>
              <a:t>时，选择的是全局描述符表</a:t>
            </a:r>
            <a:r>
              <a:rPr lang="en-US" altLang="zh-CN" dirty="0"/>
              <a:t>GDT</a:t>
            </a:r>
            <a:r>
              <a:rPr lang="zh-CN" altLang="zh-CN" dirty="0"/>
              <a:t>。当</a:t>
            </a:r>
            <a:r>
              <a:rPr lang="en-US" altLang="zh-CN" dirty="0"/>
              <a:t>TI=1</a:t>
            </a:r>
            <a:r>
              <a:rPr lang="zh-CN" altLang="zh-CN" dirty="0"/>
              <a:t>时，选择的是局部描述符表</a:t>
            </a:r>
            <a:r>
              <a:rPr lang="en-US" altLang="zh-CN" dirty="0"/>
              <a:t>LDT</a:t>
            </a:r>
            <a:r>
              <a:rPr lang="zh-CN" altLang="zh-CN" dirty="0"/>
              <a:t>。</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42</a:t>
            </a:fld>
            <a:endParaRPr lang="zh-CN" altLang="en-US" dirty="0"/>
          </a:p>
        </p:txBody>
      </p:sp>
    </p:spTree>
    <p:extLst>
      <p:ext uri="{BB962C8B-B14F-4D97-AF65-F5344CB8AC3E}">
        <p14:creationId xmlns:p14="http://schemas.microsoft.com/office/powerpoint/2010/main" val="3971828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7"/>
            <a:ext cx="8352926" cy="6235553"/>
          </a:xfrm>
        </p:spPr>
        <p:txBody>
          <a:bodyPr/>
          <a:lstStyle/>
          <a:p>
            <a:r>
              <a:rPr lang="zh-CN" altLang="zh-CN" dirty="0"/>
              <a:t>（</a:t>
            </a:r>
            <a:r>
              <a:rPr lang="en-US" altLang="zh-CN" dirty="0"/>
              <a:t>2</a:t>
            </a:r>
            <a:r>
              <a:rPr lang="zh-CN" altLang="zh-CN" dirty="0"/>
              <a:t>）索引字段</a:t>
            </a:r>
            <a:r>
              <a:rPr lang="en-US" altLang="zh-CN" dirty="0"/>
              <a:t>INDEX</a:t>
            </a:r>
            <a:endParaRPr lang="zh-CN" altLang="zh-CN" dirty="0"/>
          </a:p>
          <a:p>
            <a:r>
              <a:rPr lang="zh-CN" altLang="zh-CN" dirty="0"/>
              <a:t>段选择符中的</a:t>
            </a:r>
            <a:r>
              <a:rPr lang="en-US" altLang="zh-CN" dirty="0"/>
              <a:t>D15</a:t>
            </a:r>
            <a:r>
              <a:rPr lang="zh-CN" altLang="zh-CN" dirty="0"/>
              <a:t>～</a:t>
            </a:r>
            <a:r>
              <a:rPr lang="en-US" altLang="zh-CN" dirty="0"/>
              <a:t>D3</a:t>
            </a:r>
            <a:r>
              <a:rPr lang="zh-CN" altLang="zh-CN" dirty="0"/>
              <a:t>位是索引字段，共</a:t>
            </a:r>
            <a:r>
              <a:rPr lang="en-US" altLang="zh-CN" dirty="0"/>
              <a:t>13</a:t>
            </a:r>
            <a:r>
              <a:rPr lang="zh-CN" altLang="zh-CN" dirty="0"/>
              <a:t>位</a:t>
            </a:r>
            <a:r>
              <a:rPr lang="zh-CN" altLang="zh-CN" dirty="0" smtClean="0"/>
              <a:t>，可以</a:t>
            </a:r>
            <a:r>
              <a:rPr lang="zh-CN" altLang="en-US" dirty="0" smtClean="0"/>
              <a:t>选</a:t>
            </a:r>
            <a:r>
              <a:rPr lang="en-US" altLang="zh-CN" dirty="0" smtClean="0"/>
              <a:t>2</a:t>
            </a:r>
            <a:r>
              <a:rPr lang="en-US" altLang="zh-CN" baseline="30000" dirty="0" smtClean="0"/>
              <a:t>13</a:t>
            </a:r>
            <a:r>
              <a:rPr lang="en-US" altLang="zh-CN" dirty="0" smtClean="0"/>
              <a:t>=8192</a:t>
            </a:r>
            <a:r>
              <a:rPr lang="zh-CN" altLang="zh-CN" dirty="0"/>
              <a:t>个段描述符的描述符表中选出任何一个段</a:t>
            </a:r>
            <a:r>
              <a:rPr lang="zh-CN" altLang="zh-CN" dirty="0" smtClean="0"/>
              <a:t>描述符。</a:t>
            </a:r>
            <a:endParaRPr lang="en-US" altLang="zh-CN" dirty="0" smtClean="0"/>
          </a:p>
          <a:p>
            <a:r>
              <a:rPr lang="zh-CN" altLang="zh-CN" dirty="0" smtClean="0"/>
              <a:t>索引</a:t>
            </a:r>
            <a:r>
              <a:rPr lang="zh-CN" altLang="zh-CN" dirty="0"/>
              <a:t>值乘以</a:t>
            </a:r>
            <a:r>
              <a:rPr lang="en-US" altLang="zh-CN" dirty="0"/>
              <a:t>8</a:t>
            </a:r>
            <a:r>
              <a:rPr lang="zh-CN" altLang="zh-CN" dirty="0" smtClean="0"/>
              <a:t>就是</a:t>
            </a:r>
            <a:r>
              <a:rPr lang="zh-CN" altLang="en-US" dirty="0" smtClean="0"/>
              <a:t>所选描述符</a:t>
            </a:r>
            <a:r>
              <a:rPr lang="zh-CN" altLang="zh-CN" dirty="0" smtClean="0"/>
              <a:t>相对</a:t>
            </a:r>
            <a:r>
              <a:rPr lang="zh-CN" altLang="zh-CN" dirty="0"/>
              <a:t>于</a:t>
            </a:r>
            <a:r>
              <a:rPr lang="en-US" altLang="zh-CN" dirty="0"/>
              <a:t>GDT</a:t>
            </a:r>
            <a:r>
              <a:rPr lang="zh-CN" altLang="zh-CN" dirty="0"/>
              <a:t>或</a:t>
            </a:r>
            <a:r>
              <a:rPr lang="en-US" altLang="zh-CN" dirty="0"/>
              <a:t>LDT</a:t>
            </a:r>
            <a:r>
              <a:rPr lang="zh-CN" altLang="zh-CN" dirty="0"/>
              <a:t>首址的偏移量，处理机用这个偏移量再加上描述符表的</a:t>
            </a:r>
            <a:r>
              <a:rPr lang="zh-CN" altLang="zh-CN" dirty="0" smtClean="0"/>
              <a:t>基地址就是</a:t>
            </a:r>
            <a:r>
              <a:rPr lang="zh-CN" altLang="zh-CN" dirty="0"/>
              <a:t>段描述符在描述符表中的地址</a:t>
            </a:r>
            <a:r>
              <a:rPr lang="zh-CN" altLang="zh-CN" dirty="0" smtClean="0"/>
              <a:t>。</a:t>
            </a:r>
            <a:endParaRPr lang="en-US" altLang="zh-CN" dirty="0" smtClean="0"/>
          </a:p>
          <a:p>
            <a:r>
              <a:rPr lang="zh-CN" altLang="zh-CN" dirty="0"/>
              <a:t>（</a:t>
            </a:r>
            <a:r>
              <a:rPr lang="en-US" altLang="zh-CN" dirty="0"/>
              <a:t>3</a:t>
            </a:r>
            <a:r>
              <a:rPr lang="zh-CN" altLang="zh-CN" dirty="0"/>
              <a:t>）请求特权级字段</a:t>
            </a:r>
            <a:r>
              <a:rPr lang="en-US" altLang="zh-CN" dirty="0"/>
              <a:t>RPL</a:t>
            </a:r>
            <a:endParaRPr lang="zh-CN" altLang="zh-CN" dirty="0"/>
          </a:p>
          <a:p>
            <a:r>
              <a:rPr lang="zh-CN" altLang="zh-CN" dirty="0"/>
              <a:t>段选择符中的</a:t>
            </a:r>
            <a:r>
              <a:rPr lang="en-US" altLang="zh-CN" dirty="0"/>
              <a:t>D1</a:t>
            </a:r>
            <a:r>
              <a:rPr lang="zh-CN" altLang="zh-CN" dirty="0"/>
              <a:t>、</a:t>
            </a:r>
            <a:r>
              <a:rPr lang="en-US" altLang="zh-CN" dirty="0"/>
              <a:t>D0</a:t>
            </a:r>
            <a:r>
              <a:rPr lang="zh-CN" altLang="zh-CN" dirty="0"/>
              <a:t>位是请求特权级字段。</a:t>
            </a:r>
            <a:r>
              <a:rPr lang="en-US" altLang="zh-CN" dirty="0"/>
              <a:t>RPL</a:t>
            </a:r>
            <a:r>
              <a:rPr lang="zh-CN" altLang="zh-CN" dirty="0"/>
              <a:t>字段占有</a:t>
            </a:r>
            <a:r>
              <a:rPr lang="en-US" altLang="zh-CN" dirty="0"/>
              <a:t>2</a:t>
            </a:r>
            <a:r>
              <a:rPr lang="zh-CN" altLang="zh-CN" dirty="0"/>
              <a:t>位，故有</a:t>
            </a:r>
            <a:r>
              <a:rPr lang="en-US" altLang="zh-CN" dirty="0"/>
              <a:t>4</a:t>
            </a:r>
            <a:r>
              <a:rPr lang="zh-CN" altLang="zh-CN" dirty="0"/>
              <a:t>个特权级，</a:t>
            </a:r>
            <a:r>
              <a:rPr lang="en-US" altLang="zh-CN" dirty="0"/>
              <a:t>00</a:t>
            </a:r>
            <a:r>
              <a:rPr lang="zh-CN" altLang="zh-CN" dirty="0"/>
              <a:t>、</a:t>
            </a:r>
            <a:r>
              <a:rPr lang="en-US" altLang="zh-CN" dirty="0"/>
              <a:t>01</a:t>
            </a:r>
            <a:r>
              <a:rPr lang="zh-CN" altLang="zh-CN" dirty="0"/>
              <a:t>、</a:t>
            </a:r>
            <a:r>
              <a:rPr lang="en-US" altLang="zh-CN" dirty="0"/>
              <a:t>10</a:t>
            </a:r>
            <a:r>
              <a:rPr lang="zh-CN" altLang="zh-CN" dirty="0"/>
              <a:t>、</a:t>
            </a:r>
            <a:r>
              <a:rPr lang="en-US" altLang="zh-CN" dirty="0"/>
              <a:t>11</a:t>
            </a:r>
            <a:r>
              <a:rPr lang="zh-CN" altLang="zh-CN" dirty="0"/>
              <a:t>，称作</a:t>
            </a:r>
            <a:r>
              <a:rPr lang="en-US" altLang="zh-CN" dirty="0"/>
              <a:t>0</a:t>
            </a:r>
            <a:r>
              <a:rPr lang="zh-CN" altLang="zh-CN" dirty="0"/>
              <a:t>级、</a:t>
            </a:r>
            <a:r>
              <a:rPr lang="en-US" altLang="zh-CN" dirty="0"/>
              <a:t>1</a:t>
            </a:r>
            <a:r>
              <a:rPr lang="zh-CN" altLang="zh-CN" dirty="0"/>
              <a:t>级、</a:t>
            </a:r>
            <a:r>
              <a:rPr lang="en-US" altLang="zh-CN" dirty="0"/>
              <a:t>2</a:t>
            </a:r>
            <a:r>
              <a:rPr lang="zh-CN" altLang="zh-CN" dirty="0"/>
              <a:t>级、</a:t>
            </a:r>
            <a:r>
              <a:rPr lang="en-US" altLang="zh-CN" dirty="0"/>
              <a:t>3</a:t>
            </a:r>
            <a:r>
              <a:rPr lang="zh-CN" altLang="zh-CN" dirty="0"/>
              <a:t>级。</a:t>
            </a:r>
            <a:r>
              <a:rPr lang="en-US" altLang="zh-CN" dirty="0"/>
              <a:t>0</a:t>
            </a:r>
            <a:r>
              <a:rPr lang="zh-CN" altLang="zh-CN" dirty="0"/>
              <a:t>级的特权最高，</a:t>
            </a:r>
            <a:r>
              <a:rPr lang="en-US" altLang="zh-CN" dirty="0"/>
              <a:t>1</a:t>
            </a:r>
            <a:r>
              <a:rPr lang="zh-CN" altLang="zh-CN" dirty="0"/>
              <a:t>级次之，</a:t>
            </a:r>
            <a:r>
              <a:rPr lang="en-US" altLang="zh-CN" dirty="0"/>
              <a:t>3</a:t>
            </a:r>
            <a:r>
              <a:rPr lang="zh-CN" altLang="zh-CN" dirty="0"/>
              <a:t>级的特权最低</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43</a:t>
            </a:fld>
            <a:endParaRPr lang="zh-CN" altLang="en-US" dirty="0"/>
          </a:p>
        </p:txBody>
      </p:sp>
    </p:spTree>
    <p:extLst>
      <p:ext uri="{BB962C8B-B14F-4D97-AF65-F5344CB8AC3E}">
        <p14:creationId xmlns:p14="http://schemas.microsoft.com/office/powerpoint/2010/main" val="1417151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0688"/>
            <a:ext cx="8352926" cy="6235553"/>
          </a:xfrm>
        </p:spPr>
        <p:txBody>
          <a:bodyPr/>
          <a:lstStyle/>
          <a:p>
            <a:r>
              <a:rPr lang="en-US" altLang="zh-CN" dirty="0"/>
              <a:t>2</a:t>
            </a:r>
            <a:r>
              <a:rPr lang="zh-CN" altLang="zh-CN" dirty="0"/>
              <a:t>．段选择符装入段寄存器的操作</a:t>
            </a:r>
          </a:p>
          <a:p>
            <a:r>
              <a:rPr lang="zh-CN" altLang="zh-CN" dirty="0"/>
              <a:t>段选择符装入段寄存器的操作是通过应用程序中的指令完成的。装段寄存器的指令有</a:t>
            </a:r>
            <a:r>
              <a:rPr lang="en-US" altLang="zh-CN" dirty="0"/>
              <a:t>2</a:t>
            </a:r>
            <a:r>
              <a:rPr lang="zh-CN" altLang="zh-CN" dirty="0"/>
              <a:t>类，即直接的装段寄存器指令和隐含的装段寄存器指令。</a:t>
            </a:r>
          </a:p>
          <a:p>
            <a:r>
              <a:rPr lang="zh-CN" altLang="zh-CN" dirty="0"/>
              <a:t>（</a:t>
            </a:r>
            <a:r>
              <a:rPr lang="en-US" altLang="zh-CN" dirty="0"/>
              <a:t>1</a:t>
            </a:r>
            <a:r>
              <a:rPr lang="zh-CN" altLang="zh-CN" dirty="0"/>
              <a:t>）直接的装段寄存器指令</a:t>
            </a:r>
            <a:r>
              <a:rPr lang="zh-CN" altLang="zh-CN" dirty="0" smtClean="0"/>
              <a:t>：传送</a:t>
            </a:r>
            <a:r>
              <a:rPr lang="zh-CN" altLang="zh-CN" dirty="0"/>
              <a:t>指令</a:t>
            </a:r>
            <a:r>
              <a:rPr lang="en-US" altLang="zh-CN" dirty="0"/>
              <a:t>MOV</a:t>
            </a:r>
            <a:r>
              <a:rPr lang="zh-CN" altLang="zh-CN" dirty="0"/>
              <a:t>、弹出堆栈指令</a:t>
            </a:r>
            <a:r>
              <a:rPr lang="en-US" altLang="zh-CN" dirty="0"/>
              <a:t>POP</a:t>
            </a:r>
            <a:r>
              <a:rPr lang="zh-CN" altLang="zh-CN" dirty="0"/>
              <a:t>、加载段寄存器指令</a:t>
            </a:r>
            <a:r>
              <a:rPr lang="en-US" altLang="zh-CN" dirty="0"/>
              <a:t>LDS</a:t>
            </a:r>
            <a:r>
              <a:rPr lang="zh-CN" altLang="zh-CN" dirty="0"/>
              <a:t>、</a:t>
            </a:r>
            <a:r>
              <a:rPr lang="en-US" altLang="zh-CN" dirty="0"/>
              <a:t>LSS</a:t>
            </a:r>
            <a:r>
              <a:rPr lang="zh-CN" altLang="zh-CN" dirty="0"/>
              <a:t>、</a:t>
            </a:r>
            <a:r>
              <a:rPr lang="en-US" altLang="zh-CN" dirty="0"/>
              <a:t>LGS</a:t>
            </a:r>
            <a:r>
              <a:rPr lang="zh-CN" altLang="zh-CN" dirty="0"/>
              <a:t>、</a:t>
            </a:r>
            <a:r>
              <a:rPr lang="en-US" altLang="zh-CN" dirty="0"/>
              <a:t>LFS</a:t>
            </a:r>
            <a:r>
              <a:rPr lang="zh-CN" altLang="zh-CN" dirty="0" smtClean="0"/>
              <a:t>。</a:t>
            </a:r>
            <a:endParaRPr lang="en-US" altLang="zh-CN" dirty="0" smtClean="0"/>
          </a:p>
          <a:p>
            <a:r>
              <a:rPr lang="zh-CN" altLang="zh-CN" dirty="0" smtClean="0"/>
              <a:t>（</a:t>
            </a:r>
            <a:r>
              <a:rPr lang="en-US" altLang="zh-CN" dirty="0"/>
              <a:t>2</a:t>
            </a:r>
            <a:r>
              <a:rPr lang="zh-CN" altLang="zh-CN" dirty="0"/>
              <a:t>）隐含的装段寄存器指令</a:t>
            </a:r>
            <a:r>
              <a:rPr lang="zh-CN" altLang="zh-CN" dirty="0" smtClean="0"/>
              <a:t>：指令</a:t>
            </a:r>
            <a:r>
              <a:rPr lang="en-US" altLang="zh-CN" dirty="0"/>
              <a:t>CALL</a:t>
            </a:r>
            <a:r>
              <a:rPr lang="zh-CN" altLang="zh-CN" dirty="0"/>
              <a:t>、远转移指令</a:t>
            </a:r>
            <a:r>
              <a:rPr lang="en-US" altLang="zh-CN" dirty="0"/>
              <a:t>JMP</a:t>
            </a:r>
            <a:r>
              <a:rPr lang="zh-CN" altLang="zh-CN" dirty="0"/>
              <a:t>。这种指令更改代码段寄存器</a:t>
            </a:r>
            <a:r>
              <a:rPr lang="en-US" altLang="zh-CN" dirty="0"/>
              <a:t>CS</a:t>
            </a:r>
            <a:r>
              <a:rPr lang="zh-CN" altLang="zh-CN" dirty="0"/>
              <a:t>的内容。</a:t>
            </a:r>
          </a:p>
          <a:p>
            <a:r>
              <a:rPr lang="zh-CN" altLang="zh-CN" dirty="0"/>
              <a:t>由于绝大多数指令都要涉及段，所以段选择符总是被装在段寄存器内备用</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44</a:t>
            </a:fld>
            <a:endParaRPr lang="zh-CN" altLang="en-US" dirty="0"/>
          </a:p>
        </p:txBody>
      </p:sp>
    </p:spTree>
    <p:extLst>
      <p:ext uri="{BB962C8B-B14F-4D97-AF65-F5344CB8AC3E}">
        <p14:creationId xmlns:p14="http://schemas.microsoft.com/office/powerpoint/2010/main" val="673753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39" y="2276872"/>
            <a:ext cx="8280920" cy="924475"/>
          </a:xfrm>
        </p:spPr>
        <p:txBody>
          <a:bodyPr/>
          <a:lstStyle/>
          <a:p>
            <a:r>
              <a:rPr lang="en-US" altLang="zh-CN" b="1" dirty="0"/>
              <a:t>1.3  </a:t>
            </a:r>
            <a:r>
              <a:rPr lang="zh-CN" altLang="zh-CN" b="1" dirty="0"/>
              <a:t>保护模式下的访问操作与保护机制</a:t>
            </a:r>
            <a:br>
              <a:rPr lang="zh-CN" altLang="zh-CN" b="1" dirty="0"/>
            </a:br>
            <a:endParaRPr lang="zh-CN" altLang="en-US" dirty="0"/>
          </a:p>
        </p:txBody>
      </p:sp>
      <p:sp>
        <p:nvSpPr>
          <p:cNvPr id="3" name="内容占位符 2"/>
          <p:cNvSpPr>
            <a:spLocks noGrp="1"/>
          </p:cNvSpPr>
          <p:nvPr>
            <p:ph idx="1"/>
          </p:nvPr>
        </p:nvSpPr>
        <p:spPr>
          <a:xfrm>
            <a:off x="395536" y="5517232"/>
            <a:ext cx="8352926" cy="1133259"/>
          </a:xfrm>
        </p:spPr>
        <p:txBody>
          <a:bodyPr/>
          <a:lstStyle/>
          <a:p>
            <a:r>
              <a:rPr lang="en-US" altLang="zh-CN" i="1" dirty="0">
                <a:solidFill>
                  <a:srgbClr val="FF0000"/>
                </a:solidFill>
              </a:rPr>
              <a:t>《</a:t>
            </a:r>
            <a:r>
              <a:rPr lang="en-US" altLang="zh-CN" i="1" dirty="0" smtClean="0">
                <a:solidFill>
                  <a:srgbClr val="FF0000"/>
                </a:solidFill>
              </a:rPr>
              <a:t>Linux</a:t>
            </a:r>
            <a:r>
              <a:rPr lang="zh-CN" altLang="en-US" i="1" dirty="0">
                <a:solidFill>
                  <a:srgbClr val="FF0000"/>
                </a:solidFill>
              </a:rPr>
              <a:t>内核完全剖析</a:t>
            </a:r>
            <a:r>
              <a:rPr lang="en-US" altLang="zh-CN" i="1" dirty="0">
                <a:solidFill>
                  <a:srgbClr val="FF0000"/>
                </a:solidFill>
              </a:rPr>
              <a:t>—</a:t>
            </a:r>
            <a:r>
              <a:rPr lang="zh-CN" altLang="en-US" i="1" dirty="0">
                <a:solidFill>
                  <a:srgbClr val="FF0000"/>
                </a:solidFill>
              </a:rPr>
              <a:t>基于</a:t>
            </a:r>
            <a:r>
              <a:rPr lang="en-US" altLang="zh-CN" i="1" dirty="0">
                <a:solidFill>
                  <a:srgbClr val="FF0000"/>
                </a:solidFill>
              </a:rPr>
              <a:t>0.12</a:t>
            </a:r>
            <a:r>
              <a:rPr lang="zh-CN" altLang="en-US" i="1" dirty="0">
                <a:solidFill>
                  <a:srgbClr val="FF0000"/>
                </a:solidFill>
              </a:rPr>
              <a:t>内核</a:t>
            </a:r>
            <a:r>
              <a:rPr lang="en-US" altLang="zh-CN" i="1" dirty="0">
                <a:solidFill>
                  <a:srgbClr val="FF0000"/>
                </a:solidFill>
              </a:rPr>
              <a:t>》</a:t>
            </a:r>
            <a:r>
              <a:rPr lang="zh-CN" altLang="en-US" i="1" dirty="0">
                <a:solidFill>
                  <a:srgbClr val="FF0000"/>
                </a:solidFill>
              </a:rPr>
              <a:t>第</a:t>
            </a:r>
            <a:r>
              <a:rPr lang="en-US" altLang="zh-CN" i="1" dirty="0">
                <a:solidFill>
                  <a:srgbClr val="FF0000"/>
                </a:solidFill>
              </a:rPr>
              <a:t>4</a:t>
            </a:r>
            <a:r>
              <a:rPr lang="zh-CN" altLang="en-US" i="1" dirty="0">
                <a:solidFill>
                  <a:srgbClr val="FF0000"/>
                </a:solidFill>
              </a:rPr>
              <a:t>章</a:t>
            </a:r>
            <a:r>
              <a:rPr lang="en-US" altLang="zh-CN" i="1" dirty="0">
                <a:solidFill>
                  <a:srgbClr val="FF0000"/>
                </a:solidFill>
              </a:rPr>
              <a:t>80x86</a:t>
            </a:r>
            <a:r>
              <a:rPr lang="zh-CN" altLang="en-US" i="1" dirty="0">
                <a:solidFill>
                  <a:srgbClr val="FF0000"/>
                </a:solidFill>
              </a:rPr>
              <a:t>保护模式及其编程</a:t>
            </a: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45</a:t>
            </a:fld>
            <a:endParaRPr lang="zh-CN" altLang="en-US" dirty="0"/>
          </a:p>
        </p:txBody>
      </p:sp>
    </p:spTree>
    <p:extLst>
      <p:ext uri="{BB962C8B-B14F-4D97-AF65-F5344CB8AC3E}">
        <p14:creationId xmlns:p14="http://schemas.microsoft.com/office/powerpoint/2010/main" val="2734557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1.3.1  </a:t>
            </a:r>
            <a:r>
              <a:rPr lang="zh-CN" altLang="zh-CN" b="1" dirty="0"/>
              <a:t>保护机制的分类</a:t>
            </a:r>
            <a:br>
              <a:rPr lang="zh-CN" altLang="zh-CN" b="1" dirty="0"/>
            </a:br>
            <a:endParaRPr lang="zh-CN" altLang="en-US" dirty="0"/>
          </a:p>
        </p:txBody>
      </p:sp>
      <p:sp>
        <p:nvSpPr>
          <p:cNvPr id="3" name="内容占位符 2"/>
          <p:cNvSpPr>
            <a:spLocks noGrp="1"/>
          </p:cNvSpPr>
          <p:nvPr>
            <p:ph idx="1"/>
          </p:nvPr>
        </p:nvSpPr>
        <p:spPr>
          <a:xfrm>
            <a:off x="395536" y="1052737"/>
            <a:ext cx="8352926" cy="5681555"/>
          </a:xfrm>
        </p:spPr>
        <p:txBody>
          <a:bodyPr/>
          <a:lstStyle/>
          <a:p>
            <a:r>
              <a:rPr lang="en-US" altLang="zh-CN" dirty="0"/>
              <a:t>Pentium</a:t>
            </a:r>
            <a:r>
              <a:rPr lang="zh-CN" altLang="zh-CN" dirty="0" smtClean="0"/>
              <a:t>微处理机对</a:t>
            </a:r>
            <a:r>
              <a:rPr lang="zh-CN" altLang="zh-CN" dirty="0"/>
              <a:t>内存中的程序设置了</a:t>
            </a:r>
            <a:r>
              <a:rPr lang="en-US" altLang="zh-CN" dirty="0"/>
              <a:t>3</a:t>
            </a:r>
            <a:r>
              <a:rPr lang="zh-CN" altLang="zh-CN" dirty="0"/>
              <a:t>类保护机制：任务间存储空间的保护、段属性和界限的保护、特权级保护。</a:t>
            </a:r>
          </a:p>
          <a:p>
            <a:r>
              <a:rPr lang="en-US" altLang="zh-CN" dirty="0"/>
              <a:t>1</a:t>
            </a:r>
            <a:r>
              <a:rPr lang="zh-CN" altLang="zh-CN" dirty="0"/>
              <a:t>．任务间存储空间的</a:t>
            </a:r>
            <a:r>
              <a:rPr lang="zh-CN" altLang="zh-CN" dirty="0" smtClean="0"/>
              <a:t>保护</a:t>
            </a:r>
            <a:endParaRPr lang="en-US" altLang="zh-CN" dirty="0" smtClean="0"/>
          </a:p>
          <a:p>
            <a:r>
              <a:rPr lang="zh-CN" altLang="zh-CN" dirty="0"/>
              <a:t>任务间的保护是通过每一个任务所专用的</a:t>
            </a:r>
            <a:r>
              <a:rPr lang="en-US" altLang="zh-CN" dirty="0"/>
              <a:t>LDT</a:t>
            </a:r>
            <a:r>
              <a:rPr lang="zh-CN" altLang="zh-CN" dirty="0"/>
              <a:t>描述符实现的</a:t>
            </a:r>
            <a:r>
              <a:rPr lang="zh-CN" altLang="zh-CN" dirty="0" smtClean="0"/>
              <a:t>。每个</a:t>
            </a:r>
            <a:r>
              <a:rPr lang="zh-CN" altLang="zh-CN" dirty="0"/>
              <a:t>任务都有它特定的</a:t>
            </a:r>
            <a:r>
              <a:rPr lang="zh-CN" altLang="zh-CN" dirty="0" smtClean="0"/>
              <a:t>虚拟空间</a:t>
            </a:r>
            <a:r>
              <a:rPr lang="en-US" altLang="zh-CN" dirty="0" smtClean="0"/>
              <a:t>,</a:t>
            </a:r>
            <a:r>
              <a:rPr lang="zh-CN" altLang="zh-CN" dirty="0" smtClean="0"/>
              <a:t>避免</a:t>
            </a:r>
            <a:r>
              <a:rPr lang="zh-CN" altLang="zh-CN" dirty="0"/>
              <a:t>各任务之间的干扰，起到隔离、保护的作用</a:t>
            </a:r>
            <a:r>
              <a:rPr lang="zh-CN" altLang="zh-CN" dirty="0" smtClean="0"/>
              <a:t>。</a:t>
            </a:r>
            <a:endParaRPr lang="zh-CN" altLang="zh-CN" dirty="0"/>
          </a:p>
          <a:p>
            <a:r>
              <a:rPr lang="en-US" altLang="zh-CN" dirty="0"/>
              <a:t>2</a:t>
            </a:r>
            <a:r>
              <a:rPr lang="zh-CN" altLang="zh-CN" dirty="0"/>
              <a:t>．段属性和界限的保护</a:t>
            </a:r>
          </a:p>
          <a:p>
            <a:r>
              <a:rPr lang="zh-CN" altLang="zh-CN" dirty="0"/>
              <a:t>当段寄存器进行加载时，需要进行段存在性检查（属性字节的</a:t>
            </a:r>
            <a:r>
              <a:rPr lang="en-US" altLang="zh-CN" dirty="0"/>
              <a:t>P</a:t>
            </a:r>
            <a:r>
              <a:rPr lang="zh-CN" altLang="zh-CN" dirty="0"/>
              <a:t>位）以及段限检查</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46</a:t>
            </a:fld>
            <a:endParaRPr lang="zh-CN" altLang="en-US" dirty="0"/>
          </a:p>
        </p:txBody>
      </p:sp>
    </p:spTree>
    <p:extLst>
      <p:ext uri="{BB962C8B-B14F-4D97-AF65-F5344CB8AC3E}">
        <p14:creationId xmlns:p14="http://schemas.microsoft.com/office/powerpoint/2010/main" val="393190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2696"/>
            <a:ext cx="8352926" cy="4724370"/>
          </a:xfrm>
        </p:spPr>
        <p:txBody>
          <a:bodyPr/>
          <a:lstStyle/>
          <a:p>
            <a:r>
              <a:rPr lang="en-US" altLang="zh-CN" dirty="0"/>
              <a:t>3</a:t>
            </a:r>
            <a:r>
              <a:rPr lang="zh-CN" altLang="zh-CN" dirty="0"/>
              <a:t>．特权级与特权级保护</a:t>
            </a:r>
          </a:p>
          <a:p>
            <a:r>
              <a:rPr lang="zh-CN" altLang="zh-CN" dirty="0"/>
              <a:t>特权级用</a:t>
            </a:r>
            <a:r>
              <a:rPr lang="en-US" altLang="zh-CN" dirty="0"/>
              <a:t>PL</a:t>
            </a:r>
            <a:r>
              <a:rPr lang="zh-CN" altLang="zh-CN" dirty="0"/>
              <a:t>表示，分为</a:t>
            </a:r>
            <a:r>
              <a:rPr lang="en-US" altLang="zh-CN" dirty="0"/>
              <a:t>0</a:t>
            </a:r>
            <a:r>
              <a:rPr lang="zh-CN" altLang="zh-CN" dirty="0"/>
              <a:t>、</a:t>
            </a:r>
            <a:r>
              <a:rPr lang="en-US" altLang="zh-CN" dirty="0"/>
              <a:t>1</a:t>
            </a:r>
            <a:r>
              <a:rPr lang="zh-CN" altLang="zh-CN" dirty="0"/>
              <a:t>、</a:t>
            </a:r>
            <a:r>
              <a:rPr lang="en-US" altLang="zh-CN" dirty="0"/>
              <a:t>2</a:t>
            </a:r>
            <a:r>
              <a:rPr lang="zh-CN" altLang="zh-CN" dirty="0"/>
              <a:t>和</a:t>
            </a:r>
            <a:r>
              <a:rPr lang="en-US" altLang="zh-CN" dirty="0"/>
              <a:t>3</a:t>
            </a:r>
            <a:r>
              <a:rPr lang="zh-CN" altLang="zh-CN" dirty="0"/>
              <a:t>级</a:t>
            </a:r>
            <a:r>
              <a:rPr lang="zh-CN" altLang="zh-CN" dirty="0" smtClean="0"/>
              <a:t>。</a:t>
            </a:r>
            <a:endParaRPr lang="en-US" altLang="zh-CN" dirty="0" smtClean="0"/>
          </a:p>
          <a:p>
            <a:r>
              <a:rPr lang="en-US" altLang="zh-CN" dirty="0" smtClean="0"/>
              <a:t>0</a:t>
            </a:r>
            <a:r>
              <a:rPr lang="zh-CN" altLang="zh-CN" dirty="0"/>
              <a:t>级特权最高，一般是提供面向微处理器功能（</a:t>
            </a:r>
            <a:r>
              <a:rPr lang="en-US" altLang="zh-CN" dirty="0"/>
              <a:t>I/O</a:t>
            </a:r>
            <a:r>
              <a:rPr lang="zh-CN" altLang="zh-CN" dirty="0"/>
              <a:t>控制、任务安排和存储器管理）的核心程序</a:t>
            </a:r>
            <a:r>
              <a:rPr lang="zh-CN" altLang="zh-CN" dirty="0" smtClean="0"/>
              <a:t>。</a:t>
            </a:r>
            <a:endParaRPr lang="en-US" altLang="zh-CN" dirty="0" smtClean="0"/>
          </a:p>
          <a:p>
            <a:r>
              <a:rPr lang="en-US" altLang="zh-CN" dirty="0" smtClean="0"/>
              <a:t>1</a:t>
            </a:r>
            <a:r>
              <a:rPr lang="zh-CN" altLang="zh-CN" dirty="0"/>
              <a:t>级是提供例如文件访问的系统服务的过程</a:t>
            </a:r>
            <a:r>
              <a:rPr lang="zh-CN" altLang="zh-CN" dirty="0" smtClean="0"/>
              <a:t>。</a:t>
            </a:r>
            <a:endParaRPr lang="en-US" altLang="zh-CN" dirty="0" smtClean="0"/>
          </a:p>
          <a:p>
            <a:r>
              <a:rPr lang="en-US" altLang="zh-CN" dirty="0" smtClean="0"/>
              <a:t>2</a:t>
            </a:r>
            <a:r>
              <a:rPr lang="zh-CN" altLang="zh-CN" dirty="0"/>
              <a:t>级是用于实现一些支持系统专用操作的例程</a:t>
            </a:r>
            <a:r>
              <a:rPr lang="zh-CN" altLang="zh-CN" dirty="0" smtClean="0"/>
              <a:t>。</a:t>
            </a:r>
            <a:endParaRPr lang="en-US" altLang="zh-CN" dirty="0" smtClean="0"/>
          </a:p>
          <a:p>
            <a:r>
              <a:rPr lang="en-US" altLang="zh-CN" dirty="0" smtClean="0"/>
              <a:t>3</a:t>
            </a:r>
            <a:r>
              <a:rPr lang="zh-CN" altLang="zh-CN" dirty="0"/>
              <a:t>级是用户应用程序运行的最低级别。</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47</a:t>
            </a:fld>
            <a:endParaRPr lang="zh-CN" altLang="en-US" dirty="0"/>
          </a:p>
        </p:txBody>
      </p:sp>
    </p:spTree>
    <p:extLst>
      <p:ext uri="{BB962C8B-B14F-4D97-AF65-F5344CB8AC3E}">
        <p14:creationId xmlns:p14="http://schemas.microsoft.com/office/powerpoint/2010/main" val="1864636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352926" cy="5278368"/>
          </a:xfrm>
        </p:spPr>
        <p:txBody>
          <a:bodyPr/>
          <a:lstStyle/>
          <a:p>
            <a:r>
              <a:rPr lang="zh-CN" altLang="zh-CN" dirty="0" smtClean="0"/>
              <a:t>管理</a:t>
            </a:r>
            <a:r>
              <a:rPr lang="zh-CN" altLang="zh-CN" dirty="0"/>
              <a:t>中使用了</a:t>
            </a:r>
            <a:r>
              <a:rPr lang="en-US" altLang="zh-CN" dirty="0"/>
              <a:t>3</a:t>
            </a:r>
            <a:r>
              <a:rPr lang="zh-CN" altLang="zh-CN" dirty="0"/>
              <a:t>种形式的特权管理</a:t>
            </a:r>
            <a:r>
              <a:rPr lang="zh-CN" altLang="zh-CN" dirty="0" smtClean="0"/>
              <a:t>：</a:t>
            </a:r>
            <a:endParaRPr lang="en-US" altLang="zh-CN" dirty="0" smtClean="0"/>
          </a:p>
          <a:p>
            <a:r>
              <a:rPr lang="zh-CN" altLang="zh-CN" dirty="0" smtClean="0"/>
              <a:t>当前</a:t>
            </a:r>
            <a:r>
              <a:rPr lang="zh-CN" altLang="zh-CN" dirty="0"/>
              <a:t>任务特权</a:t>
            </a:r>
            <a:r>
              <a:rPr lang="en-US" altLang="zh-CN" dirty="0" smtClean="0"/>
              <a:t>CPL</a:t>
            </a:r>
          </a:p>
          <a:p>
            <a:r>
              <a:rPr lang="zh-CN" altLang="zh-CN" dirty="0" smtClean="0"/>
              <a:t>选择</a:t>
            </a:r>
            <a:r>
              <a:rPr lang="zh-CN" altLang="zh-CN" dirty="0"/>
              <a:t>符特权</a:t>
            </a:r>
            <a:r>
              <a:rPr lang="en-US" altLang="zh-CN" dirty="0" smtClean="0"/>
              <a:t>RPL</a:t>
            </a:r>
          </a:p>
          <a:p>
            <a:r>
              <a:rPr lang="zh-CN" altLang="zh-CN" dirty="0" smtClean="0"/>
              <a:t>描述符</a:t>
            </a:r>
            <a:r>
              <a:rPr lang="zh-CN" altLang="zh-CN" dirty="0"/>
              <a:t>特权</a:t>
            </a:r>
            <a:r>
              <a:rPr lang="en-US" altLang="zh-CN" dirty="0"/>
              <a:t>DPL</a:t>
            </a:r>
            <a:r>
              <a:rPr lang="zh-CN" altLang="zh-CN" dirty="0" smtClean="0"/>
              <a:t>。</a:t>
            </a:r>
            <a:endParaRPr lang="en-US" altLang="zh-CN" dirty="0"/>
          </a:p>
          <a:p>
            <a:r>
              <a:rPr lang="zh-CN" altLang="zh-CN" dirty="0" smtClean="0"/>
              <a:t>并且</a:t>
            </a:r>
            <a:r>
              <a:rPr lang="zh-CN" altLang="zh-CN" dirty="0"/>
              <a:t>规定</a:t>
            </a:r>
            <a:r>
              <a:rPr lang="zh-CN" altLang="zh-CN" dirty="0" smtClean="0"/>
              <a:t>：</a:t>
            </a:r>
            <a:endParaRPr lang="en-US" altLang="zh-CN" dirty="0" smtClean="0"/>
          </a:p>
          <a:p>
            <a:r>
              <a:rPr lang="zh-CN" altLang="zh-CN" dirty="0" smtClean="0"/>
              <a:t>特权</a:t>
            </a:r>
            <a:r>
              <a:rPr lang="zh-CN" altLang="zh-CN" dirty="0"/>
              <a:t>级为</a:t>
            </a:r>
            <a:r>
              <a:rPr lang="en-US" altLang="zh-CN" dirty="0"/>
              <a:t>P</a:t>
            </a:r>
            <a:r>
              <a:rPr lang="zh-CN" altLang="zh-CN" dirty="0"/>
              <a:t>的段中存储的数据，只能由特权级高于或等于</a:t>
            </a:r>
            <a:r>
              <a:rPr lang="en-US" altLang="zh-CN" dirty="0"/>
              <a:t>P</a:t>
            </a:r>
            <a:r>
              <a:rPr lang="zh-CN" altLang="zh-CN" dirty="0"/>
              <a:t>的段中运行的程序使用；特权级为</a:t>
            </a:r>
            <a:r>
              <a:rPr lang="en-US" altLang="zh-CN" dirty="0"/>
              <a:t>P</a:t>
            </a:r>
            <a:r>
              <a:rPr lang="zh-CN" altLang="zh-CN" dirty="0"/>
              <a:t>的代码段</a:t>
            </a:r>
            <a:r>
              <a:rPr lang="en-US" altLang="zh-CN" dirty="0"/>
              <a:t>/</a:t>
            </a:r>
            <a:r>
              <a:rPr lang="zh-CN" altLang="zh-CN" dirty="0"/>
              <a:t>过程，只能由在低于或等于</a:t>
            </a:r>
            <a:r>
              <a:rPr lang="en-US" altLang="zh-CN" dirty="0"/>
              <a:t>P</a:t>
            </a:r>
            <a:r>
              <a:rPr lang="zh-CN" altLang="zh-CN" dirty="0"/>
              <a:t>的特权级下执行的任务调用</a:t>
            </a:r>
            <a:r>
              <a:rPr lang="zh-CN" altLang="zh-CN" dirty="0" smtClean="0"/>
              <a:t>。</a:t>
            </a:r>
            <a:endParaRPr lang="zh-CN" altLang="zh-CN"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48</a:t>
            </a:fld>
            <a:endParaRPr lang="zh-CN" altLang="en-US" dirty="0"/>
          </a:p>
        </p:txBody>
      </p:sp>
    </p:spTree>
    <p:extLst>
      <p:ext uri="{BB962C8B-B14F-4D97-AF65-F5344CB8AC3E}">
        <p14:creationId xmlns:p14="http://schemas.microsoft.com/office/powerpoint/2010/main" val="620310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7"/>
            <a:ext cx="8352926" cy="5278368"/>
          </a:xfrm>
        </p:spPr>
        <p:txBody>
          <a:bodyPr/>
          <a:lstStyle/>
          <a:p>
            <a:r>
              <a:rPr lang="zh-CN" altLang="zh-CN" dirty="0"/>
              <a:t>（</a:t>
            </a:r>
            <a:r>
              <a:rPr lang="en-US" altLang="zh-CN" dirty="0"/>
              <a:t>1</a:t>
            </a:r>
            <a:r>
              <a:rPr lang="zh-CN" altLang="zh-CN" dirty="0"/>
              <a:t>）当前特权级</a:t>
            </a:r>
            <a:r>
              <a:rPr lang="en-US" altLang="zh-CN" dirty="0"/>
              <a:t>CPL</a:t>
            </a:r>
          </a:p>
          <a:p>
            <a:r>
              <a:rPr lang="zh-CN" altLang="zh-CN" dirty="0"/>
              <a:t>当前正在执行的代码段所具有的访问特权级，存放在</a:t>
            </a:r>
            <a:r>
              <a:rPr lang="en-US" altLang="zh-CN" dirty="0"/>
              <a:t>CS</a:t>
            </a:r>
            <a:r>
              <a:rPr lang="zh-CN" altLang="zh-CN" dirty="0"/>
              <a:t>段寄存器的最低两位。</a:t>
            </a:r>
          </a:p>
          <a:p>
            <a:r>
              <a:rPr lang="zh-CN" altLang="zh-CN" dirty="0"/>
              <a:t>（</a:t>
            </a:r>
            <a:r>
              <a:rPr lang="en-US" altLang="zh-CN" dirty="0"/>
              <a:t>2</a:t>
            </a:r>
            <a:r>
              <a:rPr lang="zh-CN" altLang="zh-CN" dirty="0"/>
              <a:t>）描述符特权级</a:t>
            </a:r>
            <a:r>
              <a:rPr lang="en-US" altLang="zh-CN" dirty="0" smtClean="0"/>
              <a:t>DPL</a:t>
            </a:r>
          </a:p>
          <a:p>
            <a:r>
              <a:rPr lang="zh-CN" altLang="en-US" dirty="0" smtClean="0"/>
              <a:t>保存在段描述符的特权级，段</a:t>
            </a:r>
            <a:r>
              <a:rPr lang="zh-CN" altLang="en-US" dirty="0"/>
              <a:t>固有</a:t>
            </a:r>
            <a:r>
              <a:rPr lang="zh-CN" altLang="en-US" dirty="0" smtClean="0"/>
              <a:t>的特权级。</a:t>
            </a:r>
            <a:endParaRPr lang="zh-CN" altLang="zh-CN" dirty="0" smtClean="0"/>
          </a:p>
          <a:p>
            <a:r>
              <a:rPr lang="zh-CN" altLang="zh-CN" dirty="0" smtClean="0"/>
              <a:t>（</a:t>
            </a:r>
            <a:r>
              <a:rPr lang="en-US" altLang="zh-CN" dirty="0"/>
              <a:t>3</a:t>
            </a:r>
            <a:r>
              <a:rPr lang="zh-CN" altLang="zh-CN" dirty="0"/>
              <a:t>）请求特权级</a:t>
            </a:r>
            <a:r>
              <a:rPr lang="en-US" altLang="zh-CN" dirty="0" smtClean="0"/>
              <a:t>RPL</a:t>
            </a:r>
          </a:p>
          <a:p>
            <a:r>
              <a:rPr lang="en-US" altLang="zh-CN" dirty="0" smtClean="0"/>
              <a:t>RPL</a:t>
            </a:r>
            <a:r>
              <a:rPr lang="zh-CN" altLang="zh-CN" dirty="0"/>
              <a:t>是新装入段寄存器的段选择符的特权级，存放在段选择符的最低两位</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49</a:t>
            </a:fld>
            <a:endParaRPr lang="zh-CN" altLang="en-US" dirty="0"/>
          </a:p>
        </p:txBody>
      </p:sp>
    </p:spTree>
    <p:extLst>
      <p:ext uri="{BB962C8B-B14F-4D97-AF65-F5344CB8AC3E}">
        <p14:creationId xmlns:p14="http://schemas.microsoft.com/office/powerpoint/2010/main" val="92062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1.1.2  </a:t>
            </a:r>
            <a:r>
              <a:rPr lang="zh-CN" altLang="zh-CN" b="1" dirty="0"/>
              <a:t>虚拟存储器工作原理</a:t>
            </a:r>
            <a:br>
              <a:rPr lang="zh-CN" altLang="zh-CN" b="1" dirty="0"/>
            </a:br>
            <a:endParaRPr lang="zh-CN" altLang="en-US" dirty="0"/>
          </a:p>
        </p:txBody>
      </p:sp>
      <p:sp>
        <p:nvSpPr>
          <p:cNvPr id="3" name="内容占位符 2"/>
          <p:cNvSpPr>
            <a:spLocks noGrp="1"/>
          </p:cNvSpPr>
          <p:nvPr>
            <p:ph idx="1"/>
          </p:nvPr>
        </p:nvSpPr>
        <p:spPr>
          <a:xfrm>
            <a:off x="395536" y="1412777"/>
            <a:ext cx="8352926" cy="1133259"/>
          </a:xfrm>
        </p:spPr>
        <p:txBody>
          <a:bodyPr/>
          <a:lstStyle/>
          <a:p>
            <a:r>
              <a:rPr lang="zh-CN" altLang="zh-CN" dirty="0"/>
              <a:t>虚拟存储器中，信息的调度和管理由硬件和软件（操作系统）共同完成，其工作过程如图</a:t>
            </a:r>
            <a:r>
              <a:rPr lang="en-US" altLang="zh-CN" dirty="0"/>
              <a:t>1.1.1</a:t>
            </a:r>
            <a:r>
              <a:rPr lang="zh-CN" altLang="zh-CN" dirty="0"/>
              <a:t>所示。</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a:t>
            </a:fld>
            <a:endParaRPr lang="zh-CN" altLang="en-US" dirty="0"/>
          </a:p>
        </p:txBody>
      </p:sp>
    </p:spTree>
    <p:extLst>
      <p:ext uri="{BB962C8B-B14F-4D97-AF65-F5344CB8AC3E}">
        <p14:creationId xmlns:p14="http://schemas.microsoft.com/office/powerpoint/2010/main" val="21084882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1.3.2  </a:t>
            </a:r>
            <a:r>
              <a:rPr lang="zh-CN" altLang="zh-CN" b="1" dirty="0"/>
              <a:t>数据段访问及其特权级检查</a:t>
            </a:r>
            <a:br>
              <a:rPr lang="zh-CN" altLang="zh-CN" b="1" dirty="0"/>
            </a:br>
            <a:endParaRPr lang="zh-CN" altLang="en-US" dirty="0"/>
          </a:p>
        </p:txBody>
      </p:sp>
      <p:sp>
        <p:nvSpPr>
          <p:cNvPr id="3" name="内容占位符 2"/>
          <p:cNvSpPr>
            <a:spLocks noGrp="1"/>
          </p:cNvSpPr>
          <p:nvPr>
            <p:ph idx="1"/>
          </p:nvPr>
        </p:nvSpPr>
        <p:spPr>
          <a:xfrm>
            <a:off x="395536" y="1412777"/>
            <a:ext cx="8352926" cy="5379934"/>
          </a:xfrm>
        </p:spPr>
        <p:txBody>
          <a:bodyPr/>
          <a:lstStyle/>
          <a:p>
            <a:r>
              <a:rPr lang="en-US" altLang="zh-CN" dirty="0"/>
              <a:t>1</a:t>
            </a:r>
            <a:r>
              <a:rPr lang="zh-CN" altLang="zh-CN" dirty="0"/>
              <a:t>．数据段的访问过程</a:t>
            </a:r>
          </a:p>
          <a:p>
            <a:r>
              <a:rPr lang="zh-CN" altLang="zh-CN" dirty="0"/>
              <a:t>程序给定的地址都是逻辑地址。逻辑地址由段选择符中的高</a:t>
            </a:r>
            <a:r>
              <a:rPr lang="en-US" altLang="zh-CN" dirty="0"/>
              <a:t>14</a:t>
            </a:r>
            <a:r>
              <a:rPr lang="zh-CN" altLang="zh-CN" dirty="0"/>
              <a:t>位和一个只能在这个段内使用的</a:t>
            </a:r>
            <a:r>
              <a:rPr lang="en-US" altLang="zh-CN" dirty="0"/>
              <a:t>32</a:t>
            </a:r>
            <a:r>
              <a:rPr lang="zh-CN" altLang="zh-CN" dirty="0"/>
              <a:t>位偏移量组成，故逻辑地址由</a:t>
            </a:r>
            <a:r>
              <a:rPr lang="en-US" altLang="zh-CN" dirty="0"/>
              <a:t>46</a:t>
            </a:r>
            <a:r>
              <a:rPr lang="zh-CN" altLang="zh-CN" dirty="0"/>
              <a:t>位二进制数组成，其中低</a:t>
            </a:r>
            <a:r>
              <a:rPr lang="en-US" altLang="zh-CN" dirty="0"/>
              <a:t>32</a:t>
            </a:r>
            <a:r>
              <a:rPr lang="zh-CN" altLang="zh-CN" dirty="0"/>
              <a:t>位是偏移量，高</a:t>
            </a:r>
            <a:r>
              <a:rPr lang="en-US" altLang="zh-CN" dirty="0"/>
              <a:t>14</a:t>
            </a:r>
            <a:r>
              <a:rPr lang="zh-CN" altLang="zh-CN" dirty="0"/>
              <a:t>位是段寄存器中的</a:t>
            </a:r>
            <a:r>
              <a:rPr lang="en-US" altLang="zh-CN" dirty="0"/>
              <a:t>15</a:t>
            </a:r>
            <a:r>
              <a:rPr lang="zh-CN" altLang="zh-CN" dirty="0"/>
              <a:t>～</a:t>
            </a:r>
            <a:r>
              <a:rPr lang="en-US" altLang="zh-CN" dirty="0"/>
              <a:t>2</a:t>
            </a:r>
            <a:r>
              <a:rPr lang="zh-CN" altLang="zh-CN" dirty="0"/>
              <a:t>位的内容。对逻辑地址的访问权和访问范围系统都要进行检查，如果通过了检查，则把这个</a:t>
            </a:r>
            <a:r>
              <a:rPr lang="en-US" altLang="zh-CN" dirty="0"/>
              <a:t>32</a:t>
            </a:r>
            <a:r>
              <a:rPr lang="zh-CN" altLang="zh-CN" dirty="0"/>
              <a:t>位的偏移量与这个段的基地址相加，将逻辑地址转换成一个线性地址。</a:t>
            </a:r>
          </a:p>
          <a:p>
            <a:r>
              <a:rPr lang="zh-CN" altLang="en-US" dirty="0" smtClean="0">
                <a:solidFill>
                  <a:srgbClr val="FF0000"/>
                </a:solidFill>
              </a:rPr>
              <a:t>（改变段寄存器</a:t>
            </a:r>
            <a:r>
              <a:rPr lang="en-US" altLang="zh-CN" dirty="0" smtClean="0">
                <a:solidFill>
                  <a:srgbClr val="FF0000"/>
                </a:solidFill>
              </a:rPr>
              <a:t>/</a:t>
            </a:r>
            <a:r>
              <a:rPr lang="zh-CN" altLang="en-US" dirty="0" smtClean="0">
                <a:solidFill>
                  <a:srgbClr val="FF0000"/>
                </a:solidFill>
              </a:rPr>
              <a:t>段不变的时候）</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50</a:t>
            </a:fld>
            <a:endParaRPr lang="zh-CN" altLang="en-US" dirty="0"/>
          </a:p>
        </p:txBody>
      </p:sp>
    </p:spTree>
    <p:extLst>
      <p:ext uri="{BB962C8B-B14F-4D97-AF65-F5344CB8AC3E}">
        <p14:creationId xmlns:p14="http://schemas.microsoft.com/office/powerpoint/2010/main" val="670834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51</a:t>
            </a:fld>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6632"/>
            <a:ext cx="8280920" cy="663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482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352926" cy="4573560"/>
          </a:xfrm>
        </p:spPr>
        <p:txBody>
          <a:bodyPr/>
          <a:lstStyle/>
          <a:p>
            <a:r>
              <a:rPr lang="en-US" altLang="zh-CN" dirty="0"/>
              <a:t>2</a:t>
            </a:r>
            <a:r>
              <a:rPr lang="zh-CN" altLang="zh-CN" dirty="0"/>
              <a:t>．数据段访问的特权级检查</a:t>
            </a:r>
          </a:p>
          <a:p>
            <a:r>
              <a:rPr lang="zh-CN" altLang="zh-CN" dirty="0"/>
              <a:t>通常进行以下几个步骤的检查：</a:t>
            </a:r>
          </a:p>
          <a:p>
            <a:r>
              <a:rPr lang="zh-CN" altLang="zh-CN" dirty="0"/>
              <a:t>（</a:t>
            </a:r>
            <a:r>
              <a:rPr lang="en-US" altLang="zh-CN" dirty="0"/>
              <a:t>1</a:t>
            </a:r>
            <a:r>
              <a:rPr lang="zh-CN" altLang="zh-CN" dirty="0"/>
              <a:t>）微处理机检查该段是否存在，若不存在，则产生异常</a:t>
            </a:r>
            <a:r>
              <a:rPr lang="en-US" altLang="zh-CN" dirty="0"/>
              <a:t>11</a:t>
            </a:r>
            <a:r>
              <a:rPr lang="zh-CN" altLang="zh-CN" dirty="0" smtClean="0">
                <a:solidFill>
                  <a:srgbClr val="FF0000"/>
                </a:solidFill>
              </a:rPr>
              <a:t>。</a:t>
            </a:r>
            <a:r>
              <a:rPr lang="zh-CN" altLang="en-US" dirty="0" smtClean="0">
                <a:solidFill>
                  <a:srgbClr val="FF0000"/>
                </a:solidFill>
              </a:rPr>
              <a:t>（装入段寄存器新值时检查）</a:t>
            </a:r>
            <a:endParaRPr lang="zh-CN" altLang="zh-CN" dirty="0">
              <a:solidFill>
                <a:srgbClr val="FF0000"/>
              </a:solidFill>
            </a:endParaRPr>
          </a:p>
          <a:p>
            <a:r>
              <a:rPr lang="zh-CN" altLang="zh-CN" dirty="0"/>
              <a:t>（</a:t>
            </a:r>
            <a:r>
              <a:rPr lang="en-US" altLang="zh-CN" dirty="0"/>
              <a:t>2</a:t>
            </a:r>
            <a:r>
              <a:rPr lang="zh-CN" altLang="zh-CN" dirty="0"/>
              <a:t>）微处理机检查段选择符是否引用了正确的段类型</a:t>
            </a:r>
            <a:r>
              <a:rPr lang="zh-CN" altLang="zh-CN" dirty="0" smtClean="0"/>
              <a:t>。若</a:t>
            </a:r>
            <a:r>
              <a:rPr lang="zh-CN" altLang="zh-CN" dirty="0"/>
              <a:t>引用了一个不正确的描述符</a:t>
            </a:r>
            <a:r>
              <a:rPr lang="zh-CN" altLang="zh-CN" dirty="0" smtClean="0"/>
              <a:t>类型，</a:t>
            </a:r>
            <a:r>
              <a:rPr lang="zh-CN" altLang="zh-CN" dirty="0"/>
              <a:t>则引起异常</a:t>
            </a:r>
            <a:r>
              <a:rPr lang="en-US" altLang="zh-CN" dirty="0"/>
              <a:t>13</a:t>
            </a:r>
            <a:r>
              <a:rPr lang="zh-CN" altLang="zh-CN" dirty="0"/>
              <a:t>。</a:t>
            </a:r>
          </a:p>
          <a:p>
            <a:r>
              <a:rPr lang="zh-CN" altLang="zh-CN" dirty="0"/>
              <a:t>（</a:t>
            </a:r>
            <a:r>
              <a:rPr lang="en-US" altLang="zh-CN" dirty="0"/>
              <a:t>3</a:t>
            </a:r>
            <a:r>
              <a:rPr lang="zh-CN" altLang="zh-CN" dirty="0"/>
              <a:t>）根据特权规则确定的数据存取规则，进行特权检查</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52</a:t>
            </a:fld>
            <a:endParaRPr lang="zh-CN" altLang="en-US" dirty="0"/>
          </a:p>
        </p:txBody>
      </p:sp>
    </p:spTree>
    <p:extLst>
      <p:ext uri="{BB962C8B-B14F-4D97-AF65-F5344CB8AC3E}">
        <p14:creationId xmlns:p14="http://schemas.microsoft.com/office/powerpoint/2010/main" val="231590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53</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8496944" cy="6291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05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352926" cy="5530745"/>
          </a:xfrm>
        </p:spPr>
        <p:txBody>
          <a:bodyPr/>
          <a:lstStyle/>
          <a:p>
            <a:r>
              <a:rPr lang="zh-CN" altLang="zh-CN" dirty="0" smtClean="0"/>
              <a:t>特权</a:t>
            </a:r>
            <a:r>
              <a:rPr lang="zh-CN" altLang="zh-CN" dirty="0"/>
              <a:t>级</a:t>
            </a:r>
            <a:r>
              <a:rPr lang="zh-CN" altLang="zh-CN" dirty="0" smtClean="0"/>
              <a:t>规则：</a:t>
            </a:r>
            <a:r>
              <a:rPr lang="zh-CN" altLang="zh-CN" dirty="0"/>
              <a:t>高特权</a:t>
            </a:r>
            <a:r>
              <a:rPr lang="zh-CN" altLang="zh-CN" dirty="0" smtClean="0"/>
              <a:t>级</a:t>
            </a:r>
            <a:r>
              <a:rPr lang="zh-CN" altLang="en-US" dirty="0"/>
              <a:t>代码</a:t>
            </a:r>
            <a:r>
              <a:rPr lang="zh-CN" altLang="zh-CN" dirty="0" smtClean="0"/>
              <a:t>可</a:t>
            </a:r>
            <a:r>
              <a:rPr lang="zh-CN" altLang="zh-CN" dirty="0"/>
              <a:t>以访问低（等于）特权级的数据，低特权级可以调用高（等于）特权级的程序</a:t>
            </a:r>
            <a:r>
              <a:rPr lang="zh-CN" altLang="zh-CN" dirty="0" smtClean="0"/>
              <a:t>。</a:t>
            </a:r>
            <a:r>
              <a:rPr lang="en-US" altLang="zh-CN" dirty="0" smtClean="0">
                <a:solidFill>
                  <a:srgbClr val="FF0000"/>
                </a:solidFill>
              </a:rPr>
              <a:t>DPL</a:t>
            </a:r>
            <a:r>
              <a:rPr lang="zh-CN" altLang="zh-CN" dirty="0">
                <a:solidFill>
                  <a:srgbClr val="FF0000"/>
                </a:solidFill>
              </a:rPr>
              <a:t>≥</a:t>
            </a:r>
            <a:r>
              <a:rPr lang="en-US" altLang="zh-CN" dirty="0">
                <a:solidFill>
                  <a:srgbClr val="FF0000"/>
                </a:solidFill>
              </a:rPr>
              <a:t>MAX</a:t>
            </a:r>
            <a:r>
              <a:rPr lang="zh-CN" altLang="zh-CN" dirty="0">
                <a:solidFill>
                  <a:srgbClr val="FF0000"/>
                </a:solidFill>
              </a:rPr>
              <a:t>（</a:t>
            </a:r>
            <a:r>
              <a:rPr lang="en-US" altLang="zh-CN" dirty="0">
                <a:solidFill>
                  <a:srgbClr val="FF0000"/>
                </a:solidFill>
              </a:rPr>
              <a:t>CPL</a:t>
            </a:r>
            <a:r>
              <a:rPr lang="zh-CN" altLang="zh-CN" dirty="0">
                <a:solidFill>
                  <a:srgbClr val="FF0000"/>
                </a:solidFill>
              </a:rPr>
              <a:t>，</a:t>
            </a:r>
            <a:r>
              <a:rPr lang="en-US" altLang="zh-CN" dirty="0">
                <a:solidFill>
                  <a:srgbClr val="FF0000"/>
                </a:solidFill>
              </a:rPr>
              <a:t>RPL</a:t>
            </a:r>
            <a:r>
              <a:rPr lang="zh-CN" altLang="zh-CN" dirty="0">
                <a:solidFill>
                  <a:srgbClr val="FF0000"/>
                </a:solidFill>
              </a:rPr>
              <a:t>）</a:t>
            </a:r>
          </a:p>
          <a:p>
            <a:r>
              <a:rPr lang="zh-CN" altLang="zh-CN" dirty="0" smtClean="0"/>
              <a:t>把</a:t>
            </a:r>
            <a:r>
              <a:rPr lang="zh-CN" altLang="zh-CN" dirty="0"/>
              <a:t>段选择符装入</a:t>
            </a:r>
            <a:r>
              <a:rPr lang="en-US" altLang="zh-CN" dirty="0"/>
              <a:t>SS</a:t>
            </a:r>
            <a:r>
              <a:rPr lang="zh-CN" altLang="zh-CN" dirty="0"/>
              <a:t>的指令，必须引用可写的数据段描述符</a:t>
            </a:r>
            <a:r>
              <a:rPr lang="zh-CN" altLang="zh-CN" dirty="0" smtClean="0"/>
              <a:t>。满足</a:t>
            </a:r>
            <a:r>
              <a:rPr lang="en-US" altLang="zh-CN" dirty="0" smtClean="0"/>
              <a:t>CPL=RPL=DPL</a:t>
            </a:r>
            <a:r>
              <a:rPr lang="zh-CN" altLang="zh-CN" dirty="0" smtClean="0"/>
              <a:t>，</a:t>
            </a:r>
            <a:r>
              <a:rPr lang="zh-CN" altLang="zh-CN" dirty="0"/>
              <a:t>才能实现对堆栈段描述符的访问</a:t>
            </a:r>
            <a:r>
              <a:rPr lang="zh-CN" altLang="zh-CN" dirty="0" smtClean="0"/>
              <a:t>。</a:t>
            </a:r>
            <a:endParaRPr lang="en-US" altLang="zh-CN" dirty="0" smtClean="0"/>
          </a:p>
          <a:p>
            <a:r>
              <a:rPr lang="zh-CN" altLang="zh-CN" dirty="0" smtClean="0"/>
              <a:t>在</a:t>
            </a:r>
            <a:r>
              <a:rPr lang="zh-CN" altLang="zh-CN" dirty="0"/>
              <a:t>一个任务内，对每个特权级的操作，都提供了一个独立的堆栈。把其他类型的段描述符装入</a:t>
            </a:r>
            <a:r>
              <a:rPr lang="en-US" altLang="zh-CN" dirty="0"/>
              <a:t>SS</a:t>
            </a:r>
            <a:r>
              <a:rPr lang="zh-CN" altLang="zh-CN" dirty="0"/>
              <a:t>寄存器，或破坏上述特权级规则，将引起异常</a:t>
            </a:r>
            <a:r>
              <a:rPr lang="en-US" altLang="zh-CN" dirty="0"/>
              <a:t>13</a:t>
            </a:r>
            <a:r>
              <a:rPr lang="zh-CN" altLang="zh-CN" dirty="0" smtClean="0"/>
              <a:t>。</a:t>
            </a:r>
            <a:endParaRPr lang="en-US" altLang="zh-CN" dirty="0" smtClean="0"/>
          </a:p>
          <a:p>
            <a:r>
              <a:rPr lang="zh-CN" altLang="zh-CN" dirty="0" smtClean="0"/>
              <a:t>堆</a:t>
            </a:r>
            <a:r>
              <a:rPr lang="zh-CN" altLang="zh-CN" dirty="0"/>
              <a:t>栈不存在将引起异常</a:t>
            </a:r>
            <a:r>
              <a:rPr lang="en-US" altLang="zh-CN" dirty="0"/>
              <a:t>12</a:t>
            </a:r>
            <a:r>
              <a:rPr lang="zh-CN" altLang="zh-CN" dirty="0" smtClean="0"/>
              <a:t>。</a:t>
            </a:r>
            <a:endParaRPr lang="en-US" altLang="zh-CN" dirty="0" smtClean="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54</a:t>
            </a:fld>
            <a:endParaRPr lang="zh-CN" altLang="en-US" dirty="0"/>
          </a:p>
        </p:txBody>
      </p:sp>
    </p:spTree>
    <p:extLst>
      <p:ext uri="{BB962C8B-B14F-4D97-AF65-F5344CB8AC3E}">
        <p14:creationId xmlns:p14="http://schemas.microsoft.com/office/powerpoint/2010/main" val="3938455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1.3.3  </a:t>
            </a:r>
            <a:r>
              <a:rPr lang="zh-CN" altLang="zh-CN" b="1" dirty="0"/>
              <a:t>任务内的段间转移及其特权级检查</a:t>
            </a:r>
            <a:br>
              <a:rPr lang="zh-CN" altLang="zh-CN" b="1" dirty="0"/>
            </a:br>
            <a:endParaRPr lang="zh-CN" altLang="en-US" dirty="0"/>
          </a:p>
        </p:txBody>
      </p:sp>
      <p:sp>
        <p:nvSpPr>
          <p:cNvPr id="3" name="内容占位符 2"/>
          <p:cNvSpPr>
            <a:spLocks noGrp="1"/>
          </p:cNvSpPr>
          <p:nvPr>
            <p:ph idx="1"/>
          </p:nvPr>
        </p:nvSpPr>
        <p:spPr>
          <a:xfrm>
            <a:off x="395536" y="1412777"/>
            <a:ext cx="8352926" cy="4573560"/>
          </a:xfrm>
        </p:spPr>
        <p:txBody>
          <a:bodyPr/>
          <a:lstStyle/>
          <a:p>
            <a:r>
              <a:rPr lang="zh-CN" altLang="zh-CN" dirty="0"/>
              <a:t>当一个段选择符装入</a:t>
            </a:r>
            <a:r>
              <a:rPr lang="en-US" altLang="zh-CN" dirty="0"/>
              <a:t>CS</a:t>
            </a:r>
            <a:r>
              <a:rPr lang="zh-CN" altLang="zh-CN" dirty="0"/>
              <a:t>寄存器时，就会发生段间控制转移</a:t>
            </a:r>
            <a:r>
              <a:rPr lang="zh-CN" altLang="zh-CN" dirty="0" smtClean="0"/>
              <a:t>。</a:t>
            </a:r>
            <a:endParaRPr lang="en-US" altLang="zh-CN" dirty="0" smtClean="0"/>
          </a:p>
          <a:p>
            <a:r>
              <a:rPr lang="zh-CN" altLang="zh-CN" dirty="0" smtClean="0"/>
              <a:t>执行</a:t>
            </a:r>
            <a:r>
              <a:rPr lang="en-US" altLang="zh-CN" dirty="0"/>
              <a:t>JMP</a:t>
            </a:r>
            <a:r>
              <a:rPr lang="zh-CN" altLang="zh-CN" dirty="0"/>
              <a:t>、</a:t>
            </a:r>
            <a:r>
              <a:rPr lang="en-US" altLang="zh-CN" dirty="0"/>
              <a:t>CALL</a:t>
            </a:r>
            <a:r>
              <a:rPr lang="zh-CN" altLang="zh-CN" dirty="0"/>
              <a:t>、</a:t>
            </a:r>
            <a:r>
              <a:rPr lang="en-US" altLang="zh-CN" dirty="0"/>
              <a:t>INT</a:t>
            </a:r>
            <a:r>
              <a:rPr lang="zh-CN" altLang="zh-CN" dirty="0"/>
              <a:t>、</a:t>
            </a:r>
            <a:r>
              <a:rPr lang="en-US" altLang="zh-CN" dirty="0"/>
              <a:t>RET</a:t>
            </a:r>
            <a:r>
              <a:rPr lang="zh-CN" altLang="zh-CN" dirty="0"/>
              <a:t>、</a:t>
            </a:r>
            <a:r>
              <a:rPr lang="en-US" altLang="zh-CN" dirty="0"/>
              <a:t>IRET</a:t>
            </a:r>
            <a:r>
              <a:rPr lang="zh-CN" altLang="zh-CN" dirty="0"/>
              <a:t>等指令可实现代码段之间的控制转移。</a:t>
            </a:r>
          </a:p>
          <a:p>
            <a:endParaRPr lang="en-US" altLang="zh-CN" dirty="0" smtClean="0"/>
          </a:p>
          <a:p>
            <a:r>
              <a:rPr lang="zh-CN" altLang="en-US" dirty="0" smtClean="0"/>
              <a:t>（</a:t>
            </a:r>
            <a:r>
              <a:rPr lang="zh-CN" altLang="en-US" dirty="0"/>
              <a:t>段不变时，只检查段限）</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55</a:t>
            </a:fld>
            <a:endParaRPr lang="zh-CN" altLang="en-US" dirty="0"/>
          </a:p>
        </p:txBody>
      </p:sp>
    </p:spTree>
    <p:extLst>
      <p:ext uri="{BB962C8B-B14F-4D97-AF65-F5344CB8AC3E}">
        <p14:creationId xmlns:p14="http://schemas.microsoft.com/office/powerpoint/2010/main" val="3009797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352926" cy="5127558"/>
          </a:xfrm>
        </p:spPr>
        <p:txBody>
          <a:bodyPr/>
          <a:lstStyle/>
          <a:p>
            <a:r>
              <a:rPr lang="zh-CN" altLang="zh-CN" dirty="0"/>
              <a:t>如果在</a:t>
            </a:r>
            <a:r>
              <a:rPr lang="en-US" altLang="zh-CN" dirty="0"/>
              <a:t>JMP</a:t>
            </a:r>
            <a:r>
              <a:rPr lang="zh-CN" altLang="zh-CN" dirty="0"/>
              <a:t>和</a:t>
            </a:r>
            <a:r>
              <a:rPr lang="en-US" altLang="zh-CN" dirty="0"/>
              <a:t>CALL</a:t>
            </a:r>
            <a:r>
              <a:rPr lang="zh-CN" altLang="zh-CN" dirty="0"/>
              <a:t>指令中直接给出目标地址</a:t>
            </a:r>
            <a:r>
              <a:rPr lang="zh-CN" altLang="zh-CN" dirty="0" smtClean="0"/>
              <a:t>，就是</a:t>
            </a:r>
            <a:r>
              <a:rPr lang="zh-CN" altLang="zh-CN" dirty="0">
                <a:solidFill>
                  <a:srgbClr val="FF0000"/>
                </a:solidFill>
              </a:rPr>
              <a:t>段间直接</a:t>
            </a:r>
            <a:r>
              <a:rPr lang="zh-CN" altLang="zh-CN" dirty="0" smtClean="0">
                <a:solidFill>
                  <a:srgbClr val="FF0000"/>
                </a:solidFill>
              </a:rPr>
              <a:t>转移</a:t>
            </a:r>
            <a:r>
              <a:rPr lang="zh-CN" altLang="en-US" dirty="0" smtClean="0">
                <a:solidFill>
                  <a:srgbClr val="FF0000"/>
                </a:solidFill>
              </a:rPr>
              <a:t>。</a:t>
            </a:r>
            <a:endParaRPr lang="en-US" altLang="zh-CN" dirty="0" smtClean="0">
              <a:solidFill>
                <a:srgbClr val="FF0000"/>
              </a:solidFill>
            </a:endParaRPr>
          </a:p>
          <a:p>
            <a:r>
              <a:rPr lang="zh-CN" altLang="zh-CN" dirty="0" smtClean="0"/>
              <a:t>段</a:t>
            </a:r>
            <a:r>
              <a:rPr lang="zh-CN" altLang="zh-CN" dirty="0"/>
              <a:t>间直接转移只能实现同一特权级的不同代码段之间的控制转移。</a:t>
            </a:r>
          </a:p>
          <a:p>
            <a:endParaRPr lang="en-US" altLang="zh-CN" dirty="0" smtClean="0"/>
          </a:p>
          <a:p>
            <a:r>
              <a:rPr lang="zh-CN" altLang="zh-CN" dirty="0" smtClean="0"/>
              <a:t>如果</a:t>
            </a:r>
            <a:r>
              <a:rPr lang="zh-CN" altLang="zh-CN" dirty="0"/>
              <a:t>在</a:t>
            </a:r>
            <a:r>
              <a:rPr lang="en-US" altLang="zh-CN" dirty="0"/>
              <a:t>JMP</a:t>
            </a:r>
            <a:r>
              <a:rPr lang="zh-CN" altLang="zh-CN" dirty="0"/>
              <a:t>和</a:t>
            </a:r>
            <a:r>
              <a:rPr lang="en-US" altLang="zh-CN" dirty="0"/>
              <a:t>CALL</a:t>
            </a:r>
            <a:r>
              <a:rPr lang="zh-CN" altLang="zh-CN" dirty="0"/>
              <a:t>指令中给出</a:t>
            </a:r>
            <a:r>
              <a:rPr lang="zh-CN" altLang="zh-CN" dirty="0" smtClean="0"/>
              <a:t>的</a:t>
            </a:r>
            <a:r>
              <a:rPr lang="zh-CN" altLang="en-US" dirty="0" smtClean="0"/>
              <a:t>段选择符</a:t>
            </a:r>
            <a:r>
              <a:rPr lang="zh-CN" altLang="zh-CN" dirty="0" smtClean="0"/>
              <a:t>是目</a:t>
            </a:r>
            <a:r>
              <a:rPr lang="zh-CN" altLang="zh-CN" dirty="0"/>
              <a:t>标地址的门描述符的选择符</a:t>
            </a:r>
            <a:r>
              <a:rPr lang="zh-CN" altLang="zh-CN" dirty="0" smtClean="0"/>
              <a:t>，</a:t>
            </a:r>
            <a:r>
              <a:rPr lang="zh-CN" altLang="zh-CN" dirty="0" smtClean="0">
                <a:solidFill>
                  <a:srgbClr val="FF0000"/>
                </a:solidFill>
              </a:rPr>
              <a:t>就</a:t>
            </a:r>
            <a:r>
              <a:rPr lang="zh-CN" altLang="zh-CN" dirty="0">
                <a:solidFill>
                  <a:srgbClr val="FF0000"/>
                </a:solidFill>
              </a:rPr>
              <a:t>是段间间接</a:t>
            </a:r>
            <a:r>
              <a:rPr lang="zh-CN" altLang="zh-CN" dirty="0" smtClean="0">
                <a:solidFill>
                  <a:srgbClr val="FF0000"/>
                </a:solidFill>
              </a:rPr>
              <a:t>转移</a:t>
            </a:r>
            <a:r>
              <a:rPr lang="zh-CN" altLang="zh-CN" dirty="0" smtClean="0"/>
              <a:t>。</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56</a:t>
            </a:fld>
            <a:endParaRPr lang="zh-CN" altLang="en-US" dirty="0"/>
          </a:p>
        </p:txBody>
      </p:sp>
    </p:spTree>
    <p:extLst>
      <p:ext uri="{BB962C8B-B14F-4D97-AF65-F5344CB8AC3E}">
        <p14:creationId xmlns:p14="http://schemas.microsoft.com/office/powerpoint/2010/main" val="2040227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175" y="1"/>
            <a:ext cx="8637287" cy="5493812"/>
          </a:xfrm>
        </p:spPr>
        <p:txBody>
          <a:bodyPr/>
          <a:lstStyle/>
          <a:p>
            <a:r>
              <a:rPr lang="zh-CN" altLang="en-US" dirty="0" smtClean="0"/>
              <a:t>任务内的段间转移</a:t>
            </a:r>
            <a:r>
              <a:rPr lang="zh-CN" altLang="zh-CN" dirty="0" smtClean="0"/>
              <a:t>：</a:t>
            </a:r>
            <a:endParaRPr lang="zh-CN" altLang="zh-CN" dirty="0"/>
          </a:p>
          <a:p>
            <a:r>
              <a:rPr lang="zh-CN" altLang="zh-CN" sz="2000" dirty="0"/>
              <a:t>（</a:t>
            </a:r>
            <a:r>
              <a:rPr lang="en-US" altLang="zh-CN" sz="2000" dirty="0"/>
              <a:t>1</a:t>
            </a:r>
            <a:r>
              <a:rPr lang="zh-CN" altLang="zh-CN" sz="2000" dirty="0"/>
              <a:t>）任务内</a:t>
            </a:r>
            <a:r>
              <a:rPr lang="zh-CN" altLang="zh-CN" sz="2000" dirty="0" smtClean="0"/>
              <a:t>的转移分</a:t>
            </a:r>
            <a:r>
              <a:rPr lang="zh-CN" altLang="zh-CN" sz="2000" dirty="0"/>
              <a:t>为</a:t>
            </a:r>
            <a:r>
              <a:rPr lang="zh-CN" altLang="zh-CN" sz="2000" dirty="0" smtClean="0"/>
              <a:t>同特</a:t>
            </a:r>
            <a:r>
              <a:rPr lang="zh-CN" altLang="zh-CN" sz="2000" dirty="0"/>
              <a:t>权</a:t>
            </a:r>
            <a:r>
              <a:rPr lang="zh-CN" altLang="zh-CN" sz="2000" dirty="0" smtClean="0"/>
              <a:t>级的转</a:t>
            </a:r>
            <a:r>
              <a:rPr lang="zh-CN" altLang="zh-CN" sz="2000" dirty="0"/>
              <a:t>移和不同特权级间</a:t>
            </a:r>
            <a:r>
              <a:rPr lang="zh-CN" altLang="zh-CN" sz="2000" dirty="0" smtClean="0"/>
              <a:t>的转</a:t>
            </a:r>
            <a:r>
              <a:rPr lang="zh-CN" altLang="zh-CN" sz="2000" dirty="0"/>
              <a:t>移。</a:t>
            </a:r>
          </a:p>
          <a:p>
            <a:r>
              <a:rPr lang="zh-CN" altLang="zh-CN" sz="2000" dirty="0"/>
              <a:t>（</a:t>
            </a:r>
            <a:r>
              <a:rPr lang="en-US" altLang="zh-CN" sz="2000" dirty="0"/>
              <a:t>2</a:t>
            </a:r>
            <a:r>
              <a:rPr lang="zh-CN" altLang="zh-CN" sz="2000" dirty="0"/>
              <a:t>）用</a:t>
            </a:r>
            <a:r>
              <a:rPr lang="en-US" altLang="zh-CN" sz="2000" dirty="0"/>
              <a:t>JMP</a:t>
            </a:r>
            <a:r>
              <a:rPr lang="zh-CN" altLang="zh-CN" sz="2000" dirty="0"/>
              <a:t>指令通过</a:t>
            </a:r>
            <a:r>
              <a:rPr lang="zh-CN" altLang="zh-CN" sz="2000" dirty="0">
                <a:solidFill>
                  <a:srgbClr val="FF0000"/>
                </a:solidFill>
              </a:rPr>
              <a:t>代码段描述符</a:t>
            </a:r>
            <a:r>
              <a:rPr lang="zh-CN" altLang="zh-CN" sz="2000" dirty="0"/>
              <a:t>，可实现</a:t>
            </a:r>
            <a:r>
              <a:rPr lang="zh-CN" altLang="zh-CN" sz="2000" dirty="0" smtClean="0"/>
              <a:t>同特</a:t>
            </a:r>
            <a:r>
              <a:rPr lang="zh-CN" altLang="zh-CN" sz="2000" dirty="0"/>
              <a:t>权级间的直</a:t>
            </a:r>
            <a:r>
              <a:rPr lang="zh-CN" altLang="zh-CN" sz="2000" dirty="0" smtClean="0"/>
              <a:t>接转</a:t>
            </a:r>
            <a:r>
              <a:rPr lang="zh-CN" altLang="zh-CN" sz="2000" dirty="0"/>
              <a:t>移。</a:t>
            </a:r>
          </a:p>
          <a:p>
            <a:r>
              <a:rPr lang="zh-CN" altLang="zh-CN" sz="2000" dirty="0"/>
              <a:t>（</a:t>
            </a:r>
            <a:r>
              <a:rPr lang="en-US" altLang="zh-CN" sz="2000" dirty="0"/>
              <a:t>3</a:t>
            </a:r>
            <a:r>
              <a:rPr lang="zh-CN" altLang="zh-CN" sz="2000" dirty="0"/>
              <a:t>）用</a:t>
            </a:r>
            <a:r>
              <a:rPr lang="en-US" altLang="zh-CN" sz="2000" dirty="0"/>
              <a:t>CALL</a:t>
            </a:r>
            <a:r>
              <a:rPr lang="zh-CN" altLang="zh-CN" sz="2000" dirty="0"/>
              <a:t>指令通</a:t>
            </a:r>
            <a:r>
              <a:rPr lang="zh-CN" altLang="zh-CN" sz="2000" dirty="0">
                <a:solidFill>
                  <a:srgbClr val="FF0000"/>
                </a:solidFill>
              </a:rPr>
              <a:t>过代码段描述符</a:t>
            </a:r>
            <a:r>
              <a:rPr lang="zh-CN" altLang="zh-CN" sz="2000" dirty="0"/>
              <a:t>，可实现</a:t>
            </a:r>
            <a:r>
              <a:rPr lang="zh-CN" altLang="zh-CN" sz="2000" dirty="0" smtClean="0"/>
              <a:t>同特</a:t>
            </a:r>
            <a:r>
              <a:rPr lang="zh-CN" altLang="zh-CN" sz="2000" dirty="0"/>
              <a:t>权级间的直</a:t>
            </a:r>
            <a:r>
              <a:rPr lang="zh-CN" altLang="zh-CN" sz="2000" dirty="0" smtClean="0"/>
              <a:t>接转移</a:t>
            </a:r>
            <a:r>
              <a:rPr lang="zh-CN" altLang="en-US" sz="2000" dirty="0" smtClean="0"/>
              <a:t>；</a:t>
            </a:r>
            <a:r>
              <a:rPr lang="zh-CN" altLang="zh-CN" sz="2000" dirty="0" smtClean="0">
                <a:solidFill>
                  <a:srgbClr val="FF0000"/>
                </a:solidFill>
              </a:rPr>
              <a:t>通</a:t>
            </a:r>
            <a:r>
              <a:rPr lang="zh-CN" altLang="zh-CN" sz="2000" dirty="0">
                <a:solidFill>
                  <a:srgbClr val="FF0000"/>
                </a:solidFill>
              </a:rPr>
              <a:t>过调用门</a:t>
            </a:r>
            <a:r>
              <a:rPr lang="zh-CN" altLang="zh-CN" sz="2000" dirty="0"/>
              <a:t>，可实现</a:t>
            </a:r>
            <a:r>
              <a:rPr lang="zh-CN" altLang="zh-CN" sz="2000" dirty="0" smtClean="0"/>
              <a:t>同特</a:t>
            </a:r>
            <a:r>
              <a:rPr lang="zh-CN" altLang="zh-CN" sz="2000" dirty="0"/>
              <a:t>权</a:t>
            </a:r>
            <a:r>
              <a:rPr lang="zh-CN" altLang="zh-CN" sz="2000" dirty="0" smtClean="0"/>
              <a:t>级或</a:t>
            </a:r>
            <a:r>
              <a:rPr lang="zh-CN" altLang="en-US" sz="2000" dirty="0" smtClean="0"/>
              <a:t>向</a:t>
            </a:r>
            <a:r>
              <a:rPr lang="zh-CN" altLang="zh-CN" sz="2000" dirty="0" smtClean="0"/>
              <a:t>更</a:t>
            </a:r>
            <a:r>
              <a:rPr lang="zh-CN" altLang="zh-CN" sz="2000" dirty="0"/>
              <a:t>高特权级的间接控制转移。</a:t>
            </a:r>
          </a:p>
          <a:p>
            <a:r>
              <a:rPr lang="zh-CN" altLang="zh-CN" sz="2000" dirty="0"/>
              <a:t>（</a:t>
            </a:r>
            <a:r>
              <a:rPr lang="en-US" altLang="zh-CN" sz="2000" dirty="0"/>
              <a:t>4</a:t>
            </a:r>
            <a:r>
              <a:rPr lang="zh-CN" altLang="zh-CN" sz="2000" dirty="0"/>
              <a:t>）用</a:t>
            </a:r>
            <a:r>
              <a:rPr lang="en-US" altLang="zh-CN" sz="2000" dirty="0"/>
              <a:t>INT</a:t>
            </a:r>
            <a:r>
              <a:rPr lang="zh-CN" altLang="zh-CN" sz="2000" dirty="0"/>
              <a:t>指令（包括异</a:t>
            </a:r>
            <a:r>
              <a:rPr lang="zh-CN" altLang="zh-CN" sz="2000" dirty="0" smtClean="0"/>
              <a:t>常和</a:t>
            </a:r>
            <a:r>
              <a:rPr lang="zh-CN" altLang="zh-CN" sz="2000" dirty="0"/>
              <a:t>外部中断）通过</a:t>
            </a:r>
            <a:r>
              <a:rPr lang="zh-CN" altLang="zh-CN" sz="2000" dirty="0">
                <a:solidFill>
                  <a:srgbClr val="FF0000"/>
                </a:solidFill>
              </a:rPr>
              <a:t>中断门</a:t>
            </a:r>
            <a:r>
              <a:rPr lang="en-US" altLang="zh-CN" sz="2000" dirty="0">
                <a:solidFill>
                  <a:srgbClr val="FF0000"/>
                </a:solidFill>
              </a:rPr>
              <a:t>/</a:t>
            </a:r>
            <a:r>
              <a:rPr lang="zh-CN" altLang="zh-CN" sz="2000" dirty="0">
                <a:solidFill>
                  <a:srgbClr val="FF0000"/>
                </a:solidFill>
              </a:rPr>
              <a:t>陷阱门</a:t>
            </a:r>
            <a:r>
              <a:rPr lang="zh-CN" altLang="zh-CN" sz="2000" dirty="0"/>
              <a:t>，可实现</a:t>
            </a:r>
            <a:r>
              <a:rPr lang="zh-CN" altLang="zh-CN" sz="2000" dirty="0" smtClean="0"/>
              <a:t>同特</a:t>
            </a:r>
            <a:r>
              <a:rPr lang="zh-CN" altLang="zh-CN" sz="2000" dirty="0"/>
              <a:t>权级间或更高特权级的间接控制转移。</a:t>
            </a:r>
          </a:p>
          <a:p>
            <a:r>
              <a:rPr lang="zh-CN" altLang="zh-CN" sz="2000" dirty="0"/>
              <a:t>（</a:t>
            </a:r>
            <a:r>
              <a:rPr lang="en-US" altLang="zh-CN" sz="2000" dirty="0"/>
              <a:t>5</a:t>
            </a:r>
            <a:r>
              <a:rPr lang="zh-CN" altLang="zh-CN" sz="2000" dirty="0" smtClean="0"/>
              <a:t>）转移</a:t>
            </a:r>
            <a:r>
              <a:rPr lang="zh-CN" altLang="en-US" sz="2000" dirty="0" smtClean="0"/>
              <a:t>到</a:t>
            </a:r>
            <a:r>
              <a:rPr lang="zh-CN" altLang="zh-CN" sz="2000" dirty="0" smtClean="0"/>
              <a:t>同</a:t>
            </a:r>
            <a:r>
              <a:rPr lang="zh-CN" altLang="zh-CN" sz="2000" dirty="0"/>
              <a:t>一代码段中的另一条指令，只须使用转移或调用指令即可，此时，</a:t>
            </a:r>
            <a:r>
              <a:rPr lang="zh-CN" altLang="zh-CN" sz="2000" dirty="0">
                <a:solidFill>
                  <a:srgbClr val="FF0000"/>
                </a:solidFill>
              </a:rPr>
              <a:t>只需要检查段长界限</a:t>
            </a:r>
            <a:r>
              <a:rPr lang="zh-CN" altLang="zh-CN" sz="2000" dirty="0"/>
              <a:t>，以确保转移或调用的目标不会超过当前代码段的边界</a:t>
            </a:r>
            <a:r>
              <a:rPr lang="zh-CN" altLang="zh-CN" sz="2000"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吉林大学 微型计算机原理与接口技术</a:t>
            </a:r>
            <a:endParaRPr lang="zh-CN" altLang="en-US" dirty="0"/>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57</a:t>
            </a:fld>
            <a:endParaRPr lang="zh-CN" altLang="en-US" dirty="0"/>
          </a:p>
        </p:txBody>
      </p:sp>
    </p:spTree>
    <p:extLst>
      <p:ext uri="{BB962C8B-B14F-4D97-AF65-F5344CB8AC3E}">
        <p14:creationId xmlns:p14="http://schemas.microsoft.com/office/powerpoint/2010/main" val="18421091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80920" cy="924475"/>
          </a:xfrm>
        </p:spPr>
        <p:txBody>
          <a:bodyPr/>
          <a:lstStyle/>
          <a:p>
            <a:r>
              <a:rPr lang="zh-CN" altLang="zh-CN" sz="2400" dirty="0"/>
              <a:t>表</a:t>
            </a:r>
            <a:r>
              <a:rPr lang="en-US" altLang="zh-CN" sz="2400" dirty="0"/>
              <a:t>1.3.1  </a:t>
            </a:r>
            <a:r>
              <a:rPr lang="zh-CN" altLang="zh-CN" sz="2400" dirty="0"/>
              <a:t>任务内段间控制转移的描述符访问</a:t>
            </a:r>
            <a:r>
              <a:rPr lang="zh-CN" altLang="zh-CN" sz="2400" dirty="0" smtClean="0"/>
              <a:t>规则</a:t>
            </a:r>
            <a:endParaRPr lang="zh-CN" altLang="en-US" sz="24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277037633"/>
              </p:ext>
            </p:extLst>
          </p:nvPr>
        </p:nvGraphicFramePr>
        <p:xfrm>
          <a:off x="611560" y="1916832"/>
          <a:ext cx="7848871" cy="4392487"/>
        </p:xfrm>
        <a:graphic>
          <a:graphicData uri="http://schemas.openxmlformats.org/drawingml/2006/table">
            <a:tbl>
              <a:tblPr/>
              <a:tblGrid>
                <a:gridCol w="2303230"/>
                <a:gridCol w="2303230"/>
                <a:gridCol w="1662525"/>
                <a:gridCol w="1579886"/>
              </a:tblGrid>
              <a:tr h="627498">
                <a:tc>
                  <a:txBody>
                    <a:bodyPr/>
                    <a:lstStyle/>
                    <a:p>
                      <a:pPr algn="ctr">
                        <a:spcAft>
                          <a:spcPts val="0"/>
                        </a:spcAft>
                        <a:tabLst>
                          <a:tab pos="228600" algn="l"/>
                          <a:tab pos="571500" algn="l"/>
                          <a:tab pos="685800" algn="l"/>
                          <a:tab pos="971550" algn="l"/>
                          <a:tab pos="5067300" algn="l"/>
                        </a:tabLst>
                      </a:pPr>
                      <a:r>
                        <a:rPr lang="zh-CN" sz="2000" dirty="0">
                          <a:solidFill>
                            <a:srgbClr val="000000"/>
                          </a:solidFill>
                          <a:effectLst/>
                          <a:latin typeface="宋体"/>
                          <a:cs typeface="Arial"/>
                        </a:rPr>
                        <a:t>控制转移类型</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zh-CN" sz="2000">
                          <a:solidFill>
                            <a:srgbClr val="000000"/>
                          </a:solidFill>
                          <a:effectLst/>
                          <a:latin typeface="宋体"/>
                          <a:cs typeface="Arial"/>
                        </a:rPr>
                        <a:t>操作类型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zh-CN" sz="2000">
                          <a:solidFill>
                            <a:srgbClr val="000000"/>
                          </a:solidFill>
                          <a:effectLst/>
                          <a:latin typeface="宋体"/>
                          <a:cs typeface="Arial"/>
                        </a:rPr>
                        <a:t>引用的描述符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zh-CN" sz="2000">
                          <a:solidFill>
                            <a:srgbClr val="000000"/>
                          </a:solidFill>
                          <a:effectLst/>
                          <a:latin typeface="宋体"/>
                          <a:cs typeface="Arial"/>
                        </a:rPr>
                        <a:t>涉及的描述符表</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498">
                <a:tc>
                  <a:txBody>
                    <a:bodyPr/>
                    <a:lstStyle/>
                    <a:p>
                      <a:pPr algn="ctr">
                        <a:spcAft>
                          <a:spcPts val="0"/>
                        </a:spcAft>
                        <a:tabLst>
                          <a:tab pos="228600" algn="l"/>
                          <a:tab pos="571500" algn="l"/>
                          <a:tab pos="685800" algn="l"/>
                          <a:tab pos="971550" algn="l"/>
                          <a:tab pos="5067300" algn="l"/>
                        </a:tabLst>
                      </a:pPr>
                      <a:r>
                        <a:rPr lang="zh-CN" sz="2000" dirty="0">
                          <a:solidFill>
                            <a:srgbClr val="000000"/>
                          </a:solidFill>
                          <a:effectLst/>
                          <a:latin typeface="宋体"/>
                          <a:cs typeface="Arial"/>
                        </a:rPr>
                        <a:t>同一个特权级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en-US" sz="2000" dirty="0">
                          <a:solidFill>
                            <a:srgbClr val="000000"/>
                          </a:solidFill>
                          <a:effectLst/>
                          <a:latin typeface="宋体"/>
                          <a:cs typeface="Arial"/>
                        </a:rPr>
                        <a:t>JMP</a:t>
                      </a:r>
                      <a:r>
                        <a:rPr lang="zh-CN" sz="2000" dirty="0">
                          <a:solidFill>
                            <a:srgbClr val="000000"/>
                          </a:solidFill>
                          <a:effectLst/>
                          <a:latin typeface="宋体"/>
                          <a:cs typeface="Arial"/>
                        </a:rPr>
                        <a:t>、</a:t>
                      </a:r>
                      <a:r>
                        <a:rPr lang="en-US" sz="2000" dirty="0">
                          <a:solidFill>
                            <a:srgbClr val="000000"/>
                          </a:solidFill>
                          <a:effectLst/>
                          <a:latin typeface="宋体"/>
                          <a:cs typeface="Arial"/>
                        </a:rPr>
                        <a:t>CALL</a:t>
                      </a:r>
                      <a:r>
                        <a:rPr lang="zh-CN" sz="2000" dirty="0">
                          <a:solidFill>
                            <a:srgbClr val="000000"/>
                          </a:solidFill>
                          <a:effectLst/>
                          <a:latin typeface="宋体"/>
                          <a:cs typeface="Arial"/>
                        </a:rPr>
                        <a:t>、</a:t>
                      </a:r>
                      <a:r>
                        <a:rPr lang="en-US" sz="2000" dirty="0">
                          <a:solidFill>
                            <a:srgbClr val="000000"/>
                          </a:solidFill>
                          <a:effectLst/>
                          <a:latin typeface="宋体"/>
                          <a:cs typeface="Arial"/>
                        </a:rPr>
                        <a:t>RET</a:t>
                      </a:r>
                      <a:r>
                        <a:rPr lang="zh-CN" sz="2000" dirty="0">
                          <a:solidFill>
                            <a:srgbClr val="000000"/>
                          </a:solidFill>
                          <a:effectLst/>
                          <a:latin typeface="宋体"/>
                          <a:cs typeface="Arial"/>
                        </a:rPr>
                        <a:t>、</a:t>
                      </a:r>
                      <a:r>
                        <a:rPr lang="en-US" sz="2000" dirty="0">
                          <a:solidFill>
                            <a:srgbClr val="000000"/>
                          </a:solidFill>
                          <a:effectLst/>
                          <a:latin typeface="宋体"/>
                          <a:cs typeface="Arial"/>
                        </a:rPr>
                        <a:t>IRET*</a:t>
                      </a:r>
                      <a:endParaRPr lang="zh-CN" sz="2000" dirty="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zh-CN" sz="2000">
                          <a:solidFill>
                            <a:srgbClr val="000000"/>
                          </a:solidFill>
                          <a:effectLst/>
                          <a:latin typeface="宋体"/>
                          <a:cs typeface="Arial"/>
                        </a:rPr>
                        <a:t>代码段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en-US" sz="2000">
                          <a:solidFill>
                            <a:srgbClr val="000000"/>
                          </a:solidFill>
                          <a:effectLst/>
                          <a:latin typeface="宋体"/>
                          <a:cs typeface="Arial"/>
                        </a:rPr>
                        <a:t>GDT/LDT</a:t>
                      </a:r>
                      <a:endParaRPr lang="zh-CN" sz="200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498">
                <a:tc rowSpan="2">
                  <a:txBody>
                    <a:bodyPr/>
                    <a:lstStyle/>
                    <a:p>
                      <a:pPr algn="ctr">
                        <a:spcAft>
                          <a:spcPts val="0"/>
                        </a:spcAft>
                        <a:tabLst>
                          <a:tab pos="228600" algn="l"/>
                          <a:tab pos="571500" algn="l"/>
                          <a:tab pos="685800" algn="l"/>
                          <a:tab pos="971550" algn="l"/>
                          <a:tab pos="5067300" algn="l"/>
                        </a:tabLst>
                      </a:pPr>
                      <a:r>
                        <a:rPr lang="zh-CN" sz="2000" dirty="0">
                          <a:solidFill>
                            <a:srgbClr val="000000"/>
                          </a:solidFill>
                          <a:effectLst/>
                          <a:latin typeface="宋体"/>
                          <a:cs typeface="Arial"/>
                        </a:rPr>
                        <a:t>同一个特权级，或转移到更高特权级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en-US" sz="2000" dirty="0">
                          <a:solidFill>
                            <a:srgbClr val="000000"/>
                          </a:solidFill>
                          <a:effectLst/>
                          <a:latin typeface="宋体"/>
                          <a:cs typeface="Arial"/>
                        </a:rPr>
                        <a:t>CALL</a:t>
                      </a:r>
                      <a:endParaRPr lang="zh-CN" sz="2000" dirty="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zh-CN" sz="2000">
                          <a:solidFill>
                            <a:srgbClr val="000000"/>
                          </a:solidFill>
                          <a:effectLst/>
                          <a:latin typeface="宋体"/>
                          <a:cs typeface="Arial"/>
                        </a:rPr>
                        <a:t>调用门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en-US" sz="2000">
                          <a:solidFill>
                            <a:srgbClr val="000000"/>
                          </a:solidFill>
                          <a:effectLst/>
                          <a:latin typeface="宋体"/>
                          <a:cs typeface="Arial"/>
                        </a:rPr>
                        <a:t>GDT/LDT</a:t>
                      </a:r>
                      <a:endParaRPr lang="zh-CN" sz="200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4997">
                <a:tc vMerge="1">
                  <a:txBody>
                    <a:bodyPr/>
                    <a:lstStyle/>
                    <a:p>
                      <a:endParaRPr lang="zh-CN" altLang="en-US"/>
                    </a:p>
                  </a:txBody>
                  <a:tcPr/>
                </a:tc>
                <a:tc>
                  <a:txBody>
                    <a:bodyPr/>
                    <a:lstStyle/>
                    <a:p>
                      <a:pPr algn="ctr">
                        <a:spcAft>
                          <a:spcPts val="0"/>
                        </a:spcAft>
                        <a:tabLst>
                          <a:tab pos="228600" algn="l"/>
                          <a:tab pos="571500" algn="l"/>
                          <a:tab pos="685800" algn="l"/>
                          <a:tab pos="971550" algn="l"/>
                          <a:tab pos="5067300" algn="l"/>
                        </a:tabLst>
                      </a:pPr>
                      <a:r>
                        <a:rPr lang="zh-CN" sz="2000" dirty="0">
                          <a:solidFill>
                            <a:srgbClr val="000000"/>
                          </a:solidFill>
                          <a:effectLst/>
                          <a:latin typeface="宋体"/>
                          <a:cs typeface="Arial"/>
                        </a:rPr>
                        <a:t>中断指令、异常、外部中断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zh-CN" sz="2000" dirty="0">
                          <a:solidFill>
                            <a:srgbClr val="000000"/>
                          </a:solidFill>
                          <a:effectLst/>
                          <a:latin typeface="宋体"/>
                          <a:cs typeface="Arial"/>
                        </a:rPr>
                        <a:t>陷阱门、中断门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en-US" sz="2000" dirty="0">
                          <a:solidFill>
                            <a:srgbClr val="000000"/>
                          </a:solidFill>
                          <a:effectLst/>
                          <a:latin typeface="宋体"/>
                          <a:cs typeface="Arial"/>
                        </a:rPr>
                        <a:t>IDT</a:t>
                      </a:r>
                      <a:endParaRPr lang="zh-CN" sz="2000" dirty="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498">
                <a:tc>
                  <a:txBody>
                    <a:bodyPr/>
                    <a:lstStyle/>
                    <a:p>
                      <a:pPr algn="ctr">
                        <a:spcAft>
                          <a:spcPts val="0"/>
                        </a:spcAft>
                        <a:tabLst>
                          <a:tab pos="228600" algn="l"/>
                          <a:tab pos="571500" algn="l"/>
                          <a:tab pos="685800" algn="l"/>
                          <a:tab pos="971550" algn="l"/>
                          <a:tab pos="5067300" algn="l"/>
                        </a:tabLst>
                      </a:pPr>
                      <a:r>
                        <a:rPr lang="zh-CN" sz="2000">
                          <a:solidFill>
                            <a:srgbClr val="000000"/>
                          </a:solidFill>
                          <a:effectLst/>
                          <a:latin typeface="宋体"/>
                          <a:cs typeface="Arial"/>
                        </a:rPr>
                        <a:t>转移到较低特权级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en-US" sz="2000">
                          <a:solidFill>
                            <a:srgbClr val="000000"/>
                          </a:solidFill>
                          <a:effectLst/>
                          <a:latin typeface="宋体"/>
                          <a:cs typeface="Arial"/>
                        </a:rPr>
                        <a:t>RET</a:t>
                      </a:r>
                      <a:r>
                        <a:rPr lang="zh-CN" sz="2000">
                          <a:solidFill>
                            <a:srgbClr val="000000"/>
                          </a:solidFill>
                          <a:effectLst/>
                          <a:latin typeface="宋体"/>
                          <a:cs typeface="Arial"/>
                        </a:rPr>
                        <a:t>、</a:t>
                      </a:r>
                      <a:r>
                        <a:rPr lang="en-US" sz="2000">
                          <a:solidFill>
                            <a:srgbClr val="000000"/>
                          </a:solidFill>
                          <a:effectLst/>
                          <a:latin typeface="宋体"/>
                          <a:cs typeface="Arial"/>
                        </a:rPr>
                        <a:t>IRET*</a:t>
                      </a:r>
                      <a:endParaRPr lang="zh-CN" sz="200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zh-CN" sz="2000" dirty="0">
                          <a:solidFill>
                            <a:srgbClr val="000000"/>
                          </a:solidFill>
                          <a:effectLst/>
                          <a:latin typeface="宋体"/>
                          <a:cs typeface="Arial"/>
                        </a:rPr>
                        <a:t>代码段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28600" algn="l"/>
                          <a:tab pos="571500" algn="l"/>
                          <a:tab pos="685800" algn="l"/>
                          <a:tab pos="971550" algn="l"/>
                          <a:tab pos="5067300" algn="l"/>
                        </a:tabLst>
                      </a:pPr>
                      <a:r>
                        <a:rPr lang="en-US" sz="2000" dirty="0">
                          <a:solidFill>
                            <a:srgbClr val="000000"/>
                          </a:solidFill>
                          <a:effectLst/>
                          <a:latin typeface="宋体"/>
                          <a:cs typeface="Arial"/>
                        </a:rPr>
                        <a:t>GDT/LDT</a:t>
                      </a:r>
                      <a:endParaRPr lang="zh-CN" sz="2000" dirty="0">
                        <a:solidFill>
                          <a:srgbClr val="000000"/>
                        </a:solidFill>
                        <a:effectLst/>
                        <a:latin typeface="宋体"/>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498">
                <a:tc gridSpan="4">
                  <a:txBody>
                    <a:bodyPr/>
                    <a:lstStyle/>
                    <a:p>
                      <a:pPr algn="just">
                        <a:spcAft>
                          <a:spcPts val="0"/>
                        </a:spcAft>
                        <a:tabLst>
                          <a:tab pos="228600" algn="l"/>
                          <a:tab pos="571500" algn="l"/>
                          <a:tab pos="685800" algn="l"/>
                          <a:tab pos="971550" algn="l"/>
                          <a:tab pos="5067300" algn="l"/>
                        </a:tabLst>
                      </a:pPr>
                      <a:r>
                        <a:rPr lang="zh-CN" sz="2000" dirty="0">
                          <a:solidFill>
                            <a:srgbClr val="000000"/>
                          </a:solidFill>
                          <a:effectLst/>
                          <a:latin typeface="宋体"/>
                          <a:cs typeface="Arial"/>
                        </a:rPr>
                        <a:t>注：使用</a:t>
                      </a:r>
                      <a:r>
                        <a:rPr lang="en-US" sz="2000" dirty="0">
                          <a:solidFill>
                            <a:srgbClr val="000000"/>
                          </a:solidFill>
                          <a:effectLst/>
                          <a:latin typeface="宋体"/>
                          <a:cs typeface="Arial"/>
                        </a:rPr>
                        <a:t>IRET</a:t>
                      </a:r>
                      <a:r>
                        <a:rPr lang="zh-CN" sz="2000" dirty="0">
                          <a:solidFill>
                            <a:srgbClr val="000000"/>
                          </a:solidFill>
                          <a:effectLst/>
                          <a:latin typeface="宋体"/>
                          <a:cs typeface="Arial"/>
                        </a:rPr>
                        <a:t>实现控制转移时，需要嵌套任务位</a:t>
                      </a:r>
                      <a:r>
                        <a:rPr lang="en-US" sz="2000" dirty="0">
                          <a:solidFill>
                            <a:srgbClr val="000000"/>
                          </a:solidFill>
                          <a:effectLst/>
                          <a:latin typeface="宋体"/>
                          <a:cs typeface="Arial"/>
                        </a:rPr>
                        <a:t>NT=0</a:t>
                      </a:r>
                      <a:endParaRPr lang="zh-CN" sz="2000" dirty="0">
                        <a:solidFill>
                          <a:srgbClr val="000000"/>
                        </a:solidFill>
                        <a:effectLst/>
                        <a:latin typeface="宋体"/>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58</a:t>
            </a:fld>
            <a:endParaRPr lang="zh-CN" altLang="en-US" dirty="0"/>
          </a:p>
        </p:txBody>
      </p:sp>
    </p:spTree>
    <p:extLst>
      <p:ext uri="{BB962C8B-B14F-4D97-AF65-F5344CB8AC3E}">
        <p14:creationId xmlns:p14="http://schemas.microsoft.com/office/powerpoint/2010/main" val="2925615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．段间直接转移的操作过程</a:t>
            </a:r>
            <a:br>
              <a:rPr lang="zh-CN" altLang="zh-CN" dirty="0"/>
            </a:b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59</a:t>
            </a:fld>
            <a:endParaRPr lang="zh-CN" altLang="en-US" dirty="0"/>
          </a:p>
        </p:txBody>
      </p:sp>
      <p:sp>
        <p:nvSpPr>
          <p:cNvPr id="8" name="标题 1"/>
          <p:cNvSpPr txBox="1">
            <a:spLocks/>
          </p:cNvSpPr>
          <p:nvPr/>
        </p:nvSpPr>
        <p:spPr bwMode="auto">
          <a:xfrm>
            <a:off x="467611" y="950869"/>
            <a:ext cx="8280920" cy="46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fontAlgn="base">
              <a:spcBef>
                <a:spcPct val="0"/>
              </a:spcBef>
              <a:spcAft>
                <a:spcPct val="0"/>
              </a:spcAft>
              <a:defRPr sz="3200" kern="1200" spc="200" baseline="0">
                <a:solidFill>
                  <a:schemeClr val="tx1"/>
                </a:solidFill>
                <a:latin typeface="+mj-lt"/>
                <a:ea typeface="+mj-ea"/>
                <a:cs typeface="Trebuchet MS"/>
              </a:defRPr>
            </a:lvl1pPr>
            <a:lvl2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2pPr>
            <a:lvl3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3pPr>
            <a:lvl4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4pPr>
            <a:lvl5pPr algn="l" defTabSz="457200" rtl="0" fontAlgn="base">
              <a:spcBef>
                <a:spcPct val="0"/>
              </a:spcBef>
              <a:spcAft>
                <a:spcPct val="0"/>
              </a:spcAft>
              <a:defRPr sz="3200">
                <a:solidFill>
                  <a:schemeClr val="tx1"/>
                </a:solidFill>
                <a:latin typeface="Verdana" pitchFamily="34" charset="0"/>
                <a:ea typeface="微软雅黑" pitchFamily="34" charset="-122"/>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zh-CN" sz="1800" dirty="0"/>
              <a:t>这个过程将完成同一个特权级的段间程序转移</a:t>
            </a:r>
            <a:endParaRPr lang="zh-CN" alt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41" y="1412777"/>
            <a:ext cx="8160153" cy="525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54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0648"/>
            <a:ext cx="7344816" cy="617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196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．段间直接转移的特权级检查</a:t>
            </a:r>
            <a:br>
              <a:rPr lang="zh-CN" altLang="zh-CN" dirty="0"/>
            </a:br>
            <a:endParaRPr lang="zh-CN" altLang="en-US" dirty="0"/>
          </a:p>
        </p:txBody>
      </p:sp>
      <p:sp>
        <p:nvSpPr>
          <p:cNvPr id="3" name="内容占位符 2"/>
          <p:cNvSpPr>
            <a:spLocks noGrp="1"/>
          </p:cNvSpPr>
          <p:nvPr>
            <p:ph idx="1"/>
          </p:nvPr>
        </p:nvSpPr>
        <p:spPr>
          <a:xfrm>
            <a:off x="395536" y="1412777"/>
            <a:ext cx="8352926" cy="4422749"/>
          </a:xfrm>
        </p:spPr>
        <p:txBody>
          <a:bodyPr/>
          <a:lstStyle/>
          <a:p>
            <a:r>
              <a:rPr lang="zh-CN" altLang="zh-CN" dirty="0"/>
              <a:t>段间直接控制转移通常发生在以下两个条件：</a:t>
            </a:r>
          </a:p>
          <a:p>
            <a:r>
              <a:rPr lang="zh-CN" altLang="zh-CN" dirty="0"/>
              <a:t>（</a:t>
            </a:r>
            <a:r>
              <a:rPr lang="en-US" altLang="zh-CN" dirty="0"/>
              <a:t>1</a:t>
            </a:r>
            <a:r>
              <a:rPr lang="zh-CN" altLang="zh-CN" dirty="0"/>
              <a:t>）如果</a:t>
            </a:r>
            <a:r>
              <a:rPr lang="en-US" altLang="zh-CN" dirty="0"/>
              <a:t>CPL</a:t>
            </a:r>
            <a:r>
              <a:rPr lang="zh-CN" altLang="zh-CN" dirty="0"/>
              <a:t>等于</a:t>
            </a:r>
            <a:r>
              <a:rPr lang="en-US" altLang="zh-CN" dirty="0"/>
              <a:t>DPL</a:t>
            </a:r>
            <a:r>
              <a:rPr lang="zh-CN" altLang="zh-CN" dirty="0"/>
              <a:t>，则两个段处于相同的保护级，转移发生。</a:t>
            </a:r>
          </a:p>
          <a:p>
            <a:r>
              <a:rPr lang="zh-CN" altLang="zh-CN" dirty="0"/>
              <a:t>（</a:t>
            </a:r>
            <a:r>
              <a:rPr lang="en-US" altLang="zh-CN" dirty="0"/>
              <a:t>2</a:t>
            </a:r>
            <a:r>
              <a:rPr lang="zh-CN" altLang="zh-CN" dirty="0"/>
              <a:t>）如果</a:t>
            </a:r>
            <a:r>
              <a:rPr lang="en-US" altLang="zh-CN" dirty="0" smtClean="0"/>
              <a:t>CPL &gt; DPL</a:t>
            </a:r>
            <a:r>
              <a:rPr lang="zh-CN" altLang="zh-CN" dirty="0" smtClean="0"/>
              <a:t>，</a:t>
            </a:r>
            <a:r>
              <a:rPr lang="zh-CN" altLang="zh-CN" dirty="0"/>
              <a:t>且新段类型域中的相容位</a:t>
            </a:r>
            <a:r>
              <a:rPr lang="en-US" altLang="zh-CN" dirty="0"/>
              <a:t>C=1</a:t>
            </a:r>
            <a:r>
              <a:rPr lang="zh-CN" altLang="zh-CN" dirty="0"/>
              <a:t>（当</a:t>
            </a:r>
            <a:r>
              <a:rPr lang="en-US" altLang="zh-CN" dirty="0"/>
              <a:t>C=1</a:t>
            </a:r>
            <a:r>
              <a:rPr lang="zh-CN" altLang="zh-CN" dirty="0"/>
              <a:t>时，表示一致性代码段，需要进行特权级检查），那么程序在</a:t>
            </a:r>
            <a:r>
              <a:rPr lang="en-US" altLang="zh-CN" dirty="0"/>
              <a:t>CPL</a:t>
            </a:r>
            <a:r>
              <a:rPr lang="zh-CN" altLang="zh-CN" dirty="0"/>
              <a:t>级执行。</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60</a:t>
            </a:fld>
            <a:endParaRPr lang="zh-CN" altLang="en-US" dirty="0"/>
          </a:p>
        </p:txBody>
      </p:sp>
    </p:spTree>
    <p:extLst>
      <p:ext uri="{BB962C8B-B14F-4D97-AF65-F5344CB8AC3E}">
        <p14:creationId xmlns:p14="http://schemas.microsoft.com/office/powerpoint/2010/main" val="16035470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61</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76672"/>
            <a:ext cx="7344816" cy="5766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228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7"/>
            <a:ext cx="8280920" cy="720080"/>
          </a:xfrm>
        </p:spPr>
        <p:txBody>
          <a:bodyPr/>
          <a:lstStyle/>
          <a:p>
            <a:r>
              <a:rPr lang="en-US" altLang="zh-CN" dirty="0"/>
              <a:t>3</a:t>
            </a:r>
            <a:r>
              <a:rPr lang="zh-CN" altLang="zh-CN" dirty="0"/>
              <a:t>．段间间接转移的操作过程：</a:t>
            </a:r>
            <a:r>
              <a:rPr lang="zh-CN" altLang="zh-CN" sz="2400" dirty="0">
                <a:solidFill>
                  <a:srgbClr val="FF0000"/>
                </a:solidFill>
              </a:rPr>
              <a:t>使用调用</a:t>
            </a:r>
            <a:r>
              <a:rPr lang="zh-CN" altLang="zh-CN" sz="2400" dirty="0" smtClean="0">
                <a:solidFill>
                  <a:srgbClr val="FF0000"/>
                </a:solidFill>
              </a:rPr>
              <a:t>门</a:t>
            </a:r>
            <a:endParaRPr lang="zh-CN" altLang="en-US" sz="2400" dirty="0">
              <a:solidFill>
                <a:srgbClr val="FF0000"/>
              </a:solidFill>
            </a:endParaRPr>
          </a:p>
        </p:txBody>
      </p:sp>
      <p:sp>
        <p:nvSpPr>
          <p:cNvPr id="3" name="内容占位符 2"/>
          <p:cNvSpPr>
            <a:spLocks noGrp="1"/>
          </p:cNvSpPr>
          <p:nvPr>
            <p:ph idx="1"/>
          </p:nvPr>
        </p:nvSpPr>
        <p:spPr>
          <a:xfrm>
            <a:off x="395536" y="1196753"/>
            <a:ext cx="8568952" cy="5278368"/>
          </a:xfrm>
        </p:spPr>
        <p:txBody>
          <a:bodyPr/>
          <a:lstStyle/>
          <a:p>
            <a:r>
              <a:rPr lang="zh-CN" altLang="en-US" dirty="0" smtClean="0"/>
              <a:t>语句：</a:t>
            </a:r>
            <a:r>
              <a:rPr lang="en-US" altLang="zh-CN" dirty="0"/>
              <a:t> </a:t>
            </a:r>
            <a:r>
              <a:rPr lang="en-US" altLang="zh-CN" dirty="0" smtClean="0"/>
              <a:t> CALL  </a:t>
            </a:r>
            <a:r>
              <a:rPr lang="zh-CN" altLang="zh-CN" dirty="0"/>
              <a:t>段选择符：偏移量</a:t>
            </a:r>
          </a:p>
          <a:p>
            <a:r>
              <a:rPr lang="zh-CN" altLang="en-US" dirty="0" smtClean="0"/>
              <a:t>过程：</a:t>
            </a:r>
            <a:endParaRPr lang="en-US" altLang="zh-CN" dirty="0" smtClean="0"/>
          </a:p>
          <a:p>
            <a:r>
              <a:rPr lang="zh-CN" altLang="zh-CN" dirty="0" smtClean="0"/>
              <a:t>① </a:t>
            </a:r>
            <a:r>
              <a:rPr lang="zh-CN" altLang="zh-CN" dirty="0"/>
              <a:t>将指令中的段选择符送入</a:t>
            </a:r>
            <a:r>
              <a:rPr lang="en-US" altLang="zh-CN" dirty="0"/>
              <a:t>CS</a:t>
            </a:r>
            <a:r>
              <a:rPr lang="zh-CN" altLang="zh-CN" dirty="0"/>
              <a:t>。</a:t>
            </a:r>
          </a:p>
          <a:p>
            <a:r>
              <a:rPr lang="zh-CN" altLang="zh-CN" dirty="0"/>
              <a:t>② 根据</a:t>
            </a:r>
            <a:r>
              <a:rPr lang="en-US" altLang="zh-CN" dirty="0"/>
              <a:t>CS</a:t>
            </a:r>
            <a:r>
              <a:rPr lang="zh-CN" altLang="zh-CN" dirty="0"/>
              <a:t>中段选择符</a:t>
            </a:r>
            <a:r>
              <a:rPr lang="zh-CN" altLang="zh-CN" dirty="0" smtClean="0"/>
              <a:t>的</a:t>
            </a:r>
            <a:r>
              <a:rPr lang="en-US" altLang="zh-CN" dirty="0" smtClean="0"/>
              <a:t>TI</a:t>
            </a:r>
            <a:r>
              <a:rPr lang="zh-CN" altLang="zh-CN" dirty="0" smtClean="0"/>
              <a:t>决定</a:t>
            </a:r>
            <a:r>
              <a:rPr lang="zh-CN" altLang="zh-CN" dirty="0"/>
              <a:t>选择局部描述符表</a:t>
            </a:r>
            <a:r>
              <a:rPr lang="en-US" altLang="zh-CN" dirty="0"/>
              <a:t>LDT</a:t>
            </a:r>
            <a:r>
              <a:rPr lang="zh-CN" altLang="zh-CN" dirty="0"/>
              <a:t>还是选择全局描述符表</a:t>
            </a:r>
            <a:r>
              <a:rPr lang="en-US" altLang="zh-CN" dirty="0" smtClean="0"/>
              <a:t>GDT</a:t>
            </a:r>
            <a:r>
              <a:rPr lang="zh-CN" altLang="zh-CN" dirty="0" smtClean="0"/>
              <a:t>。</a:t>
            </a:r>
            <a:endParaRPr lang="zh-CN" altLang="zh-CN" dirty="0"/>
          </a:p>
          <a:p>
            <a:r>
              <a:rPr lang="zh-CN" altLang="zh-CN" dirty="0"/>
              <a:t>③</a:t>
            </a:r>
            <a:r>
              <a:rPr lang="en-US" altLang="zh-CN" dirty="0"/>
              <a:t> </a:t>
            </a:r>
            <a:r>
              <a:rPr lang="en-US" altLang="zh-CN" dirty="0" smtClean="0"/>
              <a:t>CS</a:t>
            </a:r>
            <a:r>
              <a:rPr lang="zh-CN" altLang="zh-CN" dirty="0" smtClean="0"/>
              <a:t>段</a:t>
            </a:r>
            <a:r>
              <a:rPr lang="zh-CN" altLang="zh-CN" dirty="0"/>
              <a:t>选择</a:t>
            </a:r>
            <a:r>
              <a:rPr lang="zh-CN" altLang="zh-CN" dirty="0" smtClean="0"/>
              <a:t>符索引字段乘</a:t>
            </a:r>
            <a:r>
              <a:rPr lang="zh-CN" altLang="zh-CN" dirty="0"/>
              <a:t>以</a:t>
            </a:r>
            <a:r>
              <a:rPr lang="en-US" altLang="zh-CN" dirty="0"/>
              <a:t>8</a:t>
            </a:r>
            <a:r>
              <a:rPr lang="zh-CN" altLang="zh-CN" dirty="0"/>
              <a:t>后</a:t>
            </a:r>
            <a:r>
              <a:rPr lang="zh-CN" altLang="zh-CN" dirty="0" smtClean="0"/>
              <a:t>，加上基地址，得到</a:t>
            </a:r>
            <a:r>
              <a:rPr lang="zh-CN" altLang="zh-CN" dirty="0" smtClean="0">
                <a:solidFill>
                  <a:srgbClr val="FF0000"/>
                </a:solidFill>
              </a:rPr>
              <a:t>调用</a:t>
            </a:r>
            <a:r>
              <a:rPr lang="zh-CN" altLang="zh-CN" dirty="0">
                <a:solidFill>
                  <a:srgbClr val="FF0000"/>
                </a:solidFill>
              </a:rPr>
              <a:t>门描述符</a:t>
            </a:r>
            <a:r>
              <a:rPr lang="zh-CN" altLang="zh-CN" dirty="0"/>
              <a:t>的地址</a:t>
            </a:r>
            <a:r>
              <a:rPr lang="zh-CN" altLang="zh-CN" dirty="0" smtClean="0"/>
              <a:t>。</a:t>
            </a:r>
            <a:endParaRPr lang="zh-CN" altLang="zh-CN" dirty="0"/>
          </a:p>
          <a:p>
            <a:r>
              <a:rPr lang="zh-CN" altLang="zh-CN" dirty="0"/>
              <a:t>④ 将调用门描述符中目标代码段描述符的段选择符送入</a:t>
            </a:r>
            <a:r>
              <a:rPr lang="en-US" altLang="zh-CN" dirty="0"/>
              <a:t>CS</a:t>
            </a:r>
            <a:r>
              <a:rPr lang="zh-CN" altLang="zh-CN" dirty="0" smtClean="0"/>
              <a:t>。</a:t>
            </a:r>
            <a:endParaRPr lang="zh-CN" altLang="zh-CN"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62</a:t>
            </a:fld>
            <a:endParaRPr lang="zh-CN" altLang="en-US" dirty="0"/>
          </a:p>
        </p:txBody>
      </p:sp>
    </p:spTree>
    <p:extLst>
      <p:ext uri="{BB962C8B-B14F-4D97-AF65-F5344CB8AC3E}">
        <p14:creationId xmlns:p14="http://schemas.microsoft.com/office/powerpoint/2010/main" val="3481511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352926" cy="5530745"/>
          </a:xfrm>
        </p:spPr>
        <p:txBody>
          <a:bodyPr/>
          <a:lstStyle/>
          <a:p>
            <a:r>
              <a:rPr lang="zh-CN" altLang="zh-CN" dirty="0"/>
              <a:t>⑤ 根据</a:t>
            </a:r>
            <a:r>
              <a:rPr lang="en-US" altLang="zh-CN" dirty="0"/>
              <a:t>CS</a:t>
            </a:r>
            <a:r>
              <a:rPr lang="zh-CN" altLang="zh-CN" dirty="0"/>
              <a:t>中段选择符</a:t>
            </a:r>
            <a:r>
              <a:rPr lang="zh-CN" altLang="zh-CN" dirty="0" smtClean="0"/>
              <a:t>的</a:t>
            </a:r>
            <a:r>
              <a:rPr lang="en-US" altLang="zh-CN" dirty="0" smtClean="0"/>
              <a:t>TI</a:t>
            </a:r>
            <a:r>
              <a:rPr lang="zh-CN" altLang="zh-CN" dirty="0" smtClean="0"/>
              <a:t>决定</a:t>
            </a:r>
            <a:r>
              <a:rPr lang="zh-CN" altLang="zh-CN" dirty="0"/>
              <a:t>选择局部描述符表</a:t>
            </a:r>
            <a:r>
              <a:rPr lang="en-US" altLang="zh-CN" dirty="0"/>
              <a:t>LDT</a:t>
            </a:r>
            <a:r>
              <a:rPr lang="zh-CN" altLang="zh-CN" dirty="0"/>
              <a:t>还是选择全局描述符表</a:t>
            </a:r>
            <a:r>
              <a:rPr lang="en-US" altLang="zh-CN" dirty="0"/>
              <a:t>GDT</a:t>
            </a:r>
            <a:r>
              <a:rPr lang="zh-CN" altLang="zh-CN" i="1" dirty="0">
                <a:solidFill>
                  <a:srgbClr val="FF0000"/>
                </a:solidFill>
              </a:rPr>
              <a:t>，现假设选择局部描述表</a:t>
            </a:r>
            <a:r>
              <a:rPr lang="en-US" altLang="zh-CN" i="1" dirty="0">
                <a:solidFill>
                  <a:srgbClr val="FF0000"/>
                </a:solidFill>
              </a:rPr>
              <a:t>LDT</a:t>
            </a:r>
            <a:r>
              <a:rPr lang="zh-CN" altLang="zh-CN" dirty="0" smtClean="0"/>
              <a:t>。</a:t>
            </a:r>
            <a:endParaRPr lang="en-US" altLang="zh-CN" dirty="0" smtClean="0"/>
          </a:p>
          <a:p>
            <a:r>
              <a:rPr lang="zh-CN" altLang="zh-CN" dirty="0"/>
              <a:t>⑥ </a:t>
            </a:r>
            <a:r>
              <a:rPr lang="en-US" altLang="zh-CN" dirty="0" smtClean="0"/>
              <a:t>CS</a:t>
            </a:r>
            <a:r>
              <a:rPr lang="zh-CN" altLang="zh-CN" dirty="0" smtClean="0"/>
              <a:t>段</a:t>
            </a:r>
            <a:r>
              <a:rPr lang="zh-CN" altLang="zh-CN" dirty="0"/>
              <a:t>选择符的索引</a:t>
            </a:r>
            <a:r>
              <a:rPr lang="zh-CN" altLang="zh-CN" dirty="0" smtClean="0"/>
              <a:t>字段乘</a:t>
            </a:r>
            <a:r>
              <a:rPr lang="zh-CN" altLang="zh-CN" dirty="0"/>
              <a:t>以</a:t>
            </a:r>
            <a:r>
              <a:rPr lang="en-US" altLang="zh-CN" dirty="0"/>
              <a:t>8</a:t>
            </a:r>
            <a:r>
              <a:rPr lang="zh-CN" altLang="zh-CN" dirty="0"/>
              <a:t>后</a:t>
            </a:r>
            <a:r>
              <a:rPr lang="zh-CN" altLang="zh-CN" dirty="0" smtClean="0"/>
              <a:t>，加上</a:t>
            </a:r>
            <a:r>
              <a:rPr lang="en-US" altLang="zh-CN" dirty="0"/>
              <a:t>LDTR</a:t>
            </a:r>
            <a:r>
              <a:rPr lang="zh-CN" altLang="zh-CN" dirty="0"/>
              <a:t>中的基地址</a:t>
            </a:r>
            <a:r>
              <a:rPr lang="zh-CN" altLang="zh-CN" dirty="0" smtClean="0"/>
              <a:t>，得到</a:t>
            </a:r>
            <a:r>
              <a:rPr lang="zh-CN" altLang="zh-CN" dirty="0"/>
              <a:t>局部描述符表</a:t>
            </a:r>
            <a:r>
              <a:rPr lang="en-US" altLang="zh-CN" dirty="0"/>
              <a:t>LDT</a:t>
            </a:r>
            <a:r>
              <a:rPr lang="zh-CN" altLang="zh-CN" dirty="0"/>
              <a:t>中代码段描述符的地址</a:t>
            </a:r>
            <a:r>
              <a:rPr lang="zh-CN" altLang="zh-CN" dirty="0" smtClean="0"/>
              <a:t>。</a:t>
            </a:r>
            <a:endParaRPr lang="en-US" altLang="zh-CN" dirty="0" smtClean="0"/>
          </a:p>
          <a:p>
            <a:r>
              <a:rPr lang="zh-CN" altLang="zh-CN" dirty="0" smtClean="0"/>
              <a:t>⑦ </a:t>
            </a:r>
            <a:r>
              <a:rPr lang="zh-CN" altLang="zh-CN" dirty="0"/>
              <a:t>将局部描述符表</a:t>
            </a:r>
            <a:r>
              <a:rPr lang="en-US" altLang="zh-CN" dirty="0"/>
              <a:t>LDT</a:t>
            </a:r>
            <a:r>
              <a:rPr lang="zh-CN" altLang="zh-CN" dirty="0"/>
              <a:t>中目标代码段描述符的内容（</a:t>
            </a:r>
            <a:r>
              <a:rPr lang="en-US" altLang="zh-CN" dirty="0"/>
              <a:t>32</a:t>
            </a:r>
            <a:r>
              <a:rPr lang="zh-CN" altLang="zh-CN" dirty="0"/>
              <a:t>位的基地址、</a:t>
            </a:r>
            <a:r>
              <a:rPr lang="en-US" altLang="zh-CN" dirty="0"/>
              <a:t>20</a:t>
            </a:r>
            <a:r>
              <a:rPr lang="zh-CN" altLang="zh-CN" dirty="0"/>
              <a:t>位的段界限、</a:t>
            </a:r>
            <a:r>
              <a:rPr lang="en-US" altLang="zh-CN" dirty="0"/>
              <a:t>12</a:t>
            </a:r>
            <a:r>
              <a:rPr lang="zh-CN" altLang="zh-CN" dirty="0"/>
              <a:t>位的属性）送入</a:t>
            </a:r>
            <a:r>
              <a:rPr lang="en-US" altLang="zh-CN" dirty="0"/>
              <a:t>CS</a:t>
            </a:r>
            <a:r>
              <a:rPr lang="zh-CN" altLang="zh-CN" dirty="0"/>
              <a:t>段寄存器的不可见部分。</a:t>
            </a:r>
          </a:p>
          <a:p>
            <a:r>
              <a:rPr lang="zh-CN" altLang="zh-CN" dirty="0"/>
              <a:t>⑧ </a:t>
            </a:r>
            <a:r>
              <a:rPr lang="en-US" altLang="zh-CN" dirty="0"/>
              <a:t>CS</a:t>
            </a:r>
            <a:r>
              <a:rPr lang="zh-CN" altLang="zh-CN" dirty="0"/>
              <a:t>寄存器的不可见部分中的</a:t>
            </a:r>
            <a:r>
              <a:rPr lang="en-US" altLang="zh-CN" dirty="0"/>
              <a:t>32</a:t>
            </a:r>
            <a:r>
              <a:rPr lang="zh-CN" altLang="zh-CN" dirty="0"/>
              <a:t>位基地址</a:t>
            </a:r>
            <a:r>
              <a:rPr lang="zh-CN" altLang="zh-CN" dirty="0" smtClean="0"/>
              <a:t>与调用</a:t>
            </a:r>
            <a:r>
              <a:rPr lang="zh-CN" altLang="zh-CN" dirty="0"/>
              <a:t>门的目标地址的偏移量相加形成</a:t>
            </a:r>
            <a:r>
              <a:rPr lang="en-US" altLang="zh-CN" dirty="0"/>
              <a:t>32</a:t>
            </a:r>
            <a:r>
              <a:rPr lang="zh-CN" altLang="zh-CN" dirty="0"/>
              <a:t>位线性地址</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63</a:t>
            </a:fld>
            <a:endParaRPr lang="zh-CN" altLang="en-US" dirty="0"/>
          </a:p>
        </p:txBody>
      </p:sp>
    </p:spTree>
    <p:extLst>
      <p:ext uri="{BB962C8B-B14F-4D97-AF65-F5344CB8AC3E}">
        <p14:creationId xmlns:p14="http://schemas.microsoft.com/office/powerpoint/2010/main" val="1693370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64</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6632"/>
            <a:ext cx="7776864" cy="660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100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9"/>
            <a:ext cx="8352926" cy="5127558"/>
          </a:xfrm>
        </p:spPr>
        <p:txBody>
          <a:bodyPr/>
          <a:lstStyle/>
          <a:p>
            <a:r>
              <a:rPr lang="zh-CN" altLang="en-US" dirty="0" smtClean="0"/>
              <a:t>改变特权级时堆栈的变化：</a:t>
            </a:r>
            <a:endParaRPr lang="en-US" altLang="zh-CN" dirty="0" smtClean="0"/>
          </a:p>
          <a:p>
            <a:r>
              <a:rPr lang="zh-CN" altLang="zh-CN" dirty="0" smtClean="0"/>
              <a:t>每当</a:t>
            </a:r>
            <a:r>
              <a:rPr lang="zh-CN" altLang="zh-CN" dirty="0"/>
              <a:t>任务的当前特权级改变时都会激活一个新的堆栈</a:t>
            </a:r>
            <a:r>
              <a:rPr lang="zh-CN" altLang="zh-CN" dirty="0" smtClean="0"/>
              <a:t>。</a:t>
            </a:r>
            <a:endParaRPr lang="en-US" altLang="zh-CN" dirty="0" smtClean="0"/>
          </a:p>
          <a:p>
            <a:r>
              <a:rPr lang="zh-CN" altLang="zh-CN" dirty="0" smtClean="0"/>
              <a:t>旧</a:t>
            </a:r>
            <a:r>
              <a:rPr lang="zh-CN" altLang="zh-CN" dirty="0"/>
              <a:t>的</a:t>
            </a:r>
            <a:r>
              <a:rPr lang="en-US" altLang="zh-CN" dirty="0"/>
              <a:t>ESP</a:t>
            </a:r>
            <a:r>
              <a:rPr lang="zh-CN" altLang="zh-CN" dirty="0"/>
              <a:t>和</a:t>
            </a:r>
            <a:r>
              <a:rPr lang="en-US" altLang="zh-CN" dirty="0"/>
              <a:t>SS</a:t>
            </a:r>
            <a:r>
              <a:rPr lang="zh-CN" altLang="zh-CN" dirty="0"/>
              <a:t>随同旧的</a:t>
            </a:r>
            <a:r>
              <a:rPr lang="en-US" altLang="zh-CN" dirty="0"/>
              <a:t>EIP</a:t>
            </a:r>
            <a:r>
              <a:rPr lang="zh-CN" altLang="zh-CN" dirty="0"/>
              <a:t>和</a:t>
            </a:r>
            <a:r>
              <a:rPr lang="en-US" altLang="zh-CN" dirty="0"/>
              <a:t>CS</a:t>
            </a:r>
            <a:r>
              <a:rPr lang="zh-CN" altLang="zh-CN" dirty="0"/>
              <a:t>以及其他参数被保存到新的堆栈中，保存这些信息的目的是返回旧的程序环境。</a:t>
            </a:r>
          </a:p>
          <a:p>
            <a:r>
              <a:rPr lang="zh-CN" altLang="zh-CN" dirty="0"/>
              <a:t>在高特权级的程序执行结束时，</a:t>
            </a:r>
            <a:r>
              <a:rPr lang="en-US" altLang="zh-CN" dirty="0"/>
              <a:t>RET</a:t>
            </a:r>
            <a:r>
              <a:rPr lang="zh-CN" altLang="zh-CN" dirty="0"/>
              <a:t>指令将程序控制返回给调用的程序。</a:t>
            </a:r>
            <a:r>
              <a:rPr lang="en-US" altLang="zh-CN" dirty="0">
                <a:solidFill>
                  <a:srgbClr val="FF0000"/>
                </a:solidFill>
              </a:rPr>
              <a:t>RET</a:t>
            </a:r>
            <a:r>
              <a:rPr lang="zh-CN" altLang="zh-CN" dirty="0">
                <a:solidFill>
                  <a:srgbClr val="FF0000"/>
                </a:solidFill>
              </a:rPr>
              <a:t>指令将导致旧</a:t>
            </a:r>
            <a:r>
              <a:rPr lang="en-US" altLang="zh-CN" dirty="0">
                <a:solidFill>
                  <a:srgbClr val="FF0000"/>
                </a:solidFill>
              </a:rPr>
              <a:t>EIP</a:t>
            </a:r>
            <a:r>
              <a:rPr lang="zh-CN" altLang="zh-CN" dirty="0">
                <a:solidFill>
                  <a:srgbClr val="FF0000"/>
                </a:solidFill>
              </a:rPr>
              <a:t>和</a:t>
            </a:r>
            <a:r>
              <a:rPr lang="en-US" altLang="zh-CN" dirty="0">
                <a:solidFill>
                  <a:srgbClr val="FF0000"/>
                </a:solidFill>
              </a:rPr>
              <a:t>CS</a:t>
            </a:r>
            <a:r>
              <a:rPr lang="zh-CN" altLang="zh-CN" dirty="0">
                <a:solidFill>
                  <a:srgbClr val="FF0000"/>
                </a:solidFill>
              </a:rPr>
              <a:t>值、一些参数及其旧的</a:t>
            </a:r>
            <a:r>
              <a:rPr lang="en-US" altLang="zh-CN" dirty="0">
                <a:solidFill>
                  <a:srgbClr val="FF0000"/>
                </a:solidFill>
              </a:rPr>
              <a:t>ESP</a:t>
            </a:r>
            <a:r>
              <a:rPr lang="zh-CN" altLang="zh-CN" dirty="0">
                <a:solidFill>
                  <a:srgbClr val="FF0000"/>
                </a:solidFill>
              </a:rPr>
              <a:t>和</a:t>
            </a:r>
            <a:r>
              <a:rPr lang="en-US" altLang="zh-CN" dirty="0">
                <a:solidFill>
                  <a:srgbClr val="FF0000"/>
                </a:solidFill>
              </a:rPr>
              <a:t>SS</a:t>
            </a:r>
            <a:r>
              <a:rPr lang="zh-CN" altLang="zh-CN" dirty="0">
                <a:solidFill>
                  <a:srgbClr val="FF0000"/>
                </a:solidFill>
              </a:rPr>
              <a:t>值从堆栈中弹出</a:t>
            </a:r>
            <a:r>
              <a:rPr lang="zh-CN" altLang="zh-CN" dirty="0" smtClean="0">
                <a:solidFill>
                  <a:srgbClr val="FF0000"/>
                </a:solidFill>
              </a:rPr>
              <a:t>。</a:t>
            </a:r>
            <a:endParaRPr lang="zh-CN" altLang="zh-CN" dirty="0">
              <a:solidFill>
                <a:srgbClr val="FF0000"/>
              </a:solidFill>
            </a:endParaRP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65</a:t>
            </a:fld>
            <a:endParaRPr lang="zh-CN" altLang="en-US" dirty="0"/>
          </a:p>
        </p:txBody>
      </p:sp>
    </p:spTree>
    <p:extLst>
      <p:ext uri="{BB962C8B-B14F-4D97-AF65-F5344CB8AC3E}">
        <p14:creationId xmlns:p14="http://schemas.microsoft.com/office/powerpoint/2010/main" val="730271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．段间间接转移的特权级检查</a:t>
            </a:r>
            <a:br>
              <a:rPr lang="zh-CN" altLang="zh-CN" dirty="0"/>
            </a:br>
            <a:endParaRPr lang="zh-CN" altLang="en-US" dirty="0"/>
          </a:p>
        </p:txBody>
      </p:sp>
      <p:sp>
        <p:nvSpPr>
          <p:cNvPr id="3" name="内容占位符 2"/>
          <p:cNvSpPr>
            <a:spLocks noGrp="1"/>
          </p:cNvSpPr>
          <p:nvPr>
            <p:ph idx="1"/>
          </p:nvPr>
        </p:nvSpPr>
        <p:spPr>
          <a:xfrm>
            <a:off x="395536" y="980729"/>
            <a:ext cx="8352926" cy="5379934"/>
          </a:xfrm>
        </p:spPr>
        <p:txBody>
          <a:bodyPr/>
          <a:lstStyle/>
          <a:p>
            <a:r>
              <a:rPr lang="zh-CN" altLang="en-US" dirty="0"/>
              <a:t>使用</a:t>
            </a:r>
            <a:r>
              <a:rPr lang="en-US" altLang="zh-CN" dirty="0"/>
              <a:t> JMP </a:t>
            </a:r>
            <a:r>
              <a:rPr lang="zh-CN" altLang="en-US" dirty="0"/>
              <a:t>转移到一个非一致性段</a:t>
            </a:r>
            <a:r>
              <a:rPr lang="en-US" altLang="zh-CN" dirty="0"/>
              <a:t>, </a:t>
            </a:r>
            <a:r>
              <a:rPr lang="zh-CN" altLang="en-US" dirty="0"/>
              <a:t>必须满足下面两个条件</a:t>
            </a:r>
            <a:r>
              <a:rPr lang="en-US" altLang="zh-CN" dirty="0"/>
              <a:t>; </a:t>
            </a:r>
            <a:r>
              <a:rPr lang="zh-CN" altLang="en-US" dirty="0"/>
              <a:t>否则</a:t>
            </a:r>
            <a:r>
              <a:rPr lang="en-US" altLang="zh-CN" dirty="0"/>
              <a:t>, </a:t>
            </a:r>
            <a:r>
              <a:rPr lang="zh-CN" altLang="en-US" dirty="0" smtClean="0"/>
              <a:t>就</a:t>
            </a:r>
            <a:r>
              <a:rPr lang="zh-CN" altLang="en-US" dirty="0"/>
              <a:t>会产生一</a:t>
            </a:r>
            <a:r>
              <a:rPr lang="zh-CN" altLang="en-US" dirty="0" smtClean="0"/>
              <a:t>个一般保</a:t>
            </a:r>
            <a:r>
              <a:rPr lang="zh-CN" altLang="en-US" dirty="0"/>
              <a:t>护异常。</a:t>
            </a:r>
            <a:r>
              <a:rPr lang="en-US" altLang="zh-CN" dirty="0"/>
              <a:t/>
            </a:r>
            <a:br>
              <a:rPr lang="en-US" altLang="zh-CN" dirty="0"/>
            </a:br>
            <a:r>
              <a:rPr lang="en-US" altLang="zh-CN" dirty="0"/>
              <a:t>• MAX (CPL,RPL1) ≤ DPL1</a:t>
            </a:r>
            <a:br>
              <a:rPr lang="en-US" altLang="zh-CN" dirty="0"/>
            </a:br>
            <a:r>
              <a:rPr lang="en-US" altLang="zh-CN" dirty="0"/>
              <a:t>• DPL = CPL</a:t>
            </a:r>
          </a:p>
          <a:p>
            <a:r>
              <a:rPr lang="zh-CN" altLang="en-US" dirty="0"/>
              <a:t>对于</a:t>
            </a:r>
            <a:r>
              <a:rPr lang="en-US" altLang="zh-CN" dirty="0"/>
              <a:t> CALL </a:t>
            </a:r>
            <a:r>
              <a:rPr lang="zh-CN" altLang="en-US" dirty="0"/>
              <a:t>指令</a:t>
            </a:r>
            <a:r>
              <a:rPr lang="en-US" altLang="zh-CN" dirty="0"/>
              <a:t> (</a:t>
            </a:r>
            <a:r>
              <a:rPr lang="zh-CN" altLang="en-US" dirty="0"/>
              <a:t>或</a:t>
            </a:r>
            <a:r>
              <a:rPr lang="en-US" altLang="zh-CN" dirty="0"/>
              <a:t>JMP </a:t>
            </a:r>
            <a:r>
              <a:rPr lang="zh-CN" altLang="en-US" dirty="0"/>
              <a:t>转移到一个一致性段</a:t>
            </a:r>
            <a:r>
              <a:rPr lang="en-US" altLang="zh-CN" dirty="0"/>
              <a:t>),</a:t>
            </a:r>
            <a:r>
              <a:rPr lang="zh-CN" altLang="en-US" dirty="0"/>
              <a:t>必须满足下面两个条件</a:t>
            </a:r>
            <a:r>
              <a:rPr lang="en-US" altLang="zh-CN" dirty="0"/>
              <a:t>; </a:t>
            </a:r>
            <a:r>
              <a:rPr lang="zh-CN" altLang="en-US" dirty="0"/>
              <a:t>否则</a:t>
            </a:r>
            <a:r>
              <a:rPr lang="en-US" altLang="zh-CN" dirty="0"/>
              <a:t>, a </a:t>
            </a:r>
            <a:r>
              <a:rPr lang="zh-CN" altLang="en-US" dirty="0"/>
              <a:t>就会产生一个一般保护异常。</a:t>
            </a:r>
            <a:r>
              <a:rPr lang="en-US" altLang="zh-CN" dirty="0"/>
              <a:t/>
            </a:r>
            <a:br>
              <a:rPr lang="en-US" altLang="zh-CN" dirty="0"/>
            </a:br>
            <a:r>
              <a:rPr lang="en-US" altLang="zh-CN" dirty="0" smtClean="0"/>
              <a:t>• </a:t>
            </a:r>
            <a:r>
              <a:rPr lang="en-US" altLang="zh-CN" dirty="0"/>
              <a:t>MAX (CPL,RPL1) ≤ DPL1</a:t>
            </a:r>
            <a:br>
              <a:rPr lang="en-US" altLang="zh-CN" dirty="0"/>
            </a:br>
            <a:r>
              <a:rPr lang="en-US" altLang="zh-CN" dirty="0"/>
              <a:t>• DPL ≤ CPL</a:t>
            </a: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吉林大学 微型计算机原理与接口技术</a:t>
            </a:r>
            <a:endParaRPr lang="zh-CN" altLang="en-US" dirty="0"/>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66</a:t>
            </a:fld>
            <a:endParaRPr lang="zh-CN" altLang="en-US" dirty="0"/>
          </a:p>
        </p:txBody>
      </p:sp>
    </p:spTree>
    <p:extLst>
      <p:ext uri="{BB962C8B-B14F-4D97-AF65-F5344CB8AC3E}">
        <p14:creationId xmlns:p14="http://schemas.microsoft.com/office/powerpoint/2010/main" val="3231600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571631"/>
          </a:xfrm>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67</a:t>
            </a:fld>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5263"/>
            <a:ext cx="7200800" cy="646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207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1.3.4  </a:t>
            </a:r>
            <a:r>
              <a:rPr lang="zh-CN" altLang="zh-CN" b="1" dirty="0"/>
              <a:t>任务切换及其特权级检查</a:t>
            </a:r>
            <a:r>
              <a:rPr lang="en-US" altLang="zh-CN" b="1" dirty="0"/>
              <a:t> </a:t>
            </a:r>
            <a:r>
              <a:rPr lang="zh-CN" altLang="zh-CN" b="1" dirty="0"/>
              <a:t/>
            </a:r>
            <a:br>
              <a:rPr lang="zh-CN" altLang="zh-CN" b="1" dirty="0"/>
            </a:br>
            <a:endParaRPr lang="zh-CN" altLang="en-US" dirty="0"/>
          </a:p>
        </p:txBody>
      </p:sp>
      <p:sp>
        <p:nvSpPr>
          <p:cNvPr id="3" name="内容占位符 2"/>
          <p:cNvSpPr>
            <a:spLocks noGrp="1"/>
          </p:cNvSpPr>
          <p:nvPr>
            <p:ph idx="1"/>
          </p:nvPr>
        </p:nvSpPr>
        <p:spPr>
          <a:xfrm>
            <a:off x="395536" y="1412777"/>
            <a:ext cx="8352926" cy="3163943"/>
          </a:xfrm>
        </p:spPr>
        <p:txBody>
          <a:bodyPr/>
          <a:lstStyle/>
          <a:p>
            <a:r>
              <a:rPr lang="zh-CN" altLang="zh-CN" dirty="0"/>
              <a:t>所谓任务切换，是指从执行某一个任务转换到执行另外一个任务的过程</a:t>
            </a:r>
            <a:r>
              <a:rPr lang="zh-CN" altLang="zh-CN" dirty="0" smtClean="0"/>
              <a:t>。</a:t>
            </a:r>
            <a:endParaRPr lang="en-US" altLang="zh-CN" dirty="0" smtClean="0"/>
          </a:p>
          <a:p>
            <a:r>
              <a:rPr lang="zh-CN" altLang="zh-CN" dirty="0"/>
              <a:t>任务切换的过程是</a:t>
            </a:r>
            <a:r>
              <a:rPr lang="zh-CN" altLang="zh-CN" dirty="0" smtClean="0"/>
              <a:t>：</a:t>
            </a:r>
            <a:endParaRPr lang="en-US" altLang="zh-CN" dirty="0" smtClean="0"/>
          </a:p>
          <a:p>
            <a:r>
              <a:rPr lang="zh-CN" altLang="zh-CN" dirty="0" smtClean="0"/>
              <a:t>保存</a:t>
            </a:r>
            <a:r>
              <a:rPr lang="zh-CN" altLang="zh-CN" dirty="0"/>
              <a:t>机器的整个</a:t>
            </a:r>
            <a:r>
              <a:rPr lang="zh-CN" altLang="zh-CN" dirty="0" smtClean="0"/>
              <a:t>状态，</a:t>
            </a:r>
            <a:r>
              <a:rPr lang="zh-CN" altLang="zh-CN" dirty="0"/>
              <a:t>装入新的执行状态，进行保护检查，开始新任务的执行，执行完毕后回到原来的任务继续执行。</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68</a:t>
            </a:fld>
            <a:endParaRPr lang="zh-CN" altLang="en-US" dirty="0"/>
          </a:p>
        </p:txBody>
      </p:sp>
    </p:spTree>
    <p:extLst>
      <p:ext uri="{BB962C8B-B14F-4D97-AF65-F5344CB8AC3E}">
        <p14:creationId xmlns:p14="http://schemas.microsoft.com/office/powerpoint/2010/main" val="1014808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2" y="-15291"/>
            <a:ext cx="8280920" cy="924475"/>
          </a:xfrm>
        </p:spPr>
        <p:txBody>
          <a:bodyPr/>
          <a:lstStyle/>
          <a:p>
            <a:r>
              <a:rPr lang="en-US" altLang="zh-CN" dirty="0"/>
              <a:t>1</a:t>
            </a:r>
            <a:r>
              <a:rPr lang="zh-CN" altLang="zh-CN" dirty="0"/>
              <a:t>．任务的</a:t>
            </a:r>
            <a:r>
              <a:rPr lang="zh-CN" altLang="zh-CN" dirty="0" smtClean="0"/>
              <a:t>设定</a:t>
            </a:r>
            <a:endParaRPr lang="zh-CN" altLang="en-US" dirty="0"/>
          </a:p>
        </p:txBody>
      </p:sp>
      <p:sp>
        <p:nvSpPr>
          <p:cNvPr id="3" name="内容占位符 2"/>
          <p:cNvSpPr>
            <a:spLocks noGrp="1"/>
          </p:cNvSpPr>
          <p:nvPr>
            <p:ph idx="1"/>
          </p:nvPr>
        </p:nvSpPr>
        <p:spPr>
          <a:xfrm>
            <a:off x="359818" y="764704"/>
            <a:ext cx="8352926" cy="5681555"/>
          </a:xfrm>
        </p:spPr>
        <p:txBody>
          <a:bodyPr/>
          <a:lstStyle/>
          <a:p>
            <a:r>
              <a:rPr lang="zh-CN" altLang="zh-CN" dirty="0" smtClean="0"/>
              <a:t>在</a:t>
            </a:r>
            <a:r>
              <a:rPr lang="zh-CN" altLang="zh-CN" dirty="0"/>
              <a:t>执行某任务以前，必须在存储器中定义</a:t>
            </a:r>
            <a:r>
              <a:rPr lang="en-US" altLang="zh-CN" dirty="0"/>
              <a:t>GDT</a:t>
            </a:r>
            <a:r>
              <a:rPr lang="zh-CN" altLang="zh-CN" dirty="0"/>
              <a:t>、</a:t>
            </a:r>
            <a:r>
              <a:rPr lang="en-US" altLang="zh-CN" dirty="0"/>
              <a:t>IDT</a:t>
            </a:r>
            <a:r>
              <a:rPr lang="zh-CN" altLang="zh-CN" dirty="0"/>
              <a:t>、</a:t>
            </a:r>
            <a:r>
              <a:rPr lang="en-US" altLang="zh-CN" dirty="0"/>
              <a:t>LDT</a:t>
            </a:r>
            <a:r>
              <a:rPr lang="zh-CN" altLang="zh-CN" dirty="0"/>
              <a:t>和</a:t>
            </a:r>
            <a:r>
              <a:rPr lang="en-US" altLang="zh-CN" dirty="0" smtClean="0"/>
              <a:t>TSS</a:t>
            </a:r>
            <a:r>
              <a:rPr lang="zh-CN" altLang="en-US" dirty="0" smtClean="0"/>
              <a:t>；</a:t>
            </a:r>
            <a:endParaRPr lang="en-US" altLang="zh-CN" dirty="0" smtClean="0"/>
          </a:p>
          <a:p>
            <a:r>
              <a:rPr lang="zh-CN" altLang="zh-CN" dirty="0" smtClean="0">
                <a:solidFill>
                  <a:srgbClr val="FF0000"/>
                </a:solidFill>
              </a:rPr>
              <a:t>在</a:t>
            </a:r>
            <a:r>
              <a:rPr lang="en-US" altLang="zh-CN" dirty="0">
                <a:solidFill>
                  <a:srgbClr val="FF0000"/>
                </a:solidFill>
              </a:rPr>
              <a:t>GDT</a:t>
            </a:r>
            <a:r>
              <a:rPr lang="zh-CN" altLang="zh-CN" dirty="0">
                <a:solidFill>
                  <a:srgbClr val="FF0000"/>
                </a:solidFill>
              </a:rPr>
              <a:t>中登记</a:t>
            </a:r>
            <a:r>
              <a:rPr lang="zh-CN" altLang="zh-CN" dirty="0"/>
              <a:t>（写入）所需要的段描述符、门描述符、</a:t>
            </a:r>
            <a:r>
              <a:rPr lang="en-US" altLang="zh-CN" dirty="0"/>
              <a:t>LDT</a:t>
            </a:r>
            <a:r>
              <a:rPr lang="zh-CN" altLang="zh-CN" dirty="0"/>
              <a:t>描述符、</a:t>
            </a:r>
            <a:r>
              <a:rPr lang="en-US" altLang="zh-CN" dirty="0"/>
              <a:t>TSS</a:t>
            </a:r>
            <a:r>
              <a:rPr lang="zh-CN" altLang="zh-CN" dirty="0"/>
              <a:t>描述</a:t>
            </a:r>
            <a:r>
              <a:rPr lang="zh-CN" altLang="zh-CN" dirty="0" smtClean="0"/>
              <a:t>符</a:t>
            </a:r>
            <a:r>
              <a:rPr lang="zh-CN" altLang="en-US" dirty="0" smtClean="0"/>
              <a:t>；</a:t>
            </a:r>
            <a:endParaRPr lang="en-US" altLang="zh-CN" dirty="0" smtClean="0"/>
          </a:p>
          <a:p>
            <a:r>
              <a:rPr lang="zh-CN" altLang="zh-CN" dirty="0" smtClean="0">
                <a:solidFill>
                  <a:srgbClr val="FF0000"/>
                </a:solidFill>
              </a:rPr>
              <a:t>在</a:t>
            </a:r>
            <a:r>
              <a:rPr lang="en-US" altLang="zh-CN" dirty="0">
                <a:solidFill>
                  <a:srgbClr val="FF0000"/>
                </a:solidFill>
              </a:rPr>
              <a:t>IDT</a:t>
            </a:r>
            <a:r>
              <a:rPr lang="zh-CN" altLang="zh-CN" dirty="0">
                <a:solidFill>
                  <a:srgbClr val="FF0000"/>
                </a:solidFill>
              </a:rPr>
              <a:t>中登记（</a:t>
            </a:r>
            <a:r>
              <a:rPr lang="zh-CN" altLang="zh-CN" dirty="0"/>
              <a:t>写入）所需要的中断门、陷阱门、任务门</a:t>
            </a:r>
            <a:r>
              <a:rPr lang="zh-CN" altLang="zh-CN" dirty="0" smtClean="0"/>
              <a:t>等</a:t>
            </a:r>
            <a:r>
              <a:rPr lang="zh-CN" altLang="en-US" dirty="0" smtClean="0"/>
              <a:t>；</a:t>
            </a:r>
            <a:endParaRPr lang="en-US" altLang="zh-CN" dirty="0" smtClean="0"/>
          </a:p>
          <a:p>
            <a:r>
              <a:rPr lang="zh-CN" altLang="zh-CN" dirty="0" smtClean="0">
                <a:solidFill>
                  <a:srgbClr val="FF0000"/>
                </a:solidFill>
              </a:rPr>
              <a:t>并</a:t>
            </a:r>
            <a:r>
              <a:rPr lang="zh-CN" altLang="zh-CN" dirty="0">
                <a:solidFill>
                  <a:srgbClr val="FF0000"/>
                </a:solidFill>
              </a:rPr>
              <a:t>且还必须对</a:t>
            </a:r>
            <a:r>
              <a:rPr lang="en-US" altLang="zh-CN" dirty="0">
                <a:solidFill>
                  <a:srgbClr val="FF0000"/>
                </a:solidFill>
              </a:rPr>
              <a:t>GDTR</a:t>
            </a:r>
            <a:r>
              <a:rPr lang="zh-CN" altLang="zh-CN" dirty="0">
                <a:solidFill>
                  <a:srgbClr val="FF0000"/>
                </a:solidFill>
              </a:rPr>
              <a:t>、</a:t>
            </a:r>
            <a:r>
              <a:rPr lang="en-US" altLang="zh-CN" dirty="0">
                <a:solidFill>
                  <a:srgbClr val="FF0000"/>
                </a:solidFill>
              </a:rPr>
              <a:t>IDTR</a:t>
            </a:r>
            <a:r>
              <a:rPr lang="zh-CN" altLang="zh-CN" dirty="0">
                <a:solidFill>
                  <a:srgbClr val="FF0000"/>
                </a:solidFill>
              </a:rPr>
              <a:t>、</a:t>
            </a:r>
            <a:r>
              <a:rPr lang="en-US" altLang="zh-CN" dirty="0">
                <a:solidFill>
                  <a:srgbClr val="FF0000"/>
                </a:solidFill>
              </a:rPr>
              <a:t>LDTR</a:t>
            </a:r>
            <a:r>
              <a:rPr lang="zh-CN" altLang="zh-CN" dirty="0">
                <a:solidFill>
                  <a:srgbClr val="FF0000"/>
                </a:solidFill>
              </a:rPr>
              <a:t>、</a:t>
            </a:r>
            <a:r>
              <a:rPr lang="en-US" altLang="zh-CN" dirty="0">
                <a:solidFill>
                  <a:srgbClr val="FF0000"/>
                </a:solidFill>
              </a:rPr>
              <a:t>TR</a:t>
            </a:r>
            <a:r>
              <a:rPr lang="zh-CN" altLang="zh-CN" dirty="0">
                <a:solidFill>
                  <a:srgbClr val="FF0000"/>
                </a:solidFill>
              </a:rPr>
              <a:t>设</a:t>
            </a:r>
            <a:r>
              <a:rPr lang="zh-CN" altLang="zh-CN" dirty="0"/>
              <a:t>置适当的数值</a:t>
            </a:r>
            <a:r>
              <a:rPr lang="zh-CN" altLang="zh-CN" dirty="0" smtClean="0"/>
              <a:t>。</a:t>
            </a:r>
            <a:endParaRPr lang="en-US" altLang="zh-CN" dirty="0" smtClean="0"/>
          </a:p>
          <a:p>
            <a:r>
              <a:rPr lang="en-US" altLang="zh-CN" dirty="0" smtClean="0"/>
              <a:t>TR</a:t>
            </a:r>
            <a:r>
              <a:rPr lang="zh-CN" altLang="zh-CN" dirty="0"/>
              <a:t>给出</a:t>
            </a:r>
            <a:r>
              <a:rPr lang="en-US" altLang="zh-CN" dirty="0"/>
              <a:t>TSS</a:t>
            </a:r>
            <a:r>
              <a:rPr lang="zh-CN" altLang="zh-CN" dirty="0"/>
              <a:t>段的基址</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69</a:t>
            </a:fld>
            <a:endParaRPr lang="zh-CN" altLang="en-US" dirty="0"/>
          </a:p>
        </p:txBody>
      </p:sp>
    </p:spTree>
    <p:extLst>
      <p:ext uri="{BB962C8B-B14F-4D97-AF65-F5344CB8AC3E}">
        <p14:creationId xmlns:p14="http://schemas.microsoft.com/office/powerpoint/2010/main" val="320261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虚拟存储器的管理方式</a:t>
            </a:r>
            <a:endParaRPr lang="zh-CN" altLang="en-US" dirty="0"/>
          </a:p>
        </p:txBody>
      </p:sp>
      <p:sp>
        <p:nvSpPr>
          <p:cNvPr id="3" name="内容占位符 2"/>
          <p:cNvSpPr>
            <a:spLocks noGrp="1"/>
          </p:cNvSpPr>
          <p:nvPr>
            <p:ph idx="1"/>
          </p:nvPr>
        </p:nvSpPr>
        <p:spPr>
          <a:xfrm>
            <a:off x="395536" y="1412777"/>
            <a:ext cx="8352926" cy="4825937"/>
          </a:xfrm>
        </p:spPr>
        <p:txBody>
          <a:bodyPr/>
          <a:lstStyle/>
          <a:p>
            <a:r>
              <a:rPr lang="zh-CN" altLang="zh-CN" dirty="0" smtClean="0"/>
              <a:t>采用</a:t>
            </a:r>
            <a:r>
              <a:rPr lang="zh-CN" altLang="zh-CN" dirty="0"/>
              <a:t>的存贮映象算法不同</a:t>
            </a:r>
            <a:r>
              <a:rPr lang="zh-CN" altLang="zh-CN" dirty="0" smtClean="0"/>
              <a:t>，就形成了不同的存贮</a:t>
            </a:r>
            <a:r>
              <a:rPr lang="zh-CN" altLang="zh-CN" dirty="0"/>
              <a:t>管理</a:t>
            </a:r>
            <a:r>
              <a:rPr lang="zh-CN" altLang="zh-CN" dirty="0" smtClean="0"/>
              <a:t>方式</a:t>
            </a:r>
            <a:r>
              <a:rPr lang="zh-CN" altLang="en-US" dirty="0"/>
              <a:t>。</a:t>
            </a:r>
            <a:r>
              <a:rPr lang="zh-CN" altLang="zh-CN" dirty="0" smtClean="0"/>
              <a:t>其中</a:t>
            </a:r>
            <a:r>
              <a:rPr lang="zh-CN" altLang="zh-CN" dirty="0"/>
              <a:t>主要有</a:t>
            </a:r>
            <a:r>
              <a:rPr lang="zh-CN" altLang="zh-CN" dirty="0">
                <a:solidFill>
                  <a:srgbClr val="FF0000"/>
                </a:solidFill>
              </a:rPr>
              <a:t>段式、页式和段页式</a:t>
            </a:r>
            <a:r>
              <a:rPr lang="en-US" altLang="zh-CN" dirty="0"/>
              <a:t>3</a:t>
            </a:r>
            <a:r>
              <a:rPr lang="zh-CN" altLang="zh-CN" dirty="0"/>
              <a:t>种</a:t>
            </a:r>
            <a:r>
              <a:rPr lang="zh-CN" altLang="zh-CN" dirty="0" smtClean="0"/>
              <a:t>。</a:t>
            </a:r>
            <a:endParaRPr lang="en-US" altLang="zh-CN" dirty="0" smtClean="0"/>
          </a:p>
          <a:p>
            <a:r>
              <a:rPr lang="en-US" altLang="zh-CN" dirty="0"/>
              <a:t>Pentium</a:t>
            </a:r>
            <a:r>
              <a:rPr lang="zh-CN" altLang="zh-CN" dirty="0"/>
              <a:t>支持分段存储管理、分页存储管理和段页式存储管理</a:t>
            </a:r>
            <a:r>
              <a:rPr lang="zh-CN" altLang="zh-CN" dirty="0" smtClean="0"/>
              <a:t>。</a:t>
            </a:r>
            <a:r>
              <a:rPr lang="en-US" altLang="zh-CN" dirty="0" smtClean="0"/>
              <a:t>Pentium</a:t>
            </a:r>
            <a:r>
              <a:rPr lang="zh-CN" altLang="zh-CN" dirty="0"/>
              <a:t>微处理机的存储管理部件由分段部件和分页部件组成</a:t>
            </a:r>
            <a:r>
              <a:rPr lang="zh-CN" altLang="zh-CN" dirty="0" smtClean="0"/>
              <a:t>。</a:t>
            </a:r>
            <a:endParaRPr lang="en-US" altLang="zh-CN" dirty="0" smtClean="0"/>
          </a:p>
          <a:p>
            <a:r>
              <a:rPr lang="zh-CN" altLang="zh-CN" dirty="0" smtClean="0"/>
              <a:t>分段</a:t>
            </a:r>
            <a:r>
              <a:rPr lang="zh-CN" altLang="zh-CN" dirty="0"/>
              <a:t>部件的功能之一就是将逻辑地址转换成一个连续的不分段的地址空间，这个地址空间的地址叫做</a:t>
            </a:r>
            <a:r>
              <a:rPr lang="zh-CN" altLang="zh-CN" dirty="0">
                <a:solidFill>
                  <a:srgbClr val="FF0000"/>
                </a:solidFill>
              </a:rPr>
              <a:t>线性地址</a:t>
            </a:r>
            <a:r>
              <a:rPr lang="zh-CN" altLang="zh-CN" dirty="0"/>
              <a:t>。而分页部件的主要功能就是将线性地址转换成</a:t>
            </a:r>
            <a:r>
              <a:rPr lang="zh-CN" altLang="zh-CN" dirty="0">
                <a:solidFill>
                  <a:srgbClr val="FF0000"/>
                </a:solidFill>
              </a:rPr>
              <a:t>物理地址</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a:t>
            </a:fld>
            <a:endParaRPr lang="zh-CN" altLang="en-US" dirty="0"/>
          </a:p>
        </p:txBody>
      </p:sp>
    </p:spTree>
    <p:extLst>
      <p:ext uri="{BB962C8B-B14F-4D97-AF65-F5344CB8AC3E}">
        <p14:creationId xmlns:p14="http://schemas.microsoft.com/office/powerpoint/2010/main" val="5051598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80920" cy="924475"/>
          </a:xfrm>
        </p:spPr>
        <p:txBody>
          <a:bodyPr/>
          <a:lstStyle/>
          <a:p>
            <a:r>
              <a:rPr lang="en-US" altLang="zh-CN" dirty="0"/>
              <a:t>2</a:t>
            </a:r>
            <a:r>
              <a:rPr lang="zh-CN" altLang="zh-CN" dirty="0"/>
              <a:t>．</a:t>
            </a:r>
            <a:r>
              <a:rPr lang="en-US" altLang="zh-CN" dirty="0"/>
              <a:t>TSS</a:t>
            </a:r>
            <a:r>
              <a:rPr lang="zh-CN" altLang="zh-CN" dirty="0"/>
              <a:t>描述符和任务</a:t>
            </a:r>
            <a:r>
              <a:rPr lang="zh-CN" altLang="zh-CN" dirty="0" smtClean="0"/>
              <a:t>门</a:t>
            </a:r>
            <a:endParaRPr lang="zh-CN" altLang="en-US" dirty="0"/>
          </a:p>
        </p:txBody>
      </p:sp>
      <p:sp>
        <p:nvSpPr>
          <p:cNvPr id="3" name="内容占位符 2"/>
          <p:cNvSpPr>
            <a:spLocks noGrp="1"/>
          </p:cNvSpPr>
          <p:nvPr>
            <p:ph idx="1"/>
          </p:nvPr>
        </p:nvSpPr>
        <p:spPr>
          <a:xfrm>
            <a:off x="395536" y="1124744"/>
            <a:ext cx="8352926" cy="4825937"/>
          </a:xfrm>
        </p:spPr>
        <p:txBody>
          <a:bodyPr/>
          <a:lstStyle/>
          <a:p>
            <a:r>
              <a:rPr lang="zh-CN" altLang="zh-CN" dirty="0"/>
              <a:t>在任务切换中，通常用到任务状态段</a:t>
            </a:r>
            <a:r>
              <a:rPr lang="en-US" altLang="zh-CN" dirty="0"/>
              <a:t>TSS</a:t>
            </a:r>
            <a:r>
              <a:rPr lang="zh-CN" altLang="zh-CN" dirty="0"/>
              <a:t>和任务门</a:t>
            </a:r>
            <a:r>
              <a:rPr lang="zh-CN" altLang="zh-CN" dirty="0" smtClean="0"/>
              <a:t>。</a:t>
            </a:r>
            <a:endParaRPr lang="zh-CN" altLang="zh-CN" dirty="0"/>
          </a:p>
          <a:p>
            <a:r>
              <a:rPr lang="zh-CN" altLang="zh-CN" dirty="0"/>
              <a:t>每一个任务必须有一个</a:t>
            </a:r>
            <a:r>
              <a:rPr lang="zh-CN" altLang="zh-CN" dirty="0">
                <a:solidFill>
                  <a:srgbClr val="FF0000"/>
                </a:solidFill>
              </a:rPr>
              <a:t>任务状态段</a:t>
            </a:r>
            <a:r>
              <a:rPr lang="en-US" altLang="zh-CN" dirty="0" smtClean="0">
                <a:solidFill>
                  <a:srgbClr val="FF0000"/>
                </a:solidFill>
              </a:rPr>
              <a:t>TSS</a:t>
            </a:r>
            <a:r>
              <a:rPr lang="zh-CN" altLang="zh-CN" dirty="0" smtClean="0"/>
              <a:t>。</a:t>
            </a:r>
            <a:r>
              <a:rPr lang="en-US" altLang="zh-CN" dirty="0"/>
              <a:t>TSS</a:t>
            </a:r>
            <a:r>
              <a:rPr lang="zh-CN" altLang="zh-CN" dirty="0"/>
              <a:t>描述符属于系统描述符类（属性字节中</a:t>
            </a:r>
            <a:r>
              <a:rPr lang="en-US" altLang="zh-CN" dirty="0"/>
              <a:t>S=0</a:t>
            </a:r>
            <a:r>
              <a:rPr lang="zh-CN" altLang="zh-CN" dirty="0"/>
              <a:t>），该描述符包含了</a:t>
            </a:r>
            <a:r>
              <a:rPr lang="en-US" altLang="zh-CN" dirty="0"/>
              <a:t>TSS</a:t>
            </a:r>
            <a:r>
              <a:rPr lang="zh-CN" altLang="zh-CN" dirty="0"/>
              <a:t>在内存中的基址和界限。</a:t>
            </a:r>
            <a:r>
              <a:rPr lang="en-US" altLang="zh-CN" dirty="0"/>
              <a:t>TSS</a:t>
            </a:r>
            <a:r>
              <a:rPr lang="zh-CN" altLang="zh-CN" dirty="0"/>
              <a:t>描述符位于</a:t>
            </a:r>
            <a:r>
              <a:rPr lang="en-US" altLang="zh-CN" dirty="0"/>
              <a:t>GDT</a:t>
            </a:r>
            <a:r>
              <a:rPr lang="zh-CN" altLang="zh-CN" dirty="0"/>
              <a:t>中，所以指向</a:t>
            </a:r>
            <a:r>
              <a:rPr lang="en-US" altLang="zh-CN" dirty="0"/>
              <a:t>TSS</a:t>
            </a:r>
            <a:r>
              <a:rPr lang="zh-CN" altLang="zh-CN" dirty="0"/>
              <a:t>描述符的段选择符的</a:t>
            </a:r>
            <a:r>
              <a:rPr lang="en-US" altLang="zh-CN" dirty="0"/>
              <a:t>TI</a:t>
            </a:r>
            <a:r>
              <a:rPr lang="zh-CN" altLang="zh-CN" dirty="0"/>
              <a:t>位应该为</a:t>
            </a:r>
            <a:r>
              <a:rPr lang="en-US" altLang="zh-CN" dirty="0"/>
              <a:t>0</a:t>
            </a:r>
            <a:r>
              <a:rPr lang="zh-CN" altLang="zh-CN" dirty="0"/>
              <a:t>。</a:t>
            </a:r>
          </a:p>
          <a:p>
            <a:r>
              <a:rPr lang="zh-CN" altLang="zh-CN" dirty="0" smtClean="0"/>
              <a:t>任务</a:t>
            </a:r>
            <a:r>
              <a:rPr lang="zh-CN" altLang="zh-CN" dirty="0"/>
              <a:t>门用于定位</a:t>
            </a:r>
            <a:r>
              <a:rPr lang="en-US" altLang="zh-CN" dirty="0"/>
              <a:t>GDT</a:t>
            </a:r>
            <a:r>
              <a:rPr lang="zh-CN" altLang="zh-CN" dirty="0"/>
              <a:t>中的一个</a:t>
            </a:r>
            <a:r>
              <a:rPr lang="en-US" altLang="zh-CN" dirty="0"/>
              <a:t>TSS</a:t>
            </a:r>
            <a:r>
              <a:rPr lang="zh-CN" altLang="zh-CN" dirty="0"/>
              <a:t>描述符，即给出在</a:t>
            </a:r>
            <a:r>
              <a:rPr lang="en-US" altLang="zh-CN" dirty="0"/>
              <a:t>GDT</a:t>
            </a:r>
            <a:r>
              <a:rPr lang="zh-CN" altLang="zh-CN" dirty="0"/>
              <a:t>中相应任务的</a:t>
            </a:r>
            <a:r>
              <a:rPr lang="en-US" altLang="zh-CN" dirty="0"/>
              <a:t>TSS</a:t>
            </a:r>
            <a:r>
              <a:rPr lang="zh-CN" altLang="zh-CN" dirty="0"/>
              <a:t>描述符的选择符，可实现任务的间接转换。</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70</a:t>
            </a:fld>
            <a:endParaRPr lang="zh-CN" altLang="en-US" dirty="0"/>
          </a:p>
        </p:txBody>
      </p:sp>
    </p:spTree>
    <p:extLst>
      <p:ext uri="{BB962C8B-B14F-4D97-AF65-F5344CB8AC3E}">
        <p14:creationId xmlns:p14="http://schemas.microsoft.com/office/powerpoint/2010/main" val="25253601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．任务切换的方法</a:t>
            </a:r>
            <a:endParaRPr lang="zh-CN" altLang="en-US" dirty="0"/>
          </a:p>
        </p:txBody>
      </p:sp>
      <p:sp>
        <p:nvSpPr>
          <p:cNvPr id="3" name="内容占位符 2"/>
          <p:cNvSpPr>
            <a:spLocks noGrp="1"/>
          </p:cNvSpPr>
          <p:nvPr>
            <p:ph idx="1"/>
          </p:nvPr>
        </p:nvSpPr>
        <p:spPr>
          <a:xfrm>
            <a:off x="395536" y="1412777"/>
            <a:ext cx="8352926" cy="4271939"/>
          </a:xfrm>
        </p:spPr>
        <p:txBody>
          <a:bodyPr/>
          <a:lstStyle/>
          <a:p>
            <a:r>
              <a:rPr lang="zh-CN" altLang="zh-CN" dirty="0"/>
              <a:t>利用段间转移指令</a:t>
            </a:r>
            <a:r>
              <a:rPr lang="en-US" altLang="zh-CN" dirty="0"/>
              <a:t>JMP</a:t>
            </a:r>
            <a:r>
              <a:rPr lang="zh-CN" altLang="zh-CN" dirty="0"/>
              <a:t>或段间调用指令</a:t>
            </a:r>
            <a:r>
              <a:rPr lang="en-US" altLang="zh-CN" dirty="0"/>
              <a:t>CALL</a:t>
            </a:r>
            <a:r>
              <a:rPr lang="zh-CN" altLang="zh-CN" dirty="0"/>
              <a:t>，</a:t>
            </a:r>
            <a:r>
              <a:rPr lang="zh-CN" altLang="zh-CN" dirty="0">
                <a:solidFill>
                  <a:srgbClr val="FF0000"/>
                </a:solidFill>
              </a:rPr>
              <a:t>通过任务门或直接通过任务状态段</a:t>
            </a:r>
            <a:r>
              <a:rPr lang="en-US" altLang="zh-CN" dirty="0">
                <a:solidFill>
                  <a:srgbClr val="FF0000"/>
                </a:solidFill>
              </a:rPr>
              <a:t>TSS</a:t>
            </a:r>
            <a:r>
              <a:rPr lang="zh-CN" altLang="zh-CN" dirty="0"/>
              <a:t>，可以进行任务间的转移，即任务切换</a:t>
            </a:r>
            <a:r>
              <a:rPr lang="zh-CN" altLang="zh-CN" dirty="0" smtClean="0"/>
              <a:t>。</a:t>
            </a:r>
            <a:endParaRPr lang="en-US" altLang="zh-CN" dirty="0" smtClean="0"/>
          </a:p>
          <a:p>
            <a:r>
              <a:rPr lang="en-US" altLang="zh-CN" dirty="0" smtClean="0"/>
              <a:t>INT</a:t>
            </a:r>
            <a:r>
              <a:rPr lang="zh-CN" altLang="zh-CN" dirty="0"/>
              <a:t>指令（包括异常中断和外部中断）或者执行</a:t>
            </a:r>
            <a:r>
              <a:rPr lang="en-US" altLang="zh-CN" dirty="0"/>
              <a:t>IRET</a:t>
            </a:r>
            <a:r>
              <a:rPr lang="zh-CN" altLang="zh-CN" dirty="0"/>
              <a:t>指令，也可能发生任务切换</a:t>
            </a:r>
            <a:r>
              <a:rPr lang="zh-CN" altLang="zh-CN" dirty="0" smtClean="0"/>
              <a:t>。</a:t>
            </a:r>
            <a:endParaRPr lang="en-US" altLang="zh-CN" dirty="0" smtClean="0"/>
          </a:p>
          <a:p>
            <a:r>
              <a:rPr lang="zh-CN" altLang="zh-CN" dirty="0" smtClean="0">
                <a:solidFill>
                  <a:srgbClr val="FF0000"/>
                </a:solidFill>
              </a:rPr>
              <a:t>由于</a:t>
            </a:r>
            <a:r>
              <a:rPr lang="en-US" altLang="zh-CN" dirty="0">
                <a:solidFill>
                  <a:srgbClr val="FF0000"/>
                </a:solidFill>
              </a:rPr>
              <a:t>RET</a:t>
            </a:r>
            <a:r>
              <a:rPr lang="zh-CN" altLang="zh-CN" dirty="0">
                <a:solidFill>
                  <a:srgbClr val="FF0000"/>
                </a:solidFill>
              </a:rPr>
              <a:t>指令的目标地址只能使用代码段描述符</a:t>
            </a:r>
            <a:r>
              <a:rPr lang="zh-CN" altLang="zh-CN" dirty="0"/>
              <a:t>，所以，不能通过</a:t>
            </a:r>
            <a:r>
              <a:rPr lang="en-US" altLang="zh-CN" dirty="0"/>
              <a:t>RET</a:t>
            </a:r>
            <a:r>
              <a:rPr lang="zh-CN" altLang="zh-CN" dirty="0"/>
              <a:t>指令实现任务切换。</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71</a:t>
            </a:fld>
            <a:endParaRPr lang="zh-CN" altLang="en-US" dirty="0"/>
          </a:p>
        </p:txBody>
      </p:sp>
    </p:spTree>
    <p:extLst>
      <p:ext uri="{BB962C8B-B14F-4D97-AF65-F5344CB8AC3E}">
        <p14:creationId xmlns:p14="http://schemas.microsoft.com/office/powerpoint/2010/main" val="17039428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72</a:t>
            </a:fld>
            <a:endParaRPr lang="zh-CN" alt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484784"/>
            <a:ext cx="8939471"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8425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4422749"/>
          </a:xfrm>
        </p:spPr>
        <p:txBody>
          <a:bodyPr/>
          <a:lstStyle/>
          <a:p>
            <a:r>
              <a:rPr lang="zh-CN" altLang="zh-CN" dirty="0"/>
              <a:t>在进行任务切换时，要把</a:t>
            </a:r>
            <a:r>
              <a:rPr lang="zh-CN" altLang="zh-CN" dirty="0">
                <a:solidFill>
                  <a:srgbClr val="FF0000"/>
                </a:solidFill>
              </a:rPr>
              <a:t>新任务的</a:t>
            </a:r>
            <a:r>
              <a:rPr lang="en-US" altLang="zh-CN" dirty="0">
                <a:solidFill>
                  <a:srgbClr val="FF0000"/>
                </a:solidFill>
              </a:rPr>
              <a:t>TSS</a:t>
            </a:r>
            <a:r>
              <a:rPr lang="zh-CN" altLang="zh-CN" dirty="0">
                <a:solidFill>
                  <a:srgbClr val="FF0000"/>
                </a:solidFill>
              </a:rPr>
              <a:t>描述符的选择符传送到</a:t>
            </a:r>
            <a:r>
              <a:rPr lang="en-US" altLang="zh-CN" dirty="0">
                <a:solidFill>
                  <a:srgbClr val="FF0000"/>
                </a:solidFill>
              </a:rPr>
              <a:t>TR</a:t>
            </a:r>
            <a:r>
              <a:rPr lang="zh-CN" altLang="zh-CN" dirty="0">
                <a:solidFill>
                  <a:srgbClr val="FF0000"/>
                </a:solidFill>
              </a:rPr>
              <a:t>的选择符字段</a:t>
            </a:r>
            <a:r>
              <a:rPr lang="zh-CN" altLang="zh-CN" dirty="0"/>
              <a:t>，对</a:t>
            </a:r>
            <a:r>
              <a:rPr lang="en-US" altLang="zh-CN" dirty="0"/>
              <a:t>TR</a:t>
            </a:r>
            <a:r>
              <a:rPr lang="zh-CN" altLang="zh-CN" dirty="0"/>
              <a:t>的选择符字段有两种修改方法</a:t>
            </a:r>
            <a:r>
              <a:rPr lang="zh-CN" altLang="zh-CN" dirty="0" smtClean="0"/>
              <a:t>：</a:t>
            </a:r>
            <a:endParaRPr lang="en-US" altLang="zh-CN" dirty="0" smtClean="0"/>
          </a:p>
          <a:p>
            <a:r>
              <a:rPr lang="zh-CN" altLang="zh-CN" dirty="0"/>
              <a:t>（</a:t>
            </a:r>
            <a:r>
              <a:rPr lang="en-US" altLang="zh-CN" dirty="0"/>
              <a:t>1</a:t>
            </a:r>
            <a:r>
              <a:rPr lang="zh-CN" altLang="zh-CN" dirty="0"/>
              <a:t>）直接任务切换：直接访问新任务的</a:t>
            </a:r>
            <a:r>
              <a:rPr lang="en-US" altLang="zh-CN" dirty="0"/>
              <a:t>TSS</a:t>
            </a:r>
            <a:r>
              <a:rPr lang="zh-CN" altLang="zh-CN" dirty="0"/>
              <a:t>描述符，从而得到新任务的</a:t>
            </a:r>
            <a:r>
              <a:rPr lang="en-US" altLang="zh-CN" dirty="0"/>
              <a:t>TSS</a:t>
            </a:r>
            <a:r>
              <a:rPr lang="zh-CN" altLang="zh-CN" dirty="0" smtClean="0"/>
              <a:t>。</a:t>
            </a:r>
            <a:endParaRPr lang="en-US" altLang="zh-CN" dirty="0" smtClean="0"/>
          </a:p>
          <a:p>
            <a:r>
              <a:rPr lang="zh-CN" altLang="zh-CN" dirty="0"/>
              <a:t>（</a:t>
            </a:r>
            <a:r>
              <a:rPr lang="en-US" altLang="zh-CN" dirty="0"/>
              <a:t>2</a:t>
            </a:r>
            <a:r>
              <a:rPr lang="zh-CN" altLang="zh-CN" dirty="0"/>
              <a:t>）间接任务切换：新任务的</a:t>
            </a:r>
            <a:r>
              <a:rPr lang="en-US" altLang="zh-CN" dirty="0"/>
              <a:t>TSS</a:t>
            </a:r>
            <a:r>
              <a:rPr lang="zh-CN" altLang="zh-CN" dirty="0"/>
              <a:t>描述符的选择符由任务门加载</a:t>
            </a:r>
            <a:r>
              <a:rPr lang="zh-CN" altLang="zh-CN"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73</a:t>
            </a:fld>
            <a:endParaRPr lang="zh-CN" altLang="en-US" dirty="0"/>
          </a:p>
        </p:txBody>
      </p:sp>
    </p:spTree>
    <p:extLst>
      <p:ext uri="{BB962C8B-B14F-4D97-AF65-F5344CB8AC3E}">
        <p14:creationId xmlns:p14="http://schemas.microsoft.com/office/powerpoint/2010/main" val="1738969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9818" y="0"/>
            <a:ext cx="8352926" cy="6746875"/>
          </a:xfrm>
        </p:spPr>
        <p:txBody>
          <a:bodyPr/>
          <a:lstStyle/>
          <a:p>
            <a:r>
              <a:rPr lang="zh-CN" altLang="zh-CN" dirty="0" smtClean="0"/>
              <a:t>任务</a:t>
            </a:r>
            <a:r>
              <a:rPr lang="zh-CN" altLang="zh-CN" dirty="0"/>
              <a:t>的</a:t>
            </a:r>
            <a:r>
              <a:rPr lang="zh-CN" altLang="zh-CN" dirty="0" smtClean="0"/>
              <a:t>切</a:t>
            </a:r>
            <a:r>
              <a:rPr lang="zh-CN" altLang="en-US" dirty="0" smtClean="0"/>
              <a:t>方法及指令</a:t>
            </a:r>
            <a:r>
              <a:rPr lang="zh-CN" altLang="zh-CN" dirty="0" smtClean="0"/>
              <a:t>：</a:t>
            </a:r>
            <a:endParaRPr lang="zh-CN" altLang="zh-CN" dirty="0"/>
          </a:p>
          <a:p>
            <a:r>
              <a:rPr lang="zh-CN" altLang="zh-CN" dirty="0"/>
              <a:t>（</a:t>
            </a:r>
            <a:r>
              <a:rPr lang="en-US" altLang="zh-CN" dirty="0"/>
              <a:t>1</a:t>
            </a:r>
            <a:r>
              <a:rPr lang="zh-CN" altLang="zh-CN" dirty="0"/>
              <a:t>）段间</a:t>
            </a:r>
            <a:r>
              <a:rPr lang="en-US" altLang="zh-CN" dirty="0"/>
              <a:t>JMP/CALL</a:t>
            </a:r>
            <a:r>
              <a:rPr lang="zh-CN" altLang="zh-CN" dirty="0"/>
              <a:t>指令：进行直接任务切换或间接任务切换。</a:t>
            </a:r>
          </a:p>
          <a:p>
            <a:r>
              <a:rPr lang="zh-CN" altLang="zh-CN" dirty="0"/>
              <a:t>（</a:t>
            </a:r>
            <a:r>
              <a:rPr lang="en-US" altLang="zh-CN" dirty="0"/>
              <a:t>2</a:t>
            </a:r>
            <a:r>
              <a:rPr lang="zh-CN" altLang="zh-CN" dirty="0"/>
              <a:t>）</a:t>
            </a:r>
            <a:r>
              <a:rPr lang="en-US" altLang="zh-CN" dirty="0"/>
              <a:t>INT</a:t>
            </a:r>
            <a:r>
              <a:rPr lang="zh-CN" altLang="zh-CN" dirty="0"/>
              <a:t>指令（包括异常中断和外部中断）：只能进行间接任务切换</a:t>
            </a:r>
            <a:r>
              <a:rPr lang="zh-CN" altLang="zh-CN" dirty="0" smtClean="0"/>
              <a:t>。当</a:t>
            </a:r>
            <a:r>
              <a:rPr lang="zh-CN" altLang="zh-CN" dirty="0"/>
              <a:t>中断</a:t>
            </a:r>
            <a:r>
              <a:rPr lang="en-US" altLang="zh-CN" dirty="0"/>
              <a:t>/</a:t>
            </a:r>
            <a:r>
              <a:rPr lang="zh-CN" altLang="zh-CN" dirty="0"/>
              <a:t>异常发生时，如果</a:t>
            </a:r>
            <a:r>
              <a:rPr lang="en-US" altLang="zh-CN" dirty="0"/>
              <a:t>IDT</a:t>
            </a:r>
            <a:r>
              <a:rPr lang="zh-CN" altLang="zh-CN" dirty="0"/>
              <a:t>的目标项是中断门或陷阱门，则执行中断处理程序。如果目标项是任务门，则进行任务切换。</a:t>
            </a:r>
          </a:p>
          <a:p>
            <a:r>
              <a:rPr lang="zh-CN" altLang="zh-CN" dirty="0"/>
              <a:t>（</a:t>
            </a:r>
            <a:r>
              <a:rPr lang="en-US" altLang="zh-CN" dirty="0"/>
              <a:t>3</a:t>
            </a:r>
            <a:r>
              <a:rPr lang="zh-CN" altLang="zh-CN" dirty="0"/>
              <a:t>）</a:t>
            </a:r>
            <a:r>
              <a:rPr lang="en-US" altLang="zh-CN" dirty="0"/>
              <a:t>IRET</a:t>
            </a:r>
            <a:r>
              <a:rPr lang="zh-CN" altLang="zh-CN" dirty="0"/>
              <a:t>指令（当</a:t>
            </a:r>
            <a:r>
              <a:rPr lang="en-US" altLang="zh-CN" dirty="0"/>
              <a:t>NT=1</a:t>
            </a:r>
            <a:r>
              <a:rPr lang="zh-CN" altLang="zh-CN" dirty="0"/>
              <a:t>时）：只能进行直接任务切换。</a:t>
            </a:r>
            <a:r>
              <a:rPr lang="en-US" altLang="zh-CN" dirty="0"/>
              <a:t>EFLAGS</a:t>
            </a:r>
            <a:r>
              <a:rPr lang="zh-CN" altLang="zh-CN" dirty="0"/>
              <a:t>寄存器的</a:t>
            </a:r>
            <a:r>
              <a:rPr lang="en-US" altLang="zh-CN" dirty="0"/>
              <a:t>NT</a:t>
            </a:r>
            <a:r>
              <a:rPr lang="zh-CN" altLang="zh-CN" dirty="0"/>
              <a:t>位必须为</a:t>
            </a:r>
            <a:r>
              <a:rPr lang="en-US" altLang="zh-CN" dirty="0"/>
              <a:t>1</a:t>
            </a:r>
            <a:r>
              <a:rPr lang="zh-CN" altLang="zh-CN" dirty="0"/>
              <a:t>，表明是处于任务嵌套。</a:t>
            </a:r>
            <a:r>
              <a:rPr lang="en-US" altLang="zh-CN" dirty="0"/>
              <a:t>NT</a:t>
            </a:r>
            <a:r>
              <a:rPr lang="zh-CN" altLang="zh-CN" dirty="0"/>
              <a:t>为</a:t>
            </a:r>
            <a:r>
              <a:rPr lang="en-US" altLang="zh-CN" dirty="0"/>
              <a:t>0</a:t>
            </a:r>
            <a:r>
              <a:rPr lang="zh-CN" altLang="zh-CN" dirty="0"/>
              <a:t>时，执行</a:t>
            </a:r>
            <a:r>
              <a:rPr lang="en-US" altLang="zh-CN" dirty="0"/>
              <a:t>IRET</a:t>
            </a:r>
            <a:r>
              <a:rPr lang="zh-CN" altLang="zh-CN" dirty="0"/>
              <a:t>指令与正常中断处理程序最后执行</a:t>
            </a:r>
            <a:r>
              <a:rPr lang="en-US" altLang="zh-CN" dirty="0"/>
              <a:t>IRET</a:t>
            </a:r>
            <a:r>
              <a:rPr lang="zh-CN" altLang="zh-CN" dirty="0"/>
              <a:t>指令的结果相同</a:t>
            </a:r>
            <a:r>
              <a:rPr lang="zh-CN" altLang="zh-CN" dirty="0" smtClean="0"/>
              <a:t>，只</a:t>
            </a:r>
            <a:r>
              <a:rPr lang="zh-CN" altLang="zh-CN" dirty="0"/>
              <a:t>完成正常的中断返回，不进行任务切换</a:t>
            </a:r>
            <a:r>
              <a:rPr lang="zh-CN" altLang="zh-CN" dirty="0" smtClean="0"/>
              <a:t>。</a:t>
            </a:r>
            <a:endParaRPr lang="zh-CN" altLang="zh-CN"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吉林大学 微型计算机原理与接口技术</a:t>
            </a:r>
            <a:endParaRPr lang="zh-CN" altLang="en-US" dirty="0"/>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74</a:t>
            </a:fld>
            <a:endParaRPr lang="zh-CN" altLang="en-US" dirty="0"/>
          </a:p>
        </p:txBody>
      </p:sp>
    </p:spTree>
    <p:extLst>
      <p:ext uri="{BB962C8B-B14F-4D97-AF65-F5344CB8AC3E}">
        <p14:creationId xmlns:p14="http://schemas.microsoft.com/office/powerpoint/2010/main" val="450787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．任务切换的过程</a:t>
            </a:r>
            <a:br>
              <a:rPr lang="zh-CN" altLang="zh-CN" dirty="0"/>
            </a:br>
            <a:endParaRPr lang="zh-CN" altLang="en-US" dirty="0"/>
          </a:p>
        </p:txBody>
      </p:sp>
      <p:sp>
        <p:nvSpPr>
          <p:cNvPr id="3" name="内容占位符 2"/>
          <p:cNvSpPr>
            <a:spLocks noGrp="1"/>
          </p:cNvSpPr>
          <p:nvPr>
            <p:ph idx="1"/>
          </p:nvPr>
        </p:nvSpPr>
        <p:spPr>
          <a:xfrm>
            <a:off x="395536" y="1412777"/>
            <a:ext cx="8352926" cy="2055947"/>
          </a:xfrm>
        </p:spPr>
        <p:txBody>
          <a:bodyPr/>
          <a:lstStyle/>
          <a:p>
            <a:r>
              <a:rPr lang="zh-CN" altLang="zh-CN" dirty="0"/>
              <a:t>（</a:t>
            </a:r>
            <a:r>
              <a:rPr lang="en-US" altLang="zh-CN" dirty="0"/>
              <a:t>1</a:t>
            </a:r>
            <a:r>
              <a:rPr lang="zh-CN" altLang="zh-CN" dirty="0"/>
              <a:t>）保护当前任务现场环</a:t>
            </a:r>
            <a:r>
              <a:rPr lang="zh-CN" altLang="zh-CN" dirty="0" smtClean="0"/>
              <a:t>境</a:t>
            </a:r>
            <a:endParaRPr lang="en-US" altLang="zh-CN" dirty="0" smtClean="0"/>
          </a:p>
          <a:p>
            <a:r>
              <a:rPr lang="zh-CN" altLang="zh-CN" dirty="0"/>
              <a:t>（</a:t>
            </a:r>
            <a:r>
              <a:rPr lang="en-US" altLang="zh-CN" dirty="0"/>
              <a:t>2</a:t>
            </a:r>
            <a:r>
              <a:rPr lang="zh-CN" altLang="zh-CN" dirty="0"/>
              <a:t>）设置新任务的</a:t>
            </a:r>
            <a:r>
              <a:rPr lang="en-US" altLang="zh-CN" dirty="0" smtClean="0"/>
              <a:t>TR</a:t>
            </a:r>
          </a:p>
          <a:p>
            <a:r>
              <a:rPr lang="zh-CN" altLang="zh-CN" dirty="0"/>
              <a:t>（</a:t>
            </a:r>
            <a:r>
              <a:rPr lang="en-US" altLang="zh-CN" dirty="0"/>
              <a:t>3</a:t>
            </a:r>
            <a:r>
              <a:rPr lang="zh-CN" altLang="zh-CN" dirty="0"/>
              <a:t>）设置新任务的工作环</a:t>
            </a:r>
            <a:r>
              <a:rPr lang="zh-CN" altLang="zh-CN" dirty="0" smtClean="0"/>
              <a:t>境</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75</a:t>
            </a:fld>
            <a:endParaRPr lang="zh-CN" altLang="en-US" dirty="0"/>
          </a:p>
        </p:txBody>
      </p:sp>
    </p:spTree>
    <p:extLst>
      <p:ext uri="{BB962C8B-B14F-4D97-AF65-F5344CB8AC3E}">
        <p14:creationId xmlns:p14="http://schemas.microsoft.com/office/powerpoint/2010/main" val="6885299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6633"/>
            <a:ext cx="8352926" cy="6386364"/>
          </a:xfrm>
        </p:spPr>
        <p:txBody>
          <a:bodyPr/>
          <a:lstStyle/>
          <a:p>
            <a:r>
              <a:rPr lang="zh-CN" altLang="zh-CN" dirty="0"/>
              <a:t>具体的切换过程如下：</a:t>
            </a:r>
          </a:p>
          <a:p>
            <a:r>
              <a:rPr lang="zh-CN" altLang="zh-CN" dirty="0"/>
              <a:t>（</a:t>
            </a:r>
            <a:r>
              <a:rPr lang="en-US" altLang="zh-CN" dirty="0"/>
              <a:t>1</a:t>
            </a:r>
            <a:r>
              <a:rPr lang="zh-CN" altLang="zh-CN" dirty="0"/>
              <a:t>）将当前任务现</a:t>
            </a:r>
            <a:r>
              <a:rPr lang="zh-CN" altLang="zh-CN" dirty="0" smtClean="0"/>
              <a:t>场（</a:t>
            </a:r>
            <a:r>
              <a:rPr lang="zh-CN" altLang="zh-CN" dirty="0"/>
              <a:t>包括</a:t>
            </a:r>
            <a:r>
              <a:rPr lang="en-US" altLang="zh-CN" dirty="0"/>
              <a:t>6</a:t>
            </a:r>
            <a:r>
              <a:rPr lang="zh-CN" altLang="zh-CN" dirty="0"/>
              <a:t>个</a:t>
            </a:r>
            <a:r>
              <a:rPr lang="en-US" altLang="zh-CN" dirty="0"/>
              <a:t>16</a:t>
            </a:r>
            <a:r>
              <a:rPr lang="zh-CN" altLang="zh-CN" dirty="0"/>
              <a:t>位段寄存器、</a:t>
            </a:r>
            <a:r>
              <a:rPr lang="en-US" altLang="zh-CN" dirty="0"/>
              <a:t>8</a:t>
            </a:r>
            <a:r>
              <a:rPr lang="zh-CN" altLang="zh-CN" dirty="0"/>
              <a:t>个</a:t>
            </a:r>
            <a:r>
              <a:rPr lang="en-US" altLang="zh-CN" dirty="0"/>
              <a:t>32</a:t>
            </a:r>
            <a:r>
              <a:rPr lang="zh-CN" altLang="zh-CN" dirty="0"/>
              <a:t>位通用寄存器、</a:t>
            </a:r>
            <a:r>
              <a:rPr lang="en-US" altLang="zh-CN" dirty="0"/>
              <a:t>1</a:t>
            </a:r>
            <a:r>
              <a:rPr lang="zh-CN" altLang="zh-CN" dirty="0"/>
              <a:t>个</a:t>
            </a:r>
            <a:r>
              <a:rPr lang="en-US" altLang="zh-CN" dirty="0"/>
              <a:t>32</a:t>
            </a:r>
            <a:r>
              <a:rPr lang="zh-CN" altLang="zh-CN" dirty="0"/>
              <a:t>位</a:t>
            </a:r>
            <a:r>
              <a:rPr lang="en-US" altLang="zh-CN" dirty="0"/>
              <a:t>EFLAGS</a:t>
            </a:r>
            <a:r>
              <a:rPr lang="zh-CN" altLang="zh-CN" dirty="0"/>
              <a:t>标志寄存器、</a:t>
            </a:r>
            <a:r>
              <a:rPr lang="en-US" altLang="zh-CN" dirty="0"/>
              <a:t>1</a:t>
            </a:r>
            <a:r>
              <a:rPr lang="zh-CN" altLang="zh-CN" dirty="0"/>
              <a:t>个</a:t>
            </a:r>
            <a:r>
              <a:rPr lang="en-US" altLang="zh-CN" dirty="0"/>
              <a:t>32</a:t>
            </a:r>
            <a:r>
              <a:rPr lang="zh-CN" altLang="zh-CN" dirty="0"/>
              <a:t>位</a:t>
            </a:r>
            <a:r>
              <a:rPr lang="en-US" altLang="zh-CN" dirty="0"/>
              <a:t>EIP</a:t>
            </a:r>
            <a:r>
              <a:rPr lang="zh-CN" altLang="zh-CN" dirty="0"/>
              <a:t>寄存器）存放到当前任务的</a:t>
            </a:r>
            <a:r>
              <a:rPr lang="en-US" altLang="zh-CN" dirty="0"/>
              <a:t>TSS</a:t>
            </a:r>
            <a:r>
              <a:rPr lang="zh-CN" altLang="zh-CN" dirty="0"/>
              <a:t>中。</a:t>
            </a:r>
          </a:p>
          <a:p>
            <a:r>
              <a:rPr lang="zh-CN" altLang="zh-CN" dirty="0"/>
              <a:t>（</a:t>
            </a:r>
            <a:r>
              <a:rPr lang="en-US" altLang="zh-CN" dirty="0"/>
              <a:t>2</a:t>
            </a:r>
            <a:r>
              <a:rPr lang="zh-CN" altLang="zh-CN" dirty="0"/>
              <a:t>）</a:t>
            </a:r>
            <a:r>
              <a:rPr lang="en-US" altLang="zh-CN" dirty="0"/>
              <a:t>GDTR</a:t>
            </a:r>
            <a:r>
              <a:rPr lang="zh-CN" altLang="zh-CN" dirty="0"/>
              <a:t>中的基址加上指令中段选择符索引×</a:t>
            </a:r>
            <a:r>
              <a:rPr lang="en-US" altLang="zh-CN" dirty="0"/>
              <a:t>8</a:t>
            </a:r>
            <a:r>
              <a:rPr lang="zh-CN" altLang="zh-CN" dirty="0"/>
              <a:t>来选择新任务的</a:t>
            </a:r>
            <a:r>
              <a:rPr lang="en-US" altLang="zh-CN" dirty="0"/>
              <a:t>TSS</a:t>
            </a:r>
            <a:r>
              <a:rPr lang="zh-CN" altLang="zh-CN" dirty="0"/>
              <a:t>描述符。</a:t>
            </a:r>
          </a:p>
          <a:p>
            <a:r>
              <a:rPr lang="zh-CN" altLang="zh-CN" dirty="0"/>
              <a:t>（</a:t>
            </a:r>
            <a:r>
              <a:rPr lang="en-US" altLang="zh-CN" dirty="0"/>
              <a:t>3</a:t>
            </a:r>
            <a:r>
              <a:rPr lang="zh-CN" altLang="zh-CN" dirty="0"/>
              <a:t>）新任务</a:t>
            </a:r>
            <a:r>
              <a:rPr lang="en-US" altLang="zh-CN" dirty="0"/>
              <a:t>TSS</a:t>
            </a:r>
            <a:r>
              <a:rPr lang="zh-CN" altLang="zh-CN" dirty="0"/>
              <a:t>描述符指向了新任务的</a:t>
            </a:r>
            <a:r>
              <a:rPr lang="en-US" altLang="zh-CN" dirty="0"/>
              <a:t>TSS</a:t>
            </a:r>
            <a:r>
              <a:rPr lang="zh-CN" altLang="zh-CN" dirty="0"/>
              <a:t>。</a:t>
            </a:r>
          </a:p>
          <a:p>
            <a:r>
              <a:rPr lang="zh-CN" altLang="zh-CN" dirty="0"/>
              <a:t>（</a:t>
            </a:r>
            <a:r>
              <a:rPr lang="en-US" altLang="zh-CN" dirty="0"/>
              <a:t>4</a:t>
            </a:r>
            <a:r>
              <a:rPr lang="zh-CN" altLang="zh-CN" dirty="0"/>
              <a:t>）由</a:t>
            </a:r>
            <a:r>
              <a:rPr lang="zh-CN" altLang="zh-CN" dirty="0">
                <a:solidFill>
                  <a:srgbClr val="FF0000"/>
                </a:solidFill>
              </a:rPr>
              <a:t>指令中的段选择符</a:t>
            </a:r>
            <a:r>
              <a:rPr lang="zh-CN" altLang="zh-CN" dirty="0"/>
              <a:t>和新任务的</a:t>
            </a:r>
            <a:r>
              <a:rPr lang="en-US" altLang="zh-CN" dirty="0"/>
              <a:t>TSS</a:t>
            </a:r>
            <a:r>
              <a:rPr lang="zh-CN" altLang="zh-CN" dirty="0"/>
              <a:t>描述符加载</a:t>
            </a:r>
            <a:r>
              <a:rPr lang="en-US" altLang="zh-CN" dirty="0"/>
              <a:t>TR</a:t>
            </a:r>
            <a:r>
              <a:rPr lang="zh-CN" altLang="zh-CN" dirty="0"/>
              <a:t>。</a:t>
            </a:r>
          </a:p>
          <a:p>
            <a:r>
              <a:rPr lang="zh-CN" altLang="zh-CN" dirty="0"/>
              <a:t>（</a:t>
            </a:r>
            <a:r>
              <a:rPr lang="en-US" altLang="zh-CN" dirty="0"/>
              <a:t>5</a:t>
            </a:r>
            <a:r>
              <a:rPr lang="zh-CN" altLang="zh-CN" dirty="0"/>
              <a:t>）</a:t>
            </a:r>
            <a:r>
              <a:rPr lang="en-US" altLang="zh-CN" dirty="0"/>
              <a:t>GDTR</a:t>
            </a:r>
            <a:r>
              <a:rPr lang="zh-CN" altLang="zh-CN" dirty="0"/>
              <a:t>中的基址加上</a:t>
            </a:r>
            <a:r>
              <a:rPr lang="zh-CN" altLang="zh-CN" dirty="0">
                <a:solidFill>
                  <a:srgbClr val="FF0000"/>
                </a:solidFill>
              </a:rPr>
              <a:t>新任务</a:t>
            </a:r>
            <a:r>
              <a:rPr lang="en-US" altLang="zh-CN" dirty="0">
                <a:solidFill>
                  <a:srgbClr val="FF0000"/>
                </a:solidFill>
              </a:rPr>
              <a:t>TSS</a:t>
            </a:r>
            <a:r>
              <a:rPr lang="zh-CN" altLang="zh-CN" dirty="0">
                <a:solidFill>
                  <a:srgbClr val="FF0000"/>
                </a:solidFill>
              </a:rPr>
              <a:t>中</a:t>
            </a:r>
            <a:r>
              <a:rPr lang="en-US" altLang="zh-CN" dirty="0">
                <a:solidFill>
                  <a:srgbClr val="FF0000"/>
                </a:solidFill>
              </a:rPr>
              <a:t>LDT</a:t>
            </a:r>
            <a:r>
              <a:rPr lang="zh-CN" altLang="zh-CN" dirty="0">
                <a:solidFill>
                  <a:srgbClr val="FF0000"/>
                </a:solidFill>
              </a:rPr>
              <a:t>描述符的选择符</a:t>
            </a:r>
            <a:r>
              <a:rPr lang="zh-CN" altLang="zh-CN" dirty="0"/>
              <a:t>×</a:t>
            </a:r>
            <a:r>
              <a:rPr lang="en-US" altLang="zh-CN" dirty="0"/>
              <a:t>8</a:t>
            </a:r>
            <a:r>
              <a:rPr lang="zh-CN" altLang="zh-CN" dirty="0"/>
              <a:t>来选择新任务的</a:t>
            </a:r>
            <a:r>
              <a:rPr lang="en-US" altLang="zh-CN" dirty="0"/>
              <a:t>LDT</a:t>
            </a:r>
            <a:r>
              <a:rPr lang="zh-CN" altLang="zh-CN" dirty="0"/>
              <a:t>描述符</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76</a:t>
            </a:fld>
            <a:endParaRPr lang="zh-CN" altLang="en-US" dirty="0"/>
          </a:p>
        </p:txBody>
      </p:sp>
    </p:spTree>
    <p:extLst>
      <p:ext uri="{BB962C8B-B14F-4D97-AF65-F5344CB8AC3E}">
        <p14:creationId xmlns:p14="http://schemas.microsoft.com/office/powerpoint/2010/main" val="34382861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352926" cy="6789551"/>
          </a:xfrm>
        </p:spPr>
        <p:txBody>
          <a:bodyPr/>
          <a:lstStyle/>
          <a:p>
            <a:r>
              <a:rPr lang="zh-CN" altLang="zh-CN" dirty="0"/>
              <a:t>（</a:t>
            </a:r>
            <a:r>
              <a:rPr lang="en-US" altLang="zh-CN" dirty="0"/>
              <a:t>6</a:t>
            </a:r>
            <a:r>
              <a:rPr lang="zh-CN" altLang="zh-CN" dirty="0"/>
              <a:t>）由新任务</a:t>
            </a:r>
            <a:r>
              <a:rPr lang="en-US" altLang="zh-CN" dirty="0"/>
              <a:t>TSS</a:t>
            </a:r>
            <a:r>
              <a:rPr lang="zh-CN" altLang="zh-CN" dirty="0"/>
              <a:t>中</a:t>
            </a:r>
            <a:r>
              <a:rPr lang="en-US" altLang="zh-CN" dirty="0"/>
              <a:t>LDT</a:t>
            </a:r>
            <a:r>
              <a:rPr lang="zh-CN" altLang="zh-CN" dirty="0"/>
              <a:t>描述符的选择符和新任务的</a:t>
            </a:r>
            <a:r>
              <a:rPr lang="en-US" altLang="zh-CN" dirty="0"/>
              <a:t>LDT</a:t>
            </a:r>
            <a:r>
              <a:rPr lang="zh-CN" altLang="zh-CN" dirty="0"/>
              <a:t>描述符加载</a:t>
            </a:r>
            <a:r>
              <a:rPr lang="en-US" altLang="zh-CN" dirty="0"/>
              <a:t>LDTR</a:t>
            </a:r>
            <a:r>
              <a:rPr lang="zh-CN" altLang="zh-CN" dirty="0"/>
              <a:t>。</a:t>
            </a:r>
          </a:p>
          <a:p>
            <a:r>
              <a:rPr lang="zh-CN" altLang="zh-CN" dirty="0"/>
              <a:t>（</a:t>
            </a:r>
            <a:r>
              <a:rPr lang="en-US" altLang="zh-CN" dirty="0"/>
              <a:t>7</a:t>
            </a:r>
            <a:r>
              <a:rPr lang="zh-CN" altLang="zh-CN" dirty="0"/>
              <a:t>）新任务</a:t>
            </a:r>
            <a:r>
              <a:rPr lang="en-US" altLang="zh-CN" dirty="0">
                <a:solidFill>
                  <a:srgbClr val="FF0000"/>
                </a:solidFill>
              </a:rPr>
              <a:t>TSS</a:t>
            </a:r>
            <a:r>
              <a:rPr lang="zh-CN" altLang="zh-CN" dirty="0">
                <a:solidFill>
                  <a:srgbClr val="FF0000"/>
                </a:solidFill>
              </a:rPr>
              <a:t>中的</a:t>
            </a:r>
            <a:r>
              <a:rPr lang="en-US" altLang="zh-CN" dirty="0">
                <a:solidFill>
                  <a:srgbClr val="FF0000"/>
                </a:solidFill>
              </a:rPr>
              <a:t>EIP</a:t>
            </a:r>
            <a:r>
              <a:rPr lang="zh-CN" altLang="zh-CN" dirty="0">
                <a:solidFill>
                  <a:srgbClr val="FF0000"/>
                </a:solidFill>
              </a:rPr>
              <a:t>和</a:t>
            </a:r>
            <a:r>
              <a:rPr lang="en-US" altLang="zh-CN" dirty="0">
                <a:solidFill>
                  <a:srgbClr val="FF0000"/>
                </a:solidFill>
              </a:rPr>
              <a:t>CS</a:t>
            </a:r>
            <a:r>
              <a:rPr lang="zh-CN" altLang="zh-CN" dirty="0">
                <a:solidFill>
                  <a:srgbClr val="FF0000"/>
                </a:solidFill>
              </a:rPr>
              <a:t>内容分别送入</a:t>
            </a:r>
            <a:r>
              <a:rPr lang="en-US" altLang="zh-CN" dirty="0">
                <a:solidFill>
                  <a:srgbClr val="FF0000"/>
                </a:solidFill>
              </a:rPr>
              <a:t>EIP</a:t>
            </a:r>
            <a:r>
              <a:rPr lang="zh-CN" altLang="zh-CN" dirty="0">
                <a:solidFill>
                  <a:srgbClr val="FF0000"/>
                </a:solidFill>
              </a:rPr>
              <a:t>寄存器和</a:t>
            </a:r>
            <a:r>
              <a:rPr lang="en-US" altLang="zh-CN" dirty="0">
                <a:solidFill>
                  <a:srgbClr val="FF0000"/>
                </a:solidFill>
              </a:rPr>
              <a:t>CS</a:t>
            </a:r>
            <a:r>
              <a:rPr lang="zh-CN" altLang="zh-CN" dirty="0">
                <a:solidFill>
                  <a:srgbClr val="FF0000"/>
                </a:solidFill>
              </a:rPr>
              <a:t>寄存器</a:t>
            </a:r>
            <a:r>
              <a:rPr lang="zh-CN" altLang="zh-CN" dirty="0"/>
              <a:t>。</a:t>
            </a:r>
          </a:p>
          <a:p>
            <a:r>
              <a:rPr lang="zh-CN" altLang="zh-CN" dirty="0"/>
              <a:t>（</a:t>
            </a:r>
            <a:r>
              <a:rPr lang="en-US" altLang="zh-CN" dirty="0"/>
              <a:t>8</a:t>
            </a:r>
            <a:r>
              <a:rPr lang="zh-CN" altLang="zh-CN" dirty="0"/>
              <a:t>）</a:t>
            </a:r>
            <a:r>
              <a:rPr lang="en-US" altLang="zh-CN" dirty="0"/>
              <a:t>GDTR</a:t>
            </a:r>
            <a:r>
              <a:rPr lang="zh-CN" altLang="zh-CN" dirty="0"/>
              <a:t>（或</a:t>
            </a:r>
            <a:r>
              <a:rPr lang="en-US" altLang="zh-CN" dirty="0"/>
              <a:t>LDTR</a:t>
            </a:r>
            <a:r>
              <a:rPr lang="zh-CN" altLang="zh-CN" dirty="0"/>
              <a:t>）中的基址加上新任务</a:t>
            </a:r>
            <a:r>
              <a:rPr lang="en-US" altLang="zh-CN" dirty="0"/>
              <a:t>TSS</a:t>
            </a:r>
            <a:r>
              <a:rPr lang="zh-CN" altLang="zh-CN" dirty="0"/>
              <a:t>中</a:t>
            </a:r>
            <a:r>
              <a:rPr lang="en-US" altLang="zh-CN" dirty="0"/>
              <a:t>CS</a:t>
            </a:r>
            <a:r>
              <a:rPr lang="zh-CN" altLang="zh-CN" dirty="0"/>
              <a:t>段选择符索引×</a:t>
            </a:r>
            <a:r>
              <a:rPr lang="en-US" altLang="zh-CN" dirty="0"/>
              <a:t>8</a:t>
            </a:r>
            <a:r>
              <a:rPr lang="zh-CN" altLang="zh-CN" dirty="0"/>
              <a:t>来选择新任务在</a:t>
            </a:r>
            <a:r>
              <a:rPr lang="en-US" altLang="zh-CN" dirty="0"/>
              <a:t>GDTR</a:t>
            </a:r>
            <a:r>
              <a:rPr lang="zh-CN" altLang="zh-CN" dirty="0"/>
              <a:t>（或</a:t>
            </a:r>
            <a:r>
              <a:rPr lang="en-US" altLang="zh-CN" dirty="0"/>
              <a:t>LDTR</a:t>
            </a:r>
            <a:r>
              <a:rPr lang="zh-CN" altLang="zh-CN" dirty="0"/>
              <a:t>）中的一个代码段描述符。</a:t>
            </a:r>
          </a:p>
          <a:p>
            <a:r>
              <a:rPr lang="zh-CN" altLang="zh-CN" dirty="0"/>
              <a:t>（</a:t>
            </a:r>
            <a:r>
              <a:rPr lang="en-US" altLang="zh-CN" dirty="0"/>
              <a:t>9</a:t>
            </a:r>
            <a:r>
              <a:rPr lang="zh-CN" altLang="zh-CN" dirty="0"/>
              <a:t>）被选中的代码段描述符装入</a:t>
            </a:r>
            <a:r>
              <a:rPr lang="en-US" altLang="zh-CN" dirty="0"/>
              <a:t>CS</a:t>
            </a:r>
            <a:r>
              <a:rPr lang="zh-CN" altLang="zh-CN" dirty="0"/>
              <a:t>的不可见部分。</a:t>
            </a:r>
          </a:p>
          <a:p>
            <a:r>
              <a:rPr lang="zh-CN" altLang="zh-CN" dirty="0"/>
              <a:t>（</a:t>
            </a:r>
            <a:r>
              <a:rPr lang="en-US" altLang="zh-CN" dirty="0"/>
              <a:t>10</a:t>
            </a:r>
            <a:r>
              <a:rPr lang="zh-CN" altLang="zh-CN" dirty="0"/>
              <a:t>）</a:t>
            </a:r>
            <a:r>
              <a:rPr lang="en-US" altLang="zh-CN" dirty="0"/>
              <a:t>CS</a:t>
            </a:r>
            <a:r>
              <a:rPr lang="zh-CN" altLang="zh-CN" dirty="0"/>
              <a:t>缓冲区（不可见部分）的基址加上</a:t>
            </a:r>
            <a:r>
              <a:rPr lang="en-US" altLang="zh-CN" dirty="0"/>
              <a:t>EIP</a:t>
            </a:r>
            <a:r>
              <a:rPr lang="zh-CN" altLang="zh-CN" dirty="0"/>
              <a:t>，得到目标程序的入口地址，用新任务</a:t>
            </a:r>
            <a:r>
              <a:rPr lang="en-US" altLang="zh-CN" dirty="0" smtClean="0"/>
              <a:t>TSS</a:t>
            </a:r>
            <a:r>
              <a:rPr lang="zh-CN" altLang="zh-CN" dirty="0"/>
              <a:t>的内容加</a:t>
            </a:r>
            <a:r>
              <a:rPr lang="zh-CN" altLang="zh-CN" dirty="0" smtClean="0"/>
              <a:t>载各</a:t>
            </a:r>
            <a:r>
              <a:rPr lang="zh-CN" altLang="zh-CN" dirty="0"/>
              <a:t>个寄存器</a:t>
            </a:r>
            <a:r>
              <a:rPr lang="zh-CN" altLang="zh-CN" dirty="0" smtClean="0"/>
              <a:t>。（</a:t>
            </a:r>
            <a:r>
              <a:rPr lang="en-US" altLang="zh-CN" dirty="0"/>
              <a:t>11</a:t>
            </a:r>
            <a:r>
              <a:rPr lang="zh-CN" altLang="zh-CN" dirty="0"/>
              <a:t>）执行新的任务</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77</a:t>
            </a:fld>
            <a:endParaRPr lang="zh-CN" altLang="en-US" dirty="0"/>
          </a:p>
        </p:txBody>
      </p:sp>
    </p:spTree>
    <p:extLst>
      <p:ext uri="{BB962C8B-B14F-4D97-AF65-F5344CB8AC3E}">
        <p14:creationId xmlns:p14="http://schemas.microsoft.com/office/powerpoint/2010/main" val="4912696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zh-CN" dirty="0"/>
              <a:t>．任务切换过程举例</a:t>
            </a:r>
            <a:br>
              <a:rPr lang="zh-CN" altLang="zh-CN" dirty="0"/>
            </a:br>
            <a:endParaRPr lang="zh-CN" altLang="en-US" dirty="0"/>
          </a:p>
        </p:txBody>
      </p:sp>
      <p:sp>
        <p:nvSpPr>
          <p:cNvPr id="3" name="内容占位符 2"/>
          <p:cNvSpPr>
            <a:spLocks noGrp="1"/>
          </p:cNvSpPr>
          <p:nvPr>
            <p:ph idx="1"/>
          </p:nvPr>
        </p:nvSpPr>
        <p:spPr>
          <a:xfrm>
            <a:off x="395536" y="1412777"/>
            <a:ext cx="8352926" cy="4976747"/>
          </a:xfrm>
        </p:spPr>
        <p:txBody>
          <a:bodyPr/>
          <a:lstStyle/>
          <a:p>
            <a:r>
              <a:rPr lang="en-US" altLang="zh-CN" dirty="0"/>
              <a:t>① </a:t>
            </a:r>
            <a:r>
              <a:rPr lang="zh-CN" altLang="zh-CN" dirty="0"/>
              <a:t>执行</a:t>
            </a:r>
            <a:r>
              <a:rPr lang="en-US" altLang="zh-CN" dirty="0"/>
              <a:t>JMP</a:t>
            </a:r>
            <a:r>
              <a:rPr lang="zh-CN" altLang="zh-CN" dirty="0"/>
              <a:t>指令，将任务</a:t>
            </a:r>
            <a:r>
              <a:rPr lang="en-US" altLang="zh-CN" dirty="0"/>
              <a:t>A</a:t>
            </a:r>
            <a:r>
              <a:rPr lang="zh-CN" altLang="zh-CN" dirty="0"/>
              <a:t>的</a:t>
            </a:r>
            <a:r>
              <a:rPr lang="en-US" altLang="zh-CN" dirty="0"/>
              <a:t>TSS</a:t>
            </a:r>
            <a:r>
              <a:rPr lang="zh-CN" altLang="zh-CN" dirty="0"/>
              <a:t>描述符的选择符</a:t>
            </a:r>
            <a:r>
              <a:rPr lang="en-US" altLang="zh-CN" dirty="0"/>
              <a:t>0000 0010 0000 0</a:t>
            </a:r>
            <a:r>
              <a:rPr lang="en-US" altLang="zh-CN" dirty="0">
                <a:solidFill>
                  <a:srgbClr val="0070C0"/>
                </a:solidFill>
              </a:rPr>
              <a:t>0</a:t>
            </a:r>
            <a:r>
              <a:rPr lang="en-US" altLang="zh-CN" dirty="0">
                <a:solidFill>
                  <a:srgbClr val="FF0000"/>
                </a:solidFill>
              </a:rPr>
              <a:t>10</a:t>
            </a:r>
            <a:r>
              <a:rPr lang="en-US" altLang="zh-CN" dirty="0"/>
              <a:t>B</a:t>
            </a:r>
            <a:r>
              <a:rPr lang="zh-CN" altLang="zh-CN" dirty="0"/>
              <a:t>（</a:t>
            </a:r>
            <a:r>
              <a:rPr lang="en-US" altLang="zh-CN" dirty="0"/>
              <a:t>0202H</a:t>
            </a:r>
            <a:r>
              <a:rPr lang="zh-CN" altLang="zh-CN" dirty="0"/>
              <a:t>）送入</a:t>
            </a:r>
            <a:r>
              <a:rPr lang="en-US" altLang="zh-CN" i="1" dirty="0">
                <a:solidFill>
                  <a:srgbClr val="FF0000"/>
                </a:solidFill>
              </a:rPr>
              <a:t>TR</a:t>
            </a:r>
            <a:r>
              <a:rPr lang="zh-CN" altLang="zh-CN" dirty="0"/>
              <a:t>中</a:t>
            </a:r>
            <a:r>
              <a:rPr lang="zh-CN" altLang="zh-CN" dirty="0" smtClean="0"/>
              <a:t>。</a:t>
            </a:r>
            <a:endParaRPr lang="en-US" altLang="zh-CN" dirty="0" smtClean="0"/>
          </a:p>
          <a:p>
            <a:r>
              <a:rPr lang="en-US" altLang="zh-CN" dirty="0"/>
              <a:t>② </a:t>
            </a:r>
            <a:r>
              <a:rPr lang="zh-CN" altLang="zh-CN" dirty="0"/>
              <a:t>由</a:t>
            </a:r>
            <a:r>
              <a:rPr lang="en-US" altLang="zh-CN" i="1" dirty="0">
                <a:solidFill>
                  <a:srgbClr val="FF0000"/>
                </a:solidFill>
              </a:rPr>
              <a:t>TR</a:t>
            </a:r>
            <a:r>
              <a:rPr lang="zh-CN" altLang="zh-CN" i="1" dirty="0">
                <a:solidFill>
                  <a:srgbClr val="FF0000"/>
                </a:solidFill>
              </a:rPr>
              <a:t>中的选择符</a:t>
            </a:r>
            <a:r>
              <a:rPr lang="zh-CN" altLang="zh-CN" dirty="0"/>
              <a:t>从</a:t>
            </a:r>
            <a:r>
              <a:rPr lang="en-US" altLang="zh-CN" dirty="0"/>
              <a:t>GDT</a:t>
            </a:r>
            <a:r>
              <a:rPr lang="zh-CN" altLang="zh-CN" dirty="0"/>
              <a:t>表中找到变址值为</a:t>
            </a:r>
            <a:r>
              <a:rPr lang="en-US" altLang="zh-CN" dirty="0"/>
              <a:t>40H</a:t>
            </a:r>
            <a:r>
              <a:rPr lang="zh-CN" altLang="zh-CN" dirty="0"/>
              <a:t>的项，在这一项中存放着任务</a:t>
            </a:r>
            <a:r>
              <a:rPr lang="en-US" altLang="zh-CN" dirty="0"/>
              <a:t>A</a:t>
            </a:r>
            <a:r>
              <a:rPr lang="zh-CN" altLang="zh-CN" dirty="0"/>
              <a:t>的</a:t>
            </a:r>
            <a:r>
              <a:rPr lang="en-US" altLang="zh-CN" dirty="0"/>
              <a:t>TSS</a:t>
            </a:r>
            <a:r>
              <a:rPr lang="zh-CN" altLang="zh-CN" dirty="0"/>
              <a:t>描述符。将任务</a:t>
            </a:r>
            <a:r>
              <a:rPr lang="en-US" altLang="zh-CN" dirty="0"/>
              <a:t>A</a:t>
            </a:r>
            <a:r>
              <a:rPr lang="zh-CN" altLang="zh-CN" dirty="0"/>
              <a:t>的</a:t>
            </a:r>
            <a:r>
              <a:rPr lang="en-US" altLang="zh-CN" dirty="0"/>
              <a:t>TSS</a:t>
            </a:r>
            <a:r>
              <a:rPr lang="zh-CN" altLang="zh-CN" dirty="0"/>
              <a:t>描述符送入</a:t>
            </a:r>
            <a:r>
              <a:rPr lang="en-US" altLang="zh-CN" dirty="0"/>
              <a:t>TR</a:t>
            </a:r>
            <a:r>
              <a:rPr lang="zh-CN" altLang="zh-CN" dirty="0"/>
              <a:t>中的不可见部分。</a:t>
            </a:r>
          </a:p>
          <a:p>
            <a:r>
              <a:rPr lang="en-US" altLang="zh-CN" dirty="0"/>
              <a:t>③ TR</a:t>
            </a:r>
            <a:r>
              <a:rPr lang="zh-CN" altLang="zh-CN" dirty="0"/>
              <a:t>中的不可见部分指向任务</a:t>
            </a:r>
            <a:r>
              <a:rPr lang="en-US" altLang="zh-CN" dirty="0"/>
              <a:t>A</a:t>
            </a:r>
            <a:r>
              <a:rPr lang="zh-CN" altLang="zh-CN" dirty="0"/>
              <a:t>的</a:t>
            </a:r>
            <a:r>
              <a:rPr lang="en-US" altLang="zh-CN" dirty="0"/>
              <a:t>TSS</a:t>
            </a:r>
            <a:r>
              <a:rPr lang="zh-CN" altLang="zh-CN" dirty="0"/>
              <a:t>的基地址和界限</a:t>
            </a:r>
            <a:r>
              <a:rPr lang="zh-CN" altLang="zh-CN" dirty="0" smtClean="0"/>
              <a:t>。</a:t>
            </a:r>
            <a:endParaRPr lang="en-US" altLang="zh-CN" dirty="0" smtClean="0"/>
          </a:p>
          <a:p>
            <a:r>
              <a:rPr lang="en-US" altLang="zh-CN" dirty="0"/>
              <a:t>④ </a:t>
            </a:r>
            <a:r>
              <a:rPr lang="zh-CN" altLang="zh-CN" dirty="0"/>
              <a:t>在执行任务</a:t>
            </a:r>
            <a:r>
              <a:rPr lang="en-US" altLang="zh-CN" dirty="0"/>
              <a:t>A</a:t>
            </a:r>
            <a:r>
              <a:rPr lang="zh-CN" altLang="zh-CN" dirty="0"/>
              <a:t>程序的过程中</a:t>
            </a:r>
            <a:r>
              <a:rPr lang="zh-CN" altLang="zh-CN" dirty="0" smtClean="0"/>
              <a:t>，</a:t>
            </a:r>
            <a:r>
              <a:rPr lang="zh-CN" altLang="en-US" dirty="0" smtClean="0"/>
              <a:t>一个</a:t>
            </a:r>
            <a:r>
              <a:rPr lang="en-US" altLang="zh-CN" i="1" dirty="0" smtClean="0">
                <a:solidFill>
                  <a:srgbClr val="FF0000"/>
                </a:solidFill>
              </a:rPr>
              <a:t>CALL  </a:t>
            </a:r>
            <a:r>
              <a:rPr lang="en-US" altLang="zh-CN" i="1" dirty="0">
                <a:solidFill>
                  <a:srgbClr val="FF0000"/>
                </a:solidFill>
              </a:rPr>
              <a:t>PROC</a:t>
            </a:r>
            <a:r>
              <a:rPr lang="zh-CN" altLang="zh-CN" dirty="0"/>
              <a:t>指令通过任务门进行间接任务切换</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78</a:t>
            </a:fld>
            <a:endParaRPr lang="zh-CN" altLang="en-US" dirty="0"/>
          </a:p>
        </p:txBody>
      </p:sp>
    </p:spTree>
    <p:extLst>
      <p:ext uri="{BB962C8B-B14F-4D97-AF65-F5344CB8AC3E}">
        <p14:creationId xmlns:p14="http://schemas.microsoft.com/office/powerpoint/2010/main" val="39877403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79</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050"/>
            <a:ext cx="7416824" cy="681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220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821" y="2996952"/>
            <a:ext cx="8280920" cy="924475"/>
          </a:xfrm>
        </p:spPr>
        <p:txBody>
          <a:bodyPr/>
          <a:lstStyle/>
          <a:p>
            <a:r>
              <a:rPr lang="en-US" altLang="zh-CN" b="1" dirty="0"/>
              <a:t>1.2  </a:t>
            </a:r>
            <a:r>
              <a:rPr lang="zh-CN" altLang="zh-CN" b="1" dirty="0"/>
              <a:t>分段存储管理</a:t>
            </a:r>
            <a:br>
              <a:rPr lang="zh-CN" altLang="zh-CN" b="1" dirty="0"/>
            </a:b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a:t>
            </a:fld>
            <a:endParaRPr lang="zh-CN" altLang="en-US" dirty="0"/>
          </a:p>
        </p:txBody>
      </p:sp>
    </p:spTree>
    <p:extLst>
      <p:ext uri="{BB962C8B-B14F-4D97-AF65-F5344CB8AC3E}">
        <p14:creationId xmlns:p14="http://schemas.microsoft.com/office/powerpoint/2010/main" val="42569306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4976747"/>
          </a:xfrm>
        </p:spPr>
        <p:txBody>
          <a:bodyPr/>
          <a:lstStyle/>
          <a:p>
            <a:r>
              <a:rPr lang="zh-CN" altLang="zh-CN" dirty="0"/>
              <a:t>调用语句中的</a:t>
            </a:r>
            <a:r>
              <a:rPr lang="en-US" altLang="zh-CN" dirty="0"/>
              <a:t>PROC</a:t>
            </a:r>
            <a:r>
              <a:rPr lang="zh-CN" altLang="zh-CN" dirty="0"/>
              <a:t>是过程名。当把这个语句翻译成可执行的指令时，假设其形式为：</a:t>
            </a:r>
            <a:endParaRPr lang="zh-CN" altLang="en-US" dirty="0"/>
          </a:p>
          <a:p>
            <a:r>
              <a:rPr lang="en-US" altLang="zh-CN" dirty="0" smtClean="0"/>
              <a:t>CALL  </a:t>
            </a:r>
            <a:r>
              <a:rPr lang="en-US" altLang="zh-CN" dirty="0"/>
              <a:t>0309H  </a:t>
            </a:r>
            <a:r>
              <a:rPr lang="zh-CN" altLang="zh-CN" dirty="0"/>
              <a:t>偏移量</a:t>
            </a:r>
          </a:p>
          <a:p>
            <a:r>
              <a:rPr lang="zh-CN" altLang="zh-CN" dirty="0"/>
              <a:t>由指令中的选择符</a:t>
            </a:r>
            <a:r>
              <a:rPr lang="en-US" altLang="zh-CN" dirty="0"/>
              <a:t>0309H</a:t>
            </a:r>
            <a:r>
              <a:rPr lang="zh-CN" altLang="zh-CN" dirty="0"/>
              <a:t>从</a:t>
            </a:r>
            <a:r>
              <a:rPr lang="en-US" altLang="zh-CN" dirty="0"/>
              <a:t>GDT</a:t>
            </a:r>
            <a:r>
              <a:rPr lang="zh-CN" altLang="zh-CN" dirty="0"/>
              <a:t>表中找到变址值为</a:t>
            </a:r>
            <a:r>
              <a:rPr lang="en-US" altLang="zh-CN" dirty="0"/>
              <a:t>61H</a:t>
            </a:r>
            <a:r>
              <a:rPr lang="zh-CN" altLang="zh-CN" dirty="0"/>
              <a:t>的项，在这一项中放着任务</a:t>
            </a:r>
            <a:r>
              <a:rPr lang="en-US" altLang="zh-CN" dirty="0"/>
              <a:t>B</a:t>
            </a:r>
            <a:r>
              <a:rPr lang="zh-CN" altLang="zh-CN" dirty="0"/>
              <a:t>的任务门描述符，其类型值为</a:t>
            </a:r>
            <a:r>
              <a:rPr lang="en-US" altLang="zh-CN" dirty="0"/>
              <a:t>5</a:t>
            </a:r>
            <a:r>
              <a:rPr lang="zh-CN" altLang="zh-CN" dirty="0"/>
              <a:t>、选择符值为</a:t>
            </a:r>
            <a:r>
              <a:rPr lang="en-US" altLang="zh-CN" dirty="0"/>
              <a:t>0209H</a:t>
            </a:r>
            <a:r>
              <a:rPr lang="zh-CN" altLang="zh-CN" dirty="0"/>
              <a:t>；将任务</a:t>
            </a:r>
            <a:r>
              <a:rPr lang="en-US" altLang="zh-CN" dirty="0"/>
              <a:t>B</a:t>
            </a:r>
            <a:r>
              <a:rPr lang="zh-CN" altLang="zh-CN" dirty="0"/>
              <a:t>的任务门描述符中的目标选择符</a:t>
            </a:r>
            <a:r>
              <a:rPr lang="en-US" altLang="zh-CN" dirty="0"/>
              <a:t>0209H</a:t>
            </a:r>
            <a:r>
              <a:rPr lang="zh-CN" altLang="zh-CN" dirty="0"/>
              <a:t>送入</a:t>
            </a:r>
            <a:r>
              <a:rPr lang="en-US" altLang="zh-CN" dirty="0"/>
              <a:t>TR</a:t>
            </a:r>
            <a:r>
              <a:rPr lang="zh-CN" altLang="zh-CN" dirty="0"/>
              <a:t>中</a:t>
            </a:r>
            <a:r>
              <a:rPr lang="zh-CN" altLang="zh-CN"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80</a:t>
            </a:fld>
            <a:endParaRPr lang="zh-CN" altLang="en-US" dirty="0"/>
          </a:p>
        </p:txBody>
      </p:sp>
    </p:spTree>
    <p:extLst>
      <p:ext uri="{BB962C8B-B14F-4D97-AF65-F5344CB8AC3E}">
        <p14:creationId xmlns:p14="http://schemas.microsoft.com/office/powerpoint/2010/main" val="40871696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1"/>
            <a:ext cx="8352926" cy="6084743"/>
          </a:xfrm>
        </p:spPr>
        <p:txBody>
          <a:bodyPr/>
          <a:lstStyle/>
          <a:p>
            <a:r>
              <a:rPr lang="en-US" altLang="zh-CN" dirty="0"/>
              <a:t>⑤ </a:t>
            </a:r>
            <a:r>
              <a:rPr lang="zh-CN" altLang="zh-CN" dirty="0"/>
              <a:t>由</a:t>
            </a:r>
            <a:r>
              <a:rPr lang="en-US" altLang="zh-CN" dirty="0"/>
              <a:t>TR</a:t>
            </a:r>
            <a:r>
              <a:rPr lang="zh-CN" altLang="zh-CN" dirty="0"/>
              <a:t>的选择符从</a:t>
            </a:r>
            <a:r>
              <a:rPr lang="en-US" altLang="zh-CN" dirty="0"/>
              <a:t>GDT</a:t>
            </a:r>
            <a:r>
              <a:rPr lang="zh-CN" altLang="zh-CN" dirty="0"/>
              <a:t>表中找到变址值为</a:t>
            </a:r>
            <a:r>
              <a:rPr lang="en-US" altLang="zh-CN" dirty="0"/>
              <a:t>41H</a:t>
            </a:r>
            <a:r>
              <a:rPr lang="zh-CN" altLang="zh-CN" dirty="0"/>
              <a:t>的项，在这一项中存放着任务</a:t>
            </a:r>
            <a:r>
              <a:rPr lang="en-US" altLang="zh-CN" dirty="0"/>
              <a:t>B</a:t>
            </a:r>
            <a:r>
              <a:rPr lang="zh-CN" altLang="zh-CN" dirty="0"/>
              <a:t>的</a:t>
            </a:r>
            <a:r>
              <a:rPr lang="en-US" altLang="zh-CN" dirty="0"/>
              <a:t>TSS</a:t>
            </a:r>
            <a:r>
              <a:rPr lang="zh-CN" altLang="zh-CN" dirty="0"/>
              <a:t>描述符</a:t>
            </a:r>
            <a:r>
              <a:rPr lang="zh-CN" altLang="zh-CN" dirty="0" smtClean="0"/>
              <a:t>。</a:t>
            </a:r>
            <a:endParaRPr lang="en-US" altLang="zh-CN" dirty="0" smtClean="0"/>
          </a:p>
          <a:p>
            <a:r>
              <a:rPr lang="en-US" altLang="zh-CN" dirty="0"/>
              <a:t>⑥ </a:t>
            </a:r>
            <a:r>
              <a:rPr lang="zh-CN" altLang="zh-CN" dirty="0"/>
              <a:t>任务</a:t>
            </a:r>
            <a:r>
              <a:rPr lang="en-US" altLang="zh-CN" dirty="0"/>
              <a:t>B</a:t>
            </a:r>
            <a:r>
              <a:rPr lang="zh-CN" altLang="zh-CN" dirty="0"/>
              <a:t>的</a:t>
            </a:r>
            <a:r>
              <a:rPr lang="en-US" altLang="zh-CN" dirty="0"/>
              <a:t>TSS</a:t>
            </a:r>
            <a:r>
              <a:rPr lang="zh-CN" altLang="zh-CN" dirty="0"/>
              <a:t>描述符中的基地址、界限和属性送入</a:t>
            </a:r>
            <a:r>
              <a:rPr lang="en-US" altLang="zh-CN" dirty="0"/>
              <a:t>TR</a:t>
            </a:r>
            <a:r>
              <a:rPr lang="zh-CN" altLang="zh-CN" dirty="0"/>
              <a:t>中的不可见部分。</a:t>
            </a:r>
          </a:p>
          <a:p>
            <a:r>
              <a:rPr lang="en-US" altLang="zh-CN" dirty="0"/>
              <a:t>⑦ TR</a:t>
            </a:r>
            <a:r>
              <a:rPr lang="zh-CN" altLang="zh-CN" dirty="0"/>
              <a:t>中的不可见部分指出任务</a:t>
            </a:r>
            <a:r>
              <a:rPr lang="en-US" altLang="zh-CN" dirty="0"/>
              <a:t>B</a:t>
            </a:r>
            <a:r>
              <a:rPr lang="zh-CN" altLang="zh-CN" dirty="0"/>
              <a:t>的</a:t>
            </a:r>
            <a:r>
              <a:rPr lang="en-US" altLang="zh-CN" dirty="0"/>
              <a:t>TSS</a:t>
            </a:r>
            <a:r>
              <a:rPr lang="zh-CN" altLang="zh-CN" dirty="0"/>
              <a:t>的基地址、界限和属性。</a:t>
            </a:r>
          </a:p>
          <a:p>
            <a:r>
              <a:rPr lang="en-US" altLang="zh-CN" dirty="0"/>
              <a:t>⑧ </a:t>
            </a:r>
            <a:r>
              <a:rPr lang="zh-CN" altLang="zh-CN" dirty="0"/>
              <a:t>将任务</a:t>
            </a:r>
            <a:r>
              <a:rPr lang="en-US" altLang="zh-CN" dirty="0"/>
              <a:t>A</a:t>
            </a:r>
            <a:r>
              <a:rPr lang="zh-CN" altLang="zh-CN" dirty="0"/>
              <a:t>的</a:t>
            </a:r>
            <a:r>
              <a:rPr lang="en-US" altLang="zh-CN" dirty="0"/>
              <a:t>TSS</a:t>
            </a:r>
            <a:r>
              <a:rPr lang="zh-CN" altLang="zh-CN" dirty="0"/>
              <a:t>描述符的选择符，存入任务</a:t>
            </a:r>
            <a:r>
              <a:rPr lang="en-US" altLang="zh-CN" dirty="0"/>
              <a:t>B</a:t>
            </a:r>
            <a:r>
              <a:rPr lang="zh-CN" altLang="zh-CN" dirty="0"/>
              <a:t>的</a:t>
            </a:r>
            <a:r>
              <a:rPr lang="en-US" altLang="zh-CN" dirty="0"/>
              <a:t>TSS</a:t>
            </a:r>
            <a:r>
              <a:rPr lang="zh-CN" altLang="zh-CN" dirty="0"/>
              <a:t>中的返回链内。将任务</a:t>
            </a:r>
            <a:r>
              <a:rPr lang="en-US" altLang="zh-CN" dirty="0"/>
              <a:t>B</a:t>
            </a:r>
            <a:r>
              <a:rPr lang="zh-CN" altLang="zh-CN" dirty="0"/>
              <a:t>的任务状态段</a:t>
            </a:r>
            <a:r>
              <a:rPr lang="en-US" altLang="zh-CN" dirty="0"/>
              <a:t>TSS</a:t>
            </a:r>
            <a:r>
              <a:rPr lang="zh-CN" altLang="zh-CN" dirty="0"/>
              <a:t>中的</a:t>
            </a:r>
            <a:r>
              <a:rPr lang="en-US" altLang="zh-CN" dirty="0"/>
              <a:t>LDT</a:t>
            </a:r>
            <a:r>
              <a:rPr lang="zh-CN" altLang="zh-CN" dirty="0"/>
              <a:t>描述符的选择符送入</a:t>
            </a:r>
            <a:r>
              <a:rPr lang="en-US" altLang="zh-CN" dirty="0"/>
              <a:t>LDTR</a:t>
            </a:r>
            <a:r>
              <a:rPr lang="zh-CN" altLang="zh-CN" dirty="0"/>
              <a:t>，把任务</a:t>
            </a:r>
            <a:r>
              <a:rPr lang="en-US" altLang="zh-CN" dirty="0"/>
              <a:t>B</a:t>
            </a:r>
            <a:r>
              <a:rPr lang="zh-CN" altLang="zh-CN" dirty="0"/>
              <a:t>的任务状态段</a:t>
            </a:r>
            <a:r>
              <a:rPr lang="en-US" altLang="zh-CN" dirty="0"/>
              <a:t>TSS</a:t>
            </a:r>
            <a:r>
              <a:rPr lang="zh-CN" altLang="zh-CN" dirty="0"/>
              <a:t>中的内容恢复到各个寄存器，把</a:t>
            </a:r>
            <a:r>
              <a:rPr lang="en-US" altLang="zh-CN" dirty="0"/>
              <a:t>NT</a:t>
            </a:r>
            <a:r>
              <a:rPr lang="zh-CN" altLang="zh-CN" dirty="0"/>
              <a:t>标志置位为</a:t>
            </a:r>
            <a:r>
              <a:rPr lang="en-US" altLang="zh-CN" dirty="0"/>
              <a:t>1</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81</a:t>
            </a:fld>
            <a:endParaRPr lang="zh-CN" altLang="en-US" dirty="0"/>
          </a:p>
        </p:txBody>
      </p:sp>
    </p:spTree>
    <p:extLst>
      <p:ext uri="{BB962C8B-B14F-4D97-AF65-F5344CB8AC3E}">
        <p14:creationId xmlns:p14="http://schemas.microsoft.com/office/powerpoint/2010/main" val="30931068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352926" cy="6170167"/>
          </a:xfrm>
        </p:spPr>
        <p:txBody>
          <a:bodyPr/>
          <a:lstStyle/>
          <a:p>
            <a:r>
              <a:rPr lang="en-US" altLang="zh-CN" dirty="0"/>
              <a:t>⑨ </a:t>
            </a:r>
            <a:r>
              <a:rPr lang="zh-CN" altLang="zh-CN" dirty="0"/>
              <a:t>由</a:t>
            </a:r>
            <a:r>
              <a:rPr lang="en-US" altLang="zh-CN" dirty="0"/>
              <a:t>LDTR</a:t>
            </a:r>
            <a:r>
              <a:rPr lang="zh-CN" altLang="zh-CN" dirty="0"/>
              <a:t>中的</a:t>
            </a:r>
            <a:r>
              <a:rPr lang="en-US" altLang="zh-CN" dirty="0"/>
              <a:t>LDT</a:t>
            </a:r>
            <a:r>
              <a:rPr lang="zh-CN" altLang="zh-CN" dirty="0"/>
              <a:t>描述符的选择符从</a:t>
            </a:r>
            <a:r>
              <a:rPr lang="en-US" altLang="zh-CN" dirty="0"/>
              <a:t>GDT</a:t>
            </a:r>
            <a:r>
              <a:rPr lang="zh-CN" altLang="zh-CN" dirty="0"/>
              <a:t>表中找到任务</a:t>
            </a:r>
            <a:r>
              <a:rPr lang="en-US" altLang="zh-CN" dirty="0"/>
              <a:t>B</a:t>
            </a:r>
            <a:r>
              <a:rPr lang="zh-CN" altLang="zh-CN" dirty="0"/>
              <a:t>的</a:t>
            </a:r>
            <a:r>
              <a:rPr lang="en-US" altLang="zh-CN" dirty="0"/>
              <a:t>LDT</a:t>
            </a:r>
            <a:r>
              <a:rPr lang="zh-CN" altLang="zh-CN" dirty="0"/>
              <a:t>描述符项，在这一项中存放着任务</a:t>
            </a:r>
            <a:r>
              <a:rPr lang="en-US" altLang="zh-CN" dirty="0"/>
              <a:t>B</a:t>
            </a:r>
            <a:r>
              <a:rPr lang="zh-CN" altLang="zh-CN" dirty="0"/>
              <a:t>的</a:t>
            </a:r>
            <a:r>
              <a:rPr lang="en-US" altLang="zh-CN" dirty="0"/>
              <a:t>LDT</a:t>
            </a:r>
            <a:r>
              <a:rPr lang="zh-CN" altLang="zh-CN" dirty="0"/>
              <a:t>描述符表的基地址、界限和属性。</a:t>
            </a:r>
          </a:p>
          <a:p>
            <a:r>
              <a:rPr lang="zh-CN" altLang="zh-CN" dirty="0"/>
              <a:t>⑩ 将任务</a:t>
            </a:r>
            <a:r>
              <a:rPr lang="en-US" altLang="zh-CN" dirty="0"/>
              <a:t>B</a:t>
            </a:r>
            <a:r>
              <a:rPr lang="zh-CN" altLang="zh-CN" dirty="0"/>
              <a:t>的</a:t>
            </a:r>
            <a:r>
              <a:rPr lang="en-US" altLang="zh-CN" dirty="0"/>
              <a:t>LDT</a:t>
            </a:r>
            <a:r>
              <a:rPr lang="zh-CN" altLang="zh-CN" dirty="0"/>
              <a:t>描述符表的基地址、界限和属性送入</a:t>
            </a:r>
            <a:r>
              <a:rPr lang="en-US" altLang="zh-CN" dirty="0"/>
              <a:t>LDTR</a:t>
            </a:r>
            <a:r>
              <a:rPr lang="zh-CN" altLang="zh-CN" dirty="0"/>
              <a:t>中的不可见部分，即可确定任务</a:t>
            </a:r>
            <a:r>
              <a:rPr lang="en-US" altLang="zh-CN" dirty="0"/>
              <a:t>B</a:t>
            </a:r>
            <a:r>
              <a:rPr lang="zh-CN" altLang="zh-CN" dirty="0"/>
              <a:t>的当前局部描述符表；由</a:t>
            </a:r>
            <a:r>
              <a:rPr lang="en-US" altLang="zh-CN" dirty="0"/>
              <a:t>CS</a:t>
            </a:r>
            <a:r>
              <a:rPr lang="zh-CN" altLang="zh-CN" dirty="0"/>
              <a:t>和</a:t>
            </a:r>
            <a:r>
              <a:rPr lang="en-US" altLang="zh-CN" dirty="0"/>
              <a:t>DS</a:t>
            </a:r>
            <a:r>
              <a:rPr lang="zh-CN" altLang="zh-CN" dirty="0"/>
              <a:t>等段寄存器中的段选择符从</a:t>
            </a:r>
            <a:r>
              <a:rPr lang="en-US" altLang="zh-CN" dirty="0"/>
              <a:t>LDT/GDT</a:t>
            </a:r>
            <a:r>
              <a:rPr lang="zh-CN" altLang="zh-CN" dirty="0"/>
              <a:t>表中找到任务</a:t>
            </a:r>
            <a:r>
              <a:rPr lang="en-US" altLang="zh-CN" dirty="0"/>
              <a:t>B</a:t>
            </a:r>
            <a:r>
              <a:rPr lang="zh-CN" altLang="zh-CN" dirty="0"/>
              <a:t>的当前代码段描述符和数据段描述符，并将其段描述符中的基地址、界限和属性送入</a:t>
            </a:r>
            <a:r>
              <a:rPr lang="en-US" altLang="zh-CN" dirty="0"/>
              <a:t>CS</a:t>
            </a:r>
            <a:r>
              <a:rPr lang="zh-CN" altLang="zh-CN" dirty="0"/>
              <a:t>和</a:t>
            </a:r>
            <a:r>
              <a:rPr lang="en-US" altLang="zh-CN" dirty="0"/>
              <a:t>DS</a:t>
            </a:r>
            <a:r>
              <a:rPr lang="zh-CN" altLang="zh-CN" dirty="0"/>
              <a:t>等段寄存器的不可见部分。</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82</a:t>
            </a:fld>
            <a:endParaRPr lang="zh-CN" altLang="en-US" dirty="0"/>
          </a:p>
        </p:txBody>
      </p:sp>
    </p:spTree>
    <p:extLst>
      <p:ext uri="{BB962C8B-B14F-4D97-AF65-F5344CB8AC3E}">
        <p14:creationId xmlns:p14="http://schemas.microsoft.com/office/powerpoint/2010/main" val="37876213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zh-CN" dirty="0"/>
              <a:t>．任务切换的特权级检查</a:t>
            </a:r>
            <a:br>
              <a:rPr lang="zh-CN" altLang="zh-CN" dirty="0"/>
            </a:br>
            <a:endParaRPr lang="zh-CN" altLang="en-US" dirty="0"/>
          </a:p>
        </p:txBody>
      </p:sp>
      <p:sp>
        <p:nvSpPr>
          <p:cNvPr id="3" name="内容占位符 2"/>
          <p:cNvSpPr>
            <a:spLocks noGrp="1"/>
          </p:cNvSpPr>
          <p:nvPr>
            <p:ph idx="1"/>
          </p:nvPr>
        </p:nvSpPr>
        <p:spPr>
          <a:xfrm>
            <a:off x="395536" y="980729"/>
            <a:ext cx="8352926" cy="5783122"/>
          </a:xfrm>
        </p:spPr>
        <p:txBody>
          <a:bodyPr/>
          <a:lstStyle/>
          <a:p>
            <a:r>
              <a:rPr lang="zh-CN" altLang="zh-CN" dirty="0"/>
              <a:t>（</a:t>
            </a:r>
            <a:r>
              <a:rPr lang="en-US" altLang="zh-CN" dirty="0"/>
              <a:t>1</a:t>
            </a:r>
            <a:r>
              <a:rPr lang="zh-CN" altLang="zh-CN" dirty="0"/>
              <a:t>）利用</a:t>
            </a:r>
            <a:r>
              <a:rPr lang="en-US" altLang="zh-CN" dirty="0"/>
              <a:t>JMP/CALL</a:t>
            </a:r>
            <a:r>
              <a:rPr lang="zh-CN" altLang="zh-CN" dirty="0"/>
              <a:t>指令进行直接任务切换时，要对</a:t>
            </a:r>
            <a:r>
              <a:rPr lang="en-US" altLang="zh-CN" dirty="0"/>
              <a:t>TSS</a:t>
            </a:r>
            <a:r>
              <a:rPr lang="zh-CN" altLang="zh-CN" dirty="0"/>
              <a:t>进行保护。</a:t>
            </a:r>
            <a:r>
              <a:rPr lang="en-US" altLang="zh-CN" dirty="0"/>
              <a:t>JMP/CALL</a:t>
            </a:r>
            <a:r>
              <a:rPr lang="zh-CN" altLang="zh-CN" dirty="0"/>
              <a:t>指令的当前特权级</a:t>
            </a:r>
            <a:r>
              <a:rPr lang="en-US" altLang="zh-CN" dirty="0"/>
              <a:t>CPL</a:t>
            </a:r>
            <a:r>
              <a:rPr lang="zh-CN" altLang="zh-CN" dirty="0"/>
              <a:t>必须高于等于</a:t>
            </a:r>
            <a:r>
              <a:rPr lang="en-US" altLang="zh-CN" dirty="0">
                <a:solidFill>
                  <a:srgbClr val="FF0000"/>
                </a:solidFill>
              </a:rPr>
              <a:t>TSS</a:t>
            </a:r>
            <a:r>
              <a:rPr lang="zh-CN" altLang="zh-CN" dirty="0" smtClean="0">
                <a:solidFill>
                  <a:srgbClr val="FF0000"/>
                </a:solidFill>
              </a:rPr>
              <a:t>的</a:t>
            </a:r>
            <a:r>
              <a:rPr lang="zh-CN" altLang="en-US" dirty="0" smtClean="0">
                <a:solidFill>
                  <a:srgbClr val="FF0000"/>
                </a:solidFill>
              </a:rPr>
              <a:t>描述符</a:t>
            </a:r>
            <a:r>
              <a:rPr lang="zh-CN" altLang="zh-CN" dirty="0" smtClean="0">
                <a:solidFill>
                  <a:srgbClr val="FF0000"/>
                </a:solidFill>
              </a:rPr>
              <a:t>特</a:t>
            </a:r>
            <a:r>
              <a:rPr lang="zh-CN" altLang="zh-CN" dirty="0">
                <a:solidFill>
                  <a:srgbClr val="FF0000"/>
                </a:solidFill>
              </a:rPr>
              <a:t>权级</a:t>
            </a:r>
            <a:r>
              <a:rPr lang="en-US" altLang="zh-CN" dirty="0">
                <a:solidFill>
                  <a:srgbClr val="FF0000"/>
                </a:solidFill>
              </a:rPr>
              <a:t>DPL</a:t>
            </a:r>
            <a:r>
              <a:rPr lang="zh-CN" altLang="zh-CN" dirty="0"/>
              <a:t>，即</a:t>
            </a:r>
            <a:r>
              <a:rPr lang="zh-CN" altLang="zh-CN" dirty="0">
                <a:solidFill>
                  <a:srgbClr val="FF0000"/>
                </a:solidFill>
              </a:rPr>
              <a:t>数值上满足</a:t>
            </a:r>
            <a:r>
              <a:rPr lang="en-US" altLang="zh-CN" dirty="0">
                <a:solidFill>
                  <a:srgbClr val="FF0000"/>
                </a:solidFill>
              </a:rPr>
              <a:t>CPL</a:t>
            </a:r>
            <a:r>
              <a:rPr lang="zh-CN" altLang="zh-CN" dirty="0">
                <a:solidFill>
                  <a:srgbClr val="FF0000"/>
                </a:solidFill>
              </a:rPr>
              <a:t>≤</a:t>
            </a:r>
            <a:r>
              <a:rPr lang="en-US" altLang="zh-CN" dirty="0">
                <a:solidFill>
                  <a:srgbClr val="FF0000"/>
                </a:solidFill>
              </a:rPr>
              <a:t>DPL</a:t>
            </a:r>
            <a:r>
              <a:rPr lang="zh-CN" altLang="zh-CN" dirty="0">
                <a:solidFill>
                  <a:srgbClr val="FF0000"/>
                </a:solidFill>
              </a:rPr>
              <a:t>的条件</a:t>
            </a:r>
            <a:r>
              <a:rPr lang="zh-CN" altLang="zh-CN" dirty="0"/>
              <a:t>。如果通过了</a:t>
            </a:r>
            <a:r>
              <a:rPr lang="en-US" altLang="zh-CN" dirty="0"/>
              <a:t>TSS</a:t>
            </a:r>
            <a:r>
              <a:rPr lang="zh-CN" altLang="zh-CN" dirty="0"/>
              <a:t>的特权级检查，则可以进入任意特权级的其他任务。</a:t>
            </a:r>
          </a:p>
          <a:p>
            <a:r>
              <a:rPr lang="zh-CN" altLang="zh-CN" dirty="0"/>
              <a:t>（</a:t>
            </a:r>
            <a:r>
              <a:rPr lang="en-US" altLang="zh-CN" dirty="0"/>
              <a:t>2</a:t>
            </a:r>
            <a:r>
              <a:rPr lang="zh-CN" altLang="zh-CN" dirty="0"/>
              <a:t>）利用任务门进行间接任务切换时，要对任务门进行保护。</a:t>
            </a:r>
            <a:r>
              <a:rPr lang="en-US" altLang="zh-CN" dirty="0"/>
              <a:t>JMP/CALL</a:t>
            </a:r>
            <a:r>
              <a:rPr lang="zh-CN" altLang="zh-CN" dirty="0"/>
              <a:t>、</a:t>
            </a:r>
            <a:r>
              <a:rPr lang="en-US" altLang="zh-CN" dirty="0"/>
              <a:t>INT n</a:t>
            </a:r>
            <a:r>
              <a:rPr lang="zh-CN" altLang="zh-CN" dirty="0"/>
              <a:t>和</a:t>
            </a:r>
            <a:r>
              <a:rPr lang="en-US" altLang="zh-CN" dirty="0"/>
              <a:t>INTO</a:t>
            </a:r>
            <a:r>
              <a:rPr lang="zh-CN" altLang="zh-CN" dirty="0"/>
              <a:t>指令的当前特权级</a:t>
            </a:r>
            <a:r>
              <a:rPr lang="en-US" altLang="zh-CN" dirty="0"/>
              <a:t>CPL</a:t>
            </a:r>
            <a:r>
              <a:rPr lang="zh-CN" altLang="zh-CN" dirty="0"/>
              <a:t>必须高于等于</a:t>
            </a:r>
            <a:r>
              <a:rPr lang="zh-CN" altLang="zh-CN" dirty="0">
                <a:solidFill>
                  <a:srgbClr val="FF0000"/>
                </a:solidFill>
              </a:rPr>
              <a:t>任务门的特权级</a:t>
            </a:r>
            <a:r>
              <a:rPr lang="en-US" altLang="zh-CN" dirty="0">
                <a:solidFill>
                  <a:srgbClr val="FF0000"/>
                </a:solidFill>
              </a:rPr>
              <a:t>DPL</a:t>
            </a:r>
            <a:r>
              <a:rPr lang="zh-CN" altLang="zh-CN" dirty="0"/>
              <a:t>，即数值上</a:t>
            </a:r>
            <a:r>
              <a:rPr lang="zh-CN" altLang="zh-CN" dirty="0">
                <a:solidFill>
                  <a:srgbClr val="FF0000"/>
                </a:solidFill>
              </a:rPr>
              <a:t>满足</a:t>
            </a:r>
            <a:r>
              <a:rPr lang="en-US" altLang="zh-CN" dirty="0">
                <a:solidFill>
                  <a:srgbClr val="FF0000"/>
                </a:solidFill>
              </a:rPr>
              <a:t>CPL</a:t>
            </a:r>
            <a:r>
              <a:rPr lang="zh-CN" altLang="zh-CN" dirty="0">
                <a:solidFill>
                  <a:srgbClr val="FF0000"/>
                </a:solidFill>
              </a:rPr>
              <a:t>≤</a:t>
            </a:r>
            <a:r>
              <a:rPr lang="en-US" altLang="zh-CN" dirty="0">
                <a:solidFill>
                  <a:srgbClr val="FF0000"/>
                </a:solidFill>
              </a:rPr>
              <a:t>DPL</a:t>
            </a:r>
            <a:r>
              <a:rPr lang="zh-CN" altLang="zh-CN" dirty="0">
                <a:solidFill>
                  <a:srgbClr val="FF0000"/>
                </a:solidFill>
              </a:rPr>
              <a:t>的条件</a:t>
            </a:r>
            <a:r>
              <a:rPr lang="zh-CN" altLang="zh-CN" dirty="0"/>
              <a:t>。如果通过了任务门的特权级检查，则可以进入任意特权级的</a:t>
            </a:r>
            <a:r>
              <a:rPr lang="en-US" altLang="zh-CN" dirty="0"/>
              <a:t>TSS</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83</a:t>
            </a:fld>
            <a:endParaRPr lang="zh-CN" altLang="en-US" dirty="0"/>
          </a:p>
        </p:txBody>
      </p:sp>
    </p:spTree>
    <p:extLst>
      <p:ext uri="{BB962C8B-B14F-4D97-AF65-F5344CB8AC3E}">
        <p14:creationId xmlns:p14="http://schemas.microsoft.com/office/powerpoint/2010/main" val="26220069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  </a:t>
            </a:r>
            <a:r>
              <a:rPr lang="zh-CN" altLang="zh-CN" b="1" dirty="0"/>
              <a:t>向保护模式的转换</a:t>
            </a:r>
            <a:br>
              <a:rPr lang="zh-CN" altLang="zh-CN" b="1" dirty="0"/>
            </a:br>
            <a:endParaRPr lang="zh-CN" altLang="en-US" dirty="0"/>
          </a:p>
        </p:txBody>
      </p:sp>
      <p:sp>
        <p:nvSpPr>
          <p:cNvPr id="3" name="内容占位符 2"/>
          <p:cNvSpPr>
            <a:spLocks noGrp="1"/>
          </p:cNvSpPr>
          <p:nvPr>
            <p:ph idx="1"/>
          </p:nvPr>
        </p:nvSpPr>
        <p:spPr>
          <a:xfrm>
            <a:off x="395536" y="1412777"/>
            <a:ext cx="8352926" cy="3013133"/>
          </a:xfrm>
        </p:spPr>
        <p:txBody>
          <a:bodyPr/>
          <a:lstStyle/>
          <a:p>
            <a:r>
              <a:rPr lang="en-US" altLang="zh-CN" dirty="0"/>
              <a:t>Pentium</a:t>
            </a:r>
            <a:r>
              <a:rPr lang="zh-CN" altLang="zh-CN" dirty="0"/>
              <a:t>在复位之后，将</a:t>
            </a:r>
            <a:r>
              <a:rPr lang="en-US" altLang="zh-CN" dirty="0">
                <a:solidFill>
                  <a:srgbClr val="FF0000"/>
                </a:solidFill>
              </a:rPr>
              <a:t>CR0</a:t>
            </a:r>
            <a:r>
              <a:rPr lang="zh-CN" altLang="zh-CN" dirty="0">
                <a:solidFill>
                  <a:srgbClr val="FF0000"/>
                </a:solidFill>
              </a:rPr>
              <a:t>寄存器中的</a:t>
            </a:r>
            <a:r>
              <a:rPr lang="en-US" altLang="zh-CN" dirty="0">
                <a:solidFill>
                  <a:srgbClr val="FF0000"/>
                </a:solidFill>
              </a:rPr>
              <a:t>PE</a:t>
            </a:r>
            <a:r>
              <a:rPr lang="zh-CN" altLang="zh-CN" dirty="0">
                <a:solidFill>
                  <a:srgbClr val="FF0000"/>
                </a:solidFill>
              </a:rPr>
              <a:t>位</a:t>
            </a:r>
            <a:r>
              <a:rPr lang="zh-CN" altLang="zh-CN" dirty="0"/>
              <a:t>变为逻辑</a:t>
            </a:r>
            <a:r>
              <a:rPr lang="en-US" altLang="zh-CN" dirty="0"/>
              <a:t>0</a:t>
            </a:r>
            <a:r>
              <a:rPr lang="zh-CN" altLang="zh-CN" dirty="0"/>
              <a:t>，处理器处在</a:t>
            </a:r>
            <a:r>
              <a:rPr lang="zh-CN" altLang="zh-CN" dirty="0">
                <a:solidFill>
                  <a:srgbClr val="FF0000"/>
                </a:solidFill>
              </a:rPr>
              <a:t>实地址方式</a:t>
            </a:r>
            <a:r>
              <a:rPr lang="zh-CN" altLang="zh-CN" dirty="0"/>
              <a:t>下并开始运行程序</a:t>
            </a:r>
            <a:r>
              <a:rPr lang="zh-CN" altLang="zh-CN" dirty="0" smtClean="0"/>
              <a:t>。</a:t>
            </a:r>
            <a:endParaRPr lang="en-US" altLang="zh-CN" dirty="0" smtClean="0"/>
          </a:p>
          <a:p>
            <a:r>
              <a:rPr lang="zh-CN" altLang="zh-CN" dirty="0" smtClean="0"/>
              <a:t>通过</a:t>
            </a:r>
            <a:r>
              <a:rPr lang="zh-CN" altLang="zh-CN" dirty="0"/>
              <a:t>给</a:t>
            </a:r>
            <a:r>
              <a:rPr lang="en-US" altLang="zh-CN" dirty="0">
                <a:solidFill>
                  <a:srgbClr val="FF0000"/>
                </a:solidFill>
              </a:rPr>
              <a:t>CR0</a:t>
            </a:r>
            <a:r>
              <a:rPr lang="zh-CN" altLang="zh-CN" dirty="0">
                <a:solidFill>
                  <a:srgbClr val="FF0000"/>
                </a:solidFill>
              </a:rPr>
              <a:t>寄存器中的</a:t>
            </a:r>
            <a:r>
              <a:rPr lang="en-US" altLang="zh-CN" dirty="0">
                <a:solidFill>
                  <a:srgbClr val="FF0000"/>
                </a:solidFill>
              </a:rPr>
              <a:t>PE</a:t>
            </a:r>
            <a:r>
              <a:rPr lang="zh-CN" altLang="zh-CN" dirty="0">
                <a:solidFill>
                  <a:srgbClr val="FF0000"/>
                </a:solidFill>
              </a:rPr>
              <a:t>位置</a:t>
            </a:r>
            <a:r>
              <a:rPr lang="en-US" altLang="zh-CN" dirty="0">
                <a:solidFill>
                  <a:srgbClr val="FF0000"/>
                </a:solidFill>
              </a:rPr>
              <a:t>1</a:t>
            </a:r>
            <a:r>
              <a:rPr lang="zh-CN" altLang="zh-CN" dirty="0"/>
              <a:t>，微处理器将进入</a:t>
            </a:r>
            <a:r>
              <a:rPr lang="zh-CN" altLang="zh-CN" dirty="0">
                <a:solidFill>
                  <a:srgbClr val="FF0000"/>
                </a:solidFill>
              </a:rPr>
              <a:t>保护模式</a:t>
            </a:r>
            <a:r>
              <a:rPr lang="zh-CN" altLang="zh-CN" dirty="0"/>
              <a:t>，但在进入保护模式之前，</a:t>
            </a:r>
            <a:r>
              <a:rPr lang="zh-CN" altLang="zh-CN" dirty="0">
                <a:solidFill>
                  <a:srgbClr val="FF0000"/>
                </a:solidFill>
              </a:rPr>
              <a:t>必须在实地址方式下作好初始化准备工作</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84</a:t>
            </a:fld>
            <a:endParaRPr lang="zh-CN" altLang="en-US" dirty="0"/>
          </a:p>
        </p:txBody>
      </p:sp>
    </p:spTree>
    <p:extLst>
      <p:ext uri="{BB962C8B-B14F-4D97-AF65-F5344CB8AC3E}">
        <p14:creationId xmlns:p14="http://schemas.microsoft.com/office/powerpoint/2010/main" val="39356498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352926" cy="6235553"/>
          </a:xfrm>
        </p:spPr>
        <p:txBody>
          <a:bodyPr/>
          <a:lstStyle/>
          <a:p>
            <a:r>
              <a:rPr lang="zh-CN" altLang="zh-CN" dirty="0" smtClean="0"/>
              <a:t>完</a:t>
            </a:r>
            <a:r>
              <a:rPr lang="zh-CN" altLang="zh-CN" dirty="0"/>
              <a:t>成从实地址方式到保护模</a:t>
            </a:r>
            <a:r>
              <a:rPr lang="zh-CN" altLang="zh-CN" dirty="0" smtClean="0"/>
              <a:t>式切</a:t>
            </a:r>
            <a:r>
              <a:rPr lang="zh-CN" altLang="zh-CN" dirty="0"/>
              <a:t>换的步</a:t>
            </a:r>
            <a:r>
              <a:rPr lang="zh-CN" altLang="zh-CN" dirty="0" smtClean="0"/>
              <a:t>骤：</a:t>
            </a:r>
            <a:endParaRPr lang="en-US" altLang="zh-CN" dirty="0" smtClean="0"/>
          </a:p>
          <a:p>
            <a:r>
              <a:rPr lang="zh-CN" altLang="zh-CN" dirty="0" smtClean="0"/>
              <a:t>（</a:t>
            </a:r>
            <a:r>
              <a:rPr lang="en-US" altLang="zh-CN" dirty="0"/>
              <a:t>1</a:t>
            </a:r>
            <a:r>
              <a:rPr lang="zh-CN" altLang="zh-CN" dirty="0"/>
              <a:t>）初始化</a:t>
            </a:r>
            <a:r>
              <a:rPr lang="zh-CN" altLang="zh-CN" dirty="0">
                <a:solidFill>
                  <a:srgbClr val="FF0000"/>
                </a:solidFill>
              </a:rPr>
              <a:t>中断描述符表</a:t>
            </a:r>
            <a:r>
              <a:rPr lang="en-US" altLang="zh-CN" dirty="0">
                <a:solidFill>
                  <a:srgbClr val="FF0000"/>
                </a:solidFill>
              </a:rPr>
              <a:t>IDT</a:t>
            </a:r>
            <a:r>
              <a:rPr lang="zh-CN" altLang="zh-CN" dirty="0"/>
              <a:t>，使其包含至少前</a:t>
            </a:r>
            <a:r>
              <a:rPr lang="en-US" altLang="zh-CN" dirty="0"/>
              <a:t>32</a:t>
            </a:r>
            <a:r>
              <a:rPr lang="zh-CN" altLang="zh-CN" dirty="0"/>
              <a:t>种中断类型有效的中断门描述符。</a:t>
            </a:r>
          </a:p>
          <a:p>
            <a:r>
              <a:rPr lang="zh-CN" altLang="zh-CN" dirty="0"/>
              <a:t>（</a:t>
            </a:r>
            <a:r>
              <a:rPr lang="en-US" altLang="zh-CN" dirty="0"/>
              <a:t>2</a:t>
            </a:r>
            <a:r>
              <a:rPr lang="zh-CN" altLang="zh-CN" dirty="0"/>
              <a:t>）初始化</a:t>
            </a:r>
            <a:r>
              <a:rPr lang="zh-CN" altLang="zh-CN" dirty="0">
                <a:solidFill>
                  <a:srgbClr val="FF0000"/>
                </a:solidFill>
              </a:rPr>
              <a:t>全局描述符表</a:t>
            </a:r>
            <a:r>
              <a:rPr lang="en-US" altLang="zh-CN" dirty="0">
                <a:solidFill>
                  <a:srgbClr val="FF0000"/>
                </a:solidFill>
              </a:rPr>
              <a:t>GDT</a:t>
            </a:r>
            <a:r>
              <a:rPr lang="zh-CN" altLang="zh-CN" dirty="0"/>
              <a:t>，使其第</a:t>
            </a:r>
            <a:r>
              <a:rPr lang="en-US" altLang="zh-CN" dirty="0"/>
              <a:t>0</a:t>
            </a:r>
            <a:r>
              <a:rPr lang="zh-CN" altLang="zh-CN" dirty="0"/>
              <a:t>项为一个空描述符，并且使其至少包含一个数据段描述符、一个代码段描述符、一个堆栈段描述符。</a:t>
            </a:r>
          </a:p>
          <a:p>
            <a:r>
              <a:rPr lang="zh-CN" altLang="zh-CN" dirty="0"/>
              <a:t>（</a:t>
            </a:r>
            <a:r>
              <a:rPr lang="en-US" altLang="zh-CN" dirty="0"/>
              <a:t>3</a:t>
            </a:r>
            <a:r>
              <a:rPr lang="zh-CN" altLang="zh-CN" dirty="0" smtClean="0"/>
              <a:t>）通</a:t>
            </a:r>
            <a:r>
              <a:rPr lang="zh-CN" altLang="zh-CN" dirty="0"/>
              <a:t>过指令</a:t>
            </a:r>
            <a:r>
              <a:rPr lang="en-US" altLang="zh-CN" dirty="0"/>
              <a:t>MOV  CR0</a:t>
            </a:r>
            <a:r>
              <a:rPr lang="zh-CN" altLang="zh-CN" dirty="0"/>
              <a:t>，</a:t>
            </a:r>
            <a:r>
              <a:rPr lang="en-US" altLang="zh-CN" dirty="0"/>
              <a:t>R/M </a:t>
            </a:r>
            <a:r>
              <a:rPr lang="zh-CN" altLang="zh-CN" dirty="0"/>
              <a:t>使</a:t>
            </a:r>
            <a:r>
              <a:rPr lang="en-US" altLang="zh-CN" dirty="0"/>
              <a:t>CR0</a:t>
            </a:r>
            <a:r>
              <a:rPr lang="zh-CN" altLang="zh-CN" dirty="0"/>
              <a:t>寄存器中的</a:t>
            </a:r>
            <a:r>
              <a:rPr lang="en-US" altLang="zh-CN" dirty="0"/>
              <a:t>PE</a:t>
            </a:r>
            <a:r>
              <a:rPr lang="zh-CN" altLang="zh-CN" dirty="0"/>
              <a:t>位置</a:t>
            </a:r>
            <a:r>
              <a:rPr lang="en-US" altLang="zh-CN" dirty="0" smtClean="0"/>
              <a:t>1</a:t>
            </a:r>
            <a:r>
              <a:rPr lang="zh-CN" altLang="en-US" dirty="0" smtClean="0"/>
              <a:t>，</a:t>
            </a:r>
            <a:r>
              <a:rPr lang="zh-CN" altLang="zh-CN" dirty="0" smtClean="0"/>
              <a:t>进</a:t>
            </a:r>
            <a:r>
              <a:rPr lang="zh-CN" altLang="zh-CN" dirty="0"/>
              <a:t>入保护模式。</a:t>
            </a:r>
          </a:p>
          <a:p>
            <a:r>
              <a:rPr lang="zh-CN" altLang="zh-CN" dirty="0"/>
              <a:t>（</a:t>
            </a:r>
            <a:r>
              <a:rPr lang="en-US" altLang="zh-CN" dirty="0"/>
              <a:t>4</a:t>
            </a:r>
            <a:r>
              <a:rPr lang="zh-CN" altLang="zh-CN" dirty="0"/>
              <a:t>）进入保护模式后，执行一</a:t>
            </a:r>
            <a:r>
              <a:rPr lang="zh-CN" altLang="zh-CN" dirty="0" smtClean="0"/>
              <a:t>条</a:t>
            </a:r>
            <a:r>
              <a:rPr lang="en-US" altLang="zh-CN" dirty="0" smtClean="0"/>
              <a:t>JMP</a:t>
            </a:r>
            <a:r>
              <a:rPr lang="zh-CN" altLang="zh-CN" dirty="0"/>
              <a:t>指令清除内部指令队列并把</a:t>
            </a:r>
            <a:r>
              <a:rPr lang="en-US" altLang="zh-CN" dirty="0"/>
              <a:t>TSS</a:t>
            </a:r>
            <a:r>
              <a:rPr lang="zh-CN" altLang="zh-CN" dirty="0"/>
              <a:t>描述符基址装入到</a:t>
            </a:r>
            <a:r>
              <a:rPr lang="en-US" altLang="zh-CN" dirty="0"/>
              <a:t>TR</a:t>
            </a:r>
            <a:r>
              <a:rPr lang="zh-CN" altLang="zh-CN" dirty="0"/>
              <a:t>中</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85</a:t>
            </a:fld>
            <a:endParaRPr lang="zh-CN" altLang="en-US" dirty="0"/>
          </a:p>
        </p:txBody>
      </p:sp>
    </p:spTree>
    <p:extLst>
      <p:ext uri="{BB962C8B-B14F-4D97-AF65-F5344CB8AC3E}">
        <p14:creationId xmlns:p14="http://schemas.microsoft.com/office/powerpoint/2010/main" val="15014719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3089244"/>
          </a:xfrm>
        </p:spPr>
        <p:txBody>
          <a:bodyPr/>
          <a:lstStyle/>
          <a:p>
            <a:r>
              <a:rPr lang="zh-CN" altLang="zh-CN" dirty="0"/>
              <a:t>（</a:t>
            </a:r>
            <a:r>
              <a:rPr lang="en-US" altLang="zh-CN" dirty="0"/>
              <a:t>5</a:t>
            </a:r>
            <a:r>
              <a:rPr lang="zh-CN" altLang="zh-CN" dirty="0"/>
              <a:t>）将初始数据段选择符的值装入到所有的数据段寄存器中。</a:t>
            </a:r>
          </a:p>
          <a:p>
            <a:r>
              <a:rPr lang="zh-CN" altLang="zh-CN" dirty="0"/>
              <a:t>（</a:t>
            </a:r>
            <a:r>
              <a:rPr lang="en-US" altLang="zh-CN" dirty="0"/>
              <a:t>6</a:t>
            </a:r>
            <a:r>
              <a:rPr lang="zh-CN" altLang="zh-CN" dirty="0"/>
              <a:t>）现在</a:t>
            </a:r>
            <a:r>
              <a:rPr lang="en-US" altLang="zh-CN" dirty="0"/>
              <a:t>Pentium</a:t>
            </a:r>
            <a:r>
              <a:rPr lang="zh-CN" altLang="zh-CN" dirty="0"/>
              <a:t>已运行在保护模式下，正在使用</a:t>
            </a:r>
            <a:r>
              <a:rPr lang="en-US" altLang="zh-CN" dirty="0"/>
              <a:t>GDT</a:t>
            </a:r>
            <a:r>
              <a:rPr lang="zh-CN" altLang="zh-CN" dirty="0"/>
              <a:t>和</a:t>
            </a:r>
            <a:r>
              <a:rPr lang="en-US" altLang="zh-CN" dirty="0"/>
              <a:t>IDT</a:t>
            </a:r>
            <a:r>
              <a:rPr lang="zh-CN" altLang="zh-CN" dirty="0"/>
              <a:t>中定义的段描述符。</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86</a:t>
            </a:fld>
            <a:endParaRPr lang="zh-CN" altLang="en-US" dirty="0"/>
          </a:p>
        </p:txBody>
      </p:sp>
    </p:spTree>
    <p:extLst>
      <p:ext uri="{BB962C8B-B14F-4D97-AF65-F5344CB8AC3E}">
        <p14:creationId xmlns:p14="http://schemas.microsoft.com/office/powerpoint/2010/main" val="23812506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9"/>
            <a:ext cx="8352926" cy="6084743"/>
          </a:xfrm>
        </p:spPr>
        <p:txBody>
          <a:bodyPr/>
          <a:lstStyle/>
          <a:p>
            <a:r>
              <a:rPr lang="zh-CN" altLang="zh-CN" dirty="0"/>
              <a:t>另一种适合多任务操作系统进入保护模式的方法是为装载所有的寄存器而建立任务切换</a:t>
            </a:r>
            <a:r>
              <a:rPr lang="zh-CN" altLang="zh-CN" dirty="0" smtClean="0"/>
              <a:t>。步骤：</a:t>
            </a:r>
            <a:endParaRPr lang="zh-CN" altLang="zh-CN" dirty="0"/>
          </a:p>
          <a:p>
            <a:r>
              <a:rPr lang="zh-CN" altLang="zh-CN" dirty="0"/>
              <a:t>（</a:t>
            </a:r>
            <a:r>
              <a:rPr lang="en-US" altLang="zh-CN" dirty="0"/>
              <a:t>1</a:t>
            </a:r>
            <a:r>
              <a:rPr lang="zh-CN" altLang="zh-CN" dirty="0"/>
              <a:t>）初始化中断描述符表</a:t>
            </a:r>
            <a:r>
              <a:rPr lang="en-US" altLang="zh-CN" dirty="0"/>
              <a:t>IDT</a:t>
            </a:r>
            <a:r>
              <a:rPr lang="zh-CN" altLang="zh-CN" dirty="0"/>
              <a:t>，以便它用</a:t>
            </a:r>
            <a:r>
              <a:rPr lang="en-US" altLang="zh-CN" dirty="0"/>
              <a:t>IDT</a:t>
            </a:r>
            <a:r>
              <a:rPr lang="zh-CN" altLang="zh-CN" dirty="0"/>
              <a:t>中的至少</a:t>
            </a:r>
            <a:r>
              <a:rPr lang="en-US" altLang="zh-CN" dirty="0"/>
              <a:t>32</a:t>
            </a:r>
            <a:r>
              <a:rPr lang="zh-CN" altLang="zh-CN" dirty="0"/>
              <a:t>个描述符提供有效的中断描述符。</a:t>
            </a:r>
          </a:p>
          <a:p>
            <a:r>
              <a:rPr lang="zh-CN" altLang="zh-CN" dirty="0"/>
              <a:t>（</a:t>
            </a:r>
            <a:r>
              <a:rPr lang="en-US" altLang="zh-CN" dirty="0"/>
              <a:t>2</a:t>
            </a:r>
            <a:r>
              <a:rPr lang="zh-CN" altLang="zh-CN" dirty="0"/>
              <a:t>）初始化全局描述符表</a:t>
            </a:r>
            <a:r>
              <a:rPr lang="en-US" altLang="zh-CN" dirty="0"/>
              <a:t>GDT</a:t>
            </a:r>
            <a:r>
              <a:rPr lang="zh-CN" altLang="zh-CN" dirty="0"/>
              <a:t>，以便使其最少有两个任务状态段</a:t>
            </a:r>
            <a:r>
              <a:rPr lang="en-US" altLang="zh-CN" dirty="0"/>
              <a:t>TSS</a:t>
            </a:r>
            <a:r>
              <a:rPr lang="zh-CN" altLang="zh-CN" dirty="0"/>
              <a:t>描述符和初始任务所需要的原始代码段及数据段描述符。</a:t>
            </a:r>
          </a:p>
          <a:p>
            <a:r>
              <a:rPr lang="zh-CN" altLang="zh-CN" dirty="0"/>
              <a:t>（</a:t>
            </a:r>
            <a:r>
              <a:rPr lang="en-US" altLang="zh-CN" dirty="0"/>
              <a:t>3</a:t>
            </a:r>
            <a:r>
              <a:rPr lang="zh-CN" altLang="zh-CN" dirty="0"/>
              <a:t>）初始化任务寄存器</a:t>
            </a:r>
            <a:r>
              <a:rPr lang="en-US" altLang="zh-CN" dirty="0"/>
              <a:t>TR</a:t>
            </a:r>
            <a:r>
              <a:rPr lang="zh-CN" altLang="zh-CN" dirty="0"/>
              <a:t>，使它指向一个</a:t>
            </a:r>
            <a:r>
              <a:rPr lang="en-US" altLang="zh-CN" dirty="0"/>
              <a:t>TSS</a:t>
            </a:r>
            <a:r>
              <a:rPr lang="zh-CN" altLang="zh-CN" dirty="0"/>
              <a:t>，当初始任务发生切换并访问新的</a:t>
            </a:r>
            <a:r>
              <a:rPr lang="en-US" altLang="zh-CN" dirty="0"/>
              <a:t>TSS</a:t>
            </a:r>
            <a:r>
              <a:rPr lang="zh-CN" altLang="zh-CN" dirty="0"/>
              <a:t>时，当前寄存器值将保存在这个原始的</a:t>
            </a:r>
            <a:r>
              <a:rPr lang="en-US" altLang="zh-CN" dirty="0"/>
              <a:t>TSS</a:t>
            </a:r>
            <a:r>
              <a:rPr lang="zh-CN" altLang="zh-CN" dirty="0"/>
              <a:t>中</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87</a:t>
            </a:fld>
            <a:endParaRPr lang="zh-CN" altLang="en-US" dirty="0"/>
          </a:p>
        </p:txBody>
      </p:sp>
    </p:spTree>
    <p:extLst>
      <p:ext uri="{BB962C8B-B14F-4D97-AF65-F5344CB8AC3E}">
        <p14:creationId xmlns:p14="http://schemas.microsoft.com/office/powerpoint/2010/main" val="24858845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12777"/>
            <a:ext cx="8352926" cy="4422749"/>
          </a:xfrm>
        </p:spPr>
        <p:txBody>
          <a:bodyPr/>
          <a:lstStyle/>
          <a:p>
            <a:r>
              <a:rPr lang="zh-CN" altLang="zh-CN" dirty="0"/>
              <a:t>（</a:t>
            </a:r>
            <a:r>
              <a:rPr lang="en-US" altLang="zh-CN" dirty="0"/>
              <a:t>4</a:t>
            </a:r>
            <a:r>
              <a:rPr lang="zh-CN" altLang="zh-CN" dirty="0"/>
              <a:t>）进入保护模式后，执行一</a:t>
            </a:r>
            <a:r>
              <a:rPr lang="zh-CN" altLang="zh-CN" dirty="0" smtClean="0"/>
              <a:t>条</a:t>
            </a:r>
            <a:r>
              <a:rPr lang="en-US" altLang="zh-CN" dirty="0" smtClean="0"/>
              <a:t>JMP</a:t>
            </a:r>
            <a:r>
              <a:rPr lang="zh-CN" altLang="zh-CN" dirty="0"/>
              <a:t>指令清除内部指令队列，切换到保护模式下。将当前的</a:t>
            </a:r>
            <a:r>
              <a:rPr lang="en-US" altLang="zh-CN" dirty="0"/>
              <a:t>TSS</a:t>
            </a:r>
            <a:r>
              <a:rPr lang="zh-CN" altLang="zh-CN" dirty="0"/>
              <a:t>选择符装入到</a:t>
            </a:r>
            <a:r>
              <a:rPr lang="en-US" altLang="zh-CN" dirty="0"/>
              <a:t>TR</a:t>
            </a:r>
            <a:r>
              <a:rPr lang="zh-CN" altLang="zh-CN" dirty="0"/>
              <a:t>寄存器中。</a:t>
            </a:r>
          </a:p>
          <a:p>
            <a:r>
              <a:rPr lang="zh-CN" altLang="zh-CN" dirty="0"/>
              <a:t>（</a:t>
            </a:r>
            <a:r>
              <a:rPr lang="en-US" altLang="zh-CN" dirty="0"/>
              <a:t>5</a:t>
            </a:r>
            <a:r>
              <a:rPr lang="zh-CN" altLang="zh-CN" dirty="0"/>
              <a:t>）用一条远转移指令装载</a:t>
            </a:r>
            <a:r>
              <a:rPr lang="en-US" altLang="zh-CN" dirty="0"/>
              <a:t>TR</a:t>
            </a:r>
            <a:r>
              <a:rPr lang="zh-CN" altLang="zh-CN" dirty="0"/>
              <a:t>寄存器，以便访问新的</a:t>
            </a:r>
            <a:r>
              <a:rPr lang="en-US" altLang="zh-CN" dirty="0"/>
              <a:t>TSS</a:t>
            </a:r>
            <a:r>
              <a:rPr lang="zh-CN" altLang="zh-CN" dirty="0"/>
              <a:t>并保存当前状态。</a:t>
            </a:r>
          </a:p>
          <a:p>
            <a:r>
              <a:rPr lang="zh-CN" altLang="zh-CN" dirty="0"/>
              <a:t>（</a:t>
            </a:r>
            <a:r>
              <a:rPr lang="en-US" altLang="zh-CN" dirty="0"/>
              <a:t>6</a:t>
            </a:r>
            <a:r>
              <a:rPr lang="zh-CN" altLang="zh-CN" dirty="0"/>
              <a:t>）现在</a:t>
            </a:r>
            <a:r>
              <a:rPr lang="en-US" altLang="zh-CN" dirty="0"/>
              <a:t>Pentium</a:t>
            </a:r>
            <a:r>
              <a:rPr lang="zh-CN" altLang="zh-CN" dirty="0"/>
              <a:t>已运行在保护模式下。</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88</a:t>
            </a:fld>
            <a:endParaRPr lang="zh-CN" altLang="en-US" dirty="0"/>
          </a:p>
        </p:txBody>
      </p:sp>
    </p:spTree>
    <p:extLst>
      <p:ext uri="{BB962C8B-B14F-4D97-AF65-F5344CB8AC3E}">
        <p14:creationId xmlns:p14="http://schemas.microsoft.com/office/powerpoint/2010/main" val="39638902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1.5  </a:t>
            </a:r>
            <a:r>
              <a:rPr lang="zh-CN" altLang="zh-CN" b="1" dirty="0"/>
              <a:t>分页存储管理</a:t>
            </a:r>
            <a:br>
              <a:rPr lang="zh-CN" altLang="zh-CN" b="1" dirty="0"/>
            </a:br>
            <a:endParaRPr lang="zh-CN" altLang="en-US" dirty="0"/>
          </a:p>
        </p:txBody>
      </p:sp>
      <p:sp>
        <p:nvSpPr>
          <p:cNvPr id="3" name="内容占位符 2"/>
          <p:cNvSpPr>
            <a:spLocks noGrp="1"/>
          </p:cNvSpPr>
          <p:nvPr>
            <p:ph idx="1"/>
          </p:nvPr>
        </p:nvSpPr>
        <p:spPr>
          <a:xfrm>
            <a:off x="395536" y="1412777"/>
            <a:ext cx="8352926" cy="4976747"/>
          </a:xfrm>
        </p:spPr>
        <p:txBody>
          <a:bodyPr/>
          <a:lstStyle/>
          <a:p>
            <a:r>
              <a:rPr lang="zh-CN" altLang="zh-CN" dirty="0"/>
              <a:t>分页是虚拟存储器多任务操作系统另一种存储器管理方法。段的长度是可变的，</a:t>
            </a:r>
            <a:r>
              <a:rPr lang="zh-CN" altLang="zh-CN" dirty="0">
                <a:solidFill>
                  <a:srgbClr val="FF0000"/>
                </a:solidFill>
              </a:rPr>
              <a:t>而页的长度是固定</a:t>
            </a:r>
            <a:r>
              <a:rPr lang="zh-CN" altLang="zh-CN" dirty="0" smtClean="0">
                <a:solidFill>
                  <a:srgbClr val="FF0000"/>
                </a:solidFill>
              </a:rPr>
              <a:t>的</a:t>
            </a:r>
            <a:r>
              <a:rPr lang="zh-CN" altLang="en-US" dirty="0" smtClean="0"/>
              <a:t>。</a:t>
            </a:r>
            <a:endParaRPr lang="en-US" altLang="zh-CN" dirty="0" smtClean="0"/>
          </a:p>
          <a:p>
            <a:r>
              <a:rPr lang="zh-CN" altLang="zh-CN" dirty="0"/>
              <a:t>分页方法将程序分成</a:t>
            </a:r>
            <a:r>
              <a:rPr lang="zh-CN" altLang="zh-CN" dirty="0">
                <a:solidFill>
                  <a:srgbClr val="FF0000"/>
                </a:solidFill>
              </a:rPr>
              <a:t>若干个大小相同的页</a:t>
            </a:r>
            <a:r>
              <a:rPr lang="zh-CN" altLang="zh-CN" dirty="0"/>
              <a:t>，各</a:t>
            </a:r>
            <a:r>
              <a:rPr lang="zh-CN" altLang="zh-CN" dirty="0">
                <a:solidFill>
                  <a:srgbClr val="FF0000"/>
                </a:solidFill>
              </a:rPr>
              <a:t>页与程序的逻辑结构没有直接的关系</a:t>
            </a:r>
            <a:r>
              <a:rPr lang="zh-CN" altLang="zh-CN" dirty="0" smtClean="0"/>
              <a:t>。</a:t>
            </a:r>
            <a:endParaRPr lang="en-US" altLang="zh-CN" dirty="0" smtClean="0"/>
          </a:p>
          <a:p>
            <a:r>
              <a:rPr lang="zh-CN" altLang="zh-CN" dirty="0" smtClean="0"/>
              <a:t>分</a:t>
            </a:r>
            <a:r>
              <a:rPr lang="zh-CN" altLang="zh-CN" dirty="0"/>
              <a:t>页大大简化了存储管理程序的实现。</a:t>
            </a:r>
          </a:p>
          <a:p>
            <a:r>
              <a:rPr lang="en-US" altLang="zh-CN" dirty="0"/>
              <a:t>Pentium</a:t>
            </a:r>
            <a:r>
              <a:rPr lang="zh-CN" altLang="zh-CN" dirty="0"/>
              <a:t>微处理器采用二级页表方法对页面进行管理，</a:t>
            </a:r>
            <a:r>
              <a:rPr lang="zh-CN" altLang="zh-CN" dirty="0">
                <a:solidFill>
                  <a:srgbClr val="FF0000"/>
                </a:solidFill>
              </a:rPr>
              <a:t>第</a:t>
            </a:r>
            <a:r>
              <a:rPr lang="en-US" altLang="zh-CN" dirty="0">
                <a:solidFill>
                  <a:srgbClr val="FF0000"/>
                </a:solidFill>
              </a:rPr>
              <a:t>1</a:t>
            </a:r>
            <a:r>
              <a:rPr lang="zh-CN" altLang="zh-CN" dirty="0">
                <a:solidFill>
                  <a:srgbClr val="FF0000"/>
                </a:solidFill>
              </a:rPr>
              <a:t>级页表称作页目</a:t>
            </a:r>
            <a:r>
              <a:rPr lang="zh-CN" altLang="zh-CN" dirty="0" smtClean="0">
                <a:solidFill>
                  <a:srgbClr val="FF0000"/>
                </a:solidFill>
              </a:rPr>
              <a:t>录</a:t>
            </a:r>
            <a:r>
              <a:rPr lang="zh-CN" altLang="en-US" dirty="0" smtClean="0">
                <a:solidFill>
                  <a:srgbClr val="FF0000"/>
                </a:solidFill>
              </a:rPr>
              <a:t>表</a:t>
            </a:r>
            <a:r>
              <a:rPr lang="zh-CN" altLang="zh-CN" dirty="0" smtClean="0"/>
              <a:t>，</a:t>
            </a:r>
            <a:r>
              <a:rPr lang="zh-CN" altLang="zh-CN" dirty="0">
                <a:solidFill>
                  <a:srgbClr val="FF0000"/>
                </a:solidFill>
              </a:rPr>
              <a:t>页目</a:t>
            </a:r>
            <a:r>
              <a:rPr lang="zh-CN" altLang="zh-CN" dirty="0" smtClean="0">
                <a:solidFill>
                  <a:srgbClr val="FF0000"/>
                </a:solidFill>
              </a:rPr>
              <a:t>录</a:t>
            </a:r>
            <a:r>
              <a:rPr lang="zh-CN" altLang="en-US" dirty="0" smtClean="0">
                <a:solidFill>
                  <a:srgbClr val="FF0000"/>
                </a:solidFill>
              </a:rPr>
              <a:t>表</a:t>
            </a:r>
            <a:r>
              <a:rPr lang="zh-CN" altLang="zh-CN" dirty="0" smtClean="0">
                <a:solidFill>
                  <a:srgbClr val="FF0000"/>
                </a:solidFill>
              </a:rPr>
              <a:t>的</a:t>
            </a:r>
            <a:r>
              <a:rPr lang="zh-CN" altLang="zh-CN" dirty="0">
                <a:solidFill>
                  <a:srgbClr val="FF0000"/>
                </a:solidFill>
              </a:rPr>
              <a:t>页目录</a:t>
            </a:r>
            <a:r>
              <a:rPr lang="zh-CN" altLang="zh-CN" dirty="0" smtClean="0">
                <a:solidFill>
                  <a:srgbClr val="FF0000"/>
                </a:solidFill>
              </a:rPr>
              <a:t>项</a:t>
            </a:r>
            <a:r>
              <a:rPr lang="zh-CN" altLang="en-US" dirty="0" smtClean="0"/>
              <a:t>给出一个</a:t>
            </a:r>
            <a:r>
              <a:rPr lang="zh-CN" altLang="zh-CN" dirty="0" smtClean="0"/>
              <a:t>第</a:t>
            </a:r>
            <a:r>
              <a:rPr lang="en-US" altLang="zh-CN" dirty="0"/>
              <a:t>2</a:t>
            </a:r>
            <a:r>
              <a:rPr lang="zh-CN" altLang="zh-CN" dirty="0"/>
              <a:t>级页</a:t>
            </a:r>
            <a:r>
              <a:rPr lang="zh-CN" altLang="zh-CN" dirty="0" smtClean="0"/>
              <a:t>表基</a:t>
            </a:r>
            <a:r>
              <a:rPr lang="zh-CN" altLang="zh-CN" dirty="0"/>
              <a:t>址</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89</a:t>
            </a:fld>
            <a:endParaRPr lang="zh-CN" altLang="en-US" dirty="0"/>
          </a:p>
        </p:txBody>
      </p:sp>
    </p:spTree>
    <p:extLst>
      <p:ext uri="{BB962C8B-B14F-4D97-AF65-F5344CB8AC3E}">
        <p14:creationId xmlns:p14="http://schemas.microsoft.com/office/powerpoint/2010/main" val="314245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1.2.1  </a:t>
            </a:r>
            <a:r>
              <a:rPr lang="zh-CN" altLang="zh-CN" b="1" dirty="0"/>
              <a:t>分段存储管理的基本思想</a:t>
            </a:r>
            <a:br>
              <a:rPr lang="zh-CN" altLang="zh-CN" b="1" dirty="0"/>
            </a:br>
            <a:endParaRPr lang="zh-CN" altLang="en-US" dirty="0"/>
          </a:p>
        </p:txBody>
      </p:sp>
      <p:sp>
        <p:nvSpPr>
          <p:cNvPr id="3" name="内容占位符 2"/>
          <p:cNvSpPr>
            <a:spLocks noGrp="1"/>
          </p:cNvSpPr>
          <p:nvPr>
            <p:ph idx="1"/>
          </p:nvPr>
        </p:nvSpPr>
        <p:spPr>
          <a:xfrm>
            <a:off x="395536" y="1412777"/>
            <a:ext cx="8352926" cy="4019562"/>
          </a:xfrm>
        </p:spPr>
        <p:txBody>
          <a:bodyPr/>
          <a:lstStyle/>
          <a:p>
            <a:r>
              <a:rPr lang="zh-CN" altLang="zh-CN" dirty="0"/>
              <a:t>把主存按段分配的存储管理方式就称为段式管理</a:t>
            </a:r>
            <a:r>
              <a:rPr lang="zh-CN" altLang="zh-CN" dirty="0" smtClean="0"/>
              <a:t>。</a:t>
            </a:r>
            <a:endParaRPr lang="en-US" altLang="zh-CN" dirty="0" smtClean="0"/>
          </a:p>
          <a:p>
            <a:r>
              <a:rPr lang="zh-CN" altLang="zh-CN" dirty="0" smtClean="0"/>
              <a:t>微</a:t>
            </a:r>
            <a:r>
              <a:rPr lang="zh-CN" altLang="zh-CN" dirty="0"/>
              <a:t>机系统把物理空间分成相对独立的许多内存段，每个内存段放置一个程序段</a:t>
            </a:r>
            <a:r>
              <a:rPr lang="zh-CN" altLang="zh-CN" dirty="0" smtClean="0"/>
              <a:t>，内存</a:t>
            </a:r>
            <a:r>
              <a:rPr lang="zh-CN" altLang="zh-CN" dirty="0"/>
              <a:t>段与程序段统一，统称为段</a:t>
            </a:r>
            <a:r>
              <a:rPr lang="zh-CN" altLang="zh-CN" dirty="0" smtClean="0"/>
              <a:t>。</a:t>
            </a:r>
            <a:endParaRPr lang="en-US" altLang="zh-CN" dirty="0" smtClean="0"/>
          </a:p>
          <a:p>
            <a:r>
              <a:rPr lang="zh-CN" altLang="zh-CN" dirty="0" smtClean="0"/>
              <a:t>一</a:t>
            </a:r>
            <a:r>
              <a:rPr lang="zh-CN" altLang="zh-CN" dirty="0"/>
              <a:t>个程序拥有多个段、不同程序占据不完全相同的几个段</a:t>
            </a:r>
            <a:r>
              <a:rPr lang="zh-CN" altLang="zh-CN" dirty="0" smtClean="0"/>
              <a:t>。</a:t>
            </a:r>
            <a:endParaRPr lang="en-US" altLang="zh-CN" dirty="0" smtClean="0"/>
          </a:p>
          <a:p>
            <a:r>
              <a:rPr lang="zh-CN" altLang="zh-CN" dirty="0" smtClean="0"/>
              <a:t>而</a:t>
            </a:r>
            <a:r>
              <a:rPr lang="zh-CN" altLang="zh-CN" dirty="0"/>
              <a:t>且</a:t>
            </a:r>
            <a:r>
              <a:rPr lang="zh-CN" altLang="zh-CN" dirty="0">
                <a:solidFill>
                  <a:srgbClr val="FF0000"/>
                </a:solidFill>
              </a:rPr>
              <a:t>管理系统所需要的信息</a:t>
            </a:r>
            <a:r>
              <a:rPr lang="zh-CN" altLang="zh-CN" dirty="0"/>
              <a:t>放置在</a:t>
            </a:r>
            <a:r>
              <a:rPr lang="zh-CN" altLang="zh-CN" dirty="0">
                <a:solidFill>
                  <a:srgbClr val="FF0000"/>
                </a:solidFill>
              </a:rPr>
              <a:t>属于系</a:t>
            </a:r>
            <a:r>
              <a:rPr lang="zh-CN" altLang="zh-CN" dirty="0" smtClean="0">
                <a:solidFill>
                  <a:srgbClr val="FF0000"/>
                </a:solidFill>
              </a:rPr>
              <a:t>统的</a:t>
            </a:r>
            <a:r>
              <a:rPr lang="zh-CN" altLang="zh-CN" dirty="0">
                <a:solidFill>
                  <a:srgbClr val="FF0000"/>
                </a:solidFill>
              </a:rPr>
              <a:t>段</a:t>
            </a:r>
            <a:r>
              <a:rPr lang="zh-CN" altLang="zh-CN" dirty="0"/>
              <a:t>中。</a:t>
            </a:r>
          </a:p>
          <a:p>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a:t>
            </a:fld>
            <a:endParaRPr lang="zh-CN" altLang="en-US" dirty="0"/>
          </a:p>
        </p:txBody>
      </p:sp>
    </p:spTree>
    <p:extLst>
      <p:ext uri="{BB962C8B-B14F-4D97-AF65-F5344CB8AC3E}">
        <p14:creationId xmlns:p14="http://schemas.microsoft.com/office/powerpoint/2010/main" val="22706988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1.5.1  </a:t>
            </a:r>
            <a:r>
              <a:rPr lang="zh-CN" altLang="zh-CN" b="1" dirty="0"/>
              <a:t>页目录与页表</a:t>
            </a:r>
            <a:br>
              <a:rPr lang="zh-CN" altLang="zh-CN" b="1" dirty="0"/>
            </a:br>
            <a:endParaRPr lang="zh-CN" altLang="en-US" dirty="0"/>
          </a:p>
        </p:txBody>
      </p:sp>
      <p:sp>
        <p:nvSpPr>
          <p:cNvPr id="3" name="内容占位符 2"/>
          <p:cNvSpPr>
            <a:spLocks noGrp="1"/>
          </p:cNvSpPr>
          <p:nvPr>
            <p:ph idx="1"/>
          </p:nvPr>
        </p:nvSpPr>
        <p:spPr>
          <a:xfrm>
            <a:off x="395536" y="1412777"/>
            <a:ext cx="8352926" cy="3163943"/>
          </a:xfrm>
        </p:spPr>
        <p:txBody>
          <a:bodyPr/>
          <a:lstStyle/>
          <a:p>
            <a:r>
              <a:rPr lang="en-US" altLang="zh-CN" dirty="0"/>
              <a:t>1</a:t>
            </a:r>
            <a:r>
              <a:rPr lang="zh-CN" altLang="zh-CN" dirty="0"/>
              <a:t>．页目</a:t>
            </a:r>
            <a:r>
              <a:rPr lang="zh-CN" altLang="zh-CN" dirty="0" smtClean="0"/>
              <a:t>录</a:t>
            </a:r>
            <a:r>
              <a:rPr lang="zh-CN" altLang="en-US" dirty="0" smtClean="0"/>
              <a:t>表</a:t>
            </a:r>
            <a:r>
              <a:rPr lang="zh-CN" altLang="zh-CN" dirty="0" smtClean="0"/>
              <a:t>基</a:t>
            </a:r>
            <a:r>
              <a:rPr lang="zh-CN" altLang="zh-CN" dirty="0"/>
              <a:t>地址寄存器</a:t>
            </a:r>
          </a:p>
          <a:p>
            <a:r>
              <a:rPr lang="zh-CN" altLang="zh-CN" dirty="0"/>
              <a:t>页目</a:t>
            </a:r>
            <a:r>
              <a:rPr lang="zh-CN" altLang="zh-CN" dirty="0" smtClean="0"/>
              <a:t>录</a:t>
            </a:r>
            <a:r>
              <a:rPr lang="zh-CN" altLang="en-US" dirty="0" smtClean="0"/>
              <a:t>表</a:t>
            </a:r>
            <a:r>
              <a:rPr lang="zh-CN" altLang="zh-CN" dirty="0" smtClean="0"/>
              <a:t>存</a:t>
            </a:r>
            <a:r>
              <a:rPr lang="zh-CN" altLang="zh-CN" dirty="0"/>
              <a:t>储在内存中，并通过页目录基地址寄存器</a:t>
            </a:r>
            <a:r>
              <a:rPr lang="en-US" altLang="zh-CN" dirty="0"/>
              <a:t>CR3</a:t>
            </a:r>
            <a:r>
              <a:rPr lang="zh-CN" altLang="zh-CN" dirty="0"/>
              <a:t>来访问</a:t>
            </a:r>
            <a:r>
              <a:rPr lang="zh-CN" altLang="zh-CN" dirty="0" smtClean="0"/>
              <a:t>。</a:t>
            </a:r>
            <a:endParaRPr lang="en-US" altLang="zh-CN" dirty="0" smtClean="0"/>
          </a:p>
          <a:p>
            <a:r>
              <a:rPr lang="zh-CN" altLang="zh-CN" dirty="0"/>
              <a:t>控制寄存器</a:t>
            </a:r>
            <a:r>
              <a:rPr lang="en-US" altLang="zh-CN" dirty="0">
                <a:solidFill>
                  <a:srgbClr val="FF0000"/>
                </a:solidFill>
              </a:rPr>
              <a:t>CR3</a:t>
            </a:r>
            <a:r>
              <a:rPr lang="zh-CN" altLang="zh-CN" dirty="0">
                <a:solidFill>
                  <a:srgbClr val="FF0000"/>
                </a:solidFill>
              </a:rPr>
              <a:t>保存着页目录的基地址</a:t>
            </a:r>
            <a:r>
              <a:rPr lang="zh-CN" altLang="zh-CN" dirty="0"/>
              <a:t>，该基地址起始于任意</a:t>
            </a:r>
            <a:r>
              <a:rPr lang="en-US" altLang="zh-CN" dirty="0"/>
              <a:t>4KB</a:t>
            </a:r>
            <a:r>
              <a:rPr lang="zh-CN" altLang="zh-CN" dirty="0"/>
              <a:t>的边界。</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90</a:t>
            </a:fld>
            <a:endParaRPr lang="zh-CN" altLang="en-US" dirty="0"/>
          </a:p>
        </p:txBody>
      </p:sp>
    </p:spTree>
    <p:extLst>
      <p:ext uri="{BB962C8B-B14F-4D97-AF65-F5344CB8AC3E}">
        <p14:creationId xmlns:p14="http://schemas.microsoft.com/office/powerpoint/2010/main" val="8915978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．页目录</a:t>
            </a:r>
            <a:br>
              <a:rPr lang="zh-CN" altLang="zh-CN" dirty="0"/>
            </a:br>
            <a:endParaRPr lang="zh-CN" altLang="en-US" dirty="0"/>
          </a:p>
        </p:txBody>
      </p:sp>
      <p:sp>
        <p:nvSpPr>
          <p:cNvPr id="3" name="内容占位符 2"/>
          <p:cNvSpPr>
            <a:spLocks noGrp="1"/>
          </p:cNvSpPr>
          <p:nvPr>
            <p:ph idx="1"/>
          </p:nvPr>
        </p:nvSpPr>
        <p:spPr>
          <a:xfrm>
            <a:off x="395536" y="1412777"/>
            <a:ext cx="8352926" cy="4825937"/>
          </a:xfrm>
        </p:spPr>
        <p:txBody>
          <a:bodyPr/>
          <a:lstStyle/>
          <a:p>
            <a:r>
              <a:rPr lang="zh-CN" altLang="zh-CN" dirty="0"/>
              <a:t>页目</a:t>
            </a:r>
            <a:r>
              <a:rPr lang="zh-CN" altLang="zh-CN" dirty="0" smtClean="0"/>
              <a:t>录</a:t>
            </a:r>
            <a:r>
              <a:rPr lang="zh-CN" altLang="en-US" dirty="0" smtClean="0"/>
              <a:t>表</a:t>
            </a:r>
            <a:r>
              <a:rPr lang="zh-CN" altLang="zh-CN" dirty="0" smtClean="0"/>
              <a:t>由</a:t>
            </a:r>
            <a:r>
              <a:rPr lang="zh-CN" altLang="zh-CN" dirty="0"/>
              <a:t>页目录项组成，</a:t>
            </a:r>
            <a:r>
              <a:rPr lang="zh-CN" altLang="zh-CN" dirty="0">
                <a:solidFill>
                  <a:srgbClr val="FF0000"/>
                </a:solidFill>
              </a:rPr>
              <a:t>页目录项包含下一级页表的基址和有关页表的信息</a:t>
            </a:r>
            <a:r>
              <a:rPr lang="zh-CN" altLang="zh-CN" dirty="0" smtClean="0"/>
              <a:t>。</a:t>
            </a:r>
            <a:endParaRPr lang="en-US" altLang="zh-CN" dirty="0" smtClean="0"/>
          </a:p>
          <a:p>
            <a:r>
              <a:rPr lang="en-US" altLang="zh-CN" dirty="0" smtClean="0"/>
              <a:t>Pentium</a:t>
            </a:r>
            <a:r>
              <a:rPr lang="zh-CN" altLang="zh-CN" dirty="0"/>
              <a:t>微处理器中，页目</a:t>
            </a:r>
            <a:r>
              <a:rPr lang="zh-CN" altLang="zh-CN" dirty="0" smtClean="0"/>
              <a:t>录</a:t>
            </a:r>
            <a:r>
              <a:rPr lang="zh-CN" altLang="en-US" dirty="0" smtClean="0"/>
              <a:t>表</a:t>
            </a:r>
            <a:r>
              <a:rPr lang="zh-CN" altLang="zh-CN" dirty="0" smtClean="0"/>
              <a:t>最</a:t>
            </a:r>
            <a:r>
              <a:rPr lang="zh-CN" altLang="zh-CN" dirty="0"/>
              <a:t>多包含</a:t>
            </a:r>
            <a:r>
              <a:rPr lang="en-US" altLang="zh-CN" dirty="0"/>
              <a:t>1024</a:t>
            </a:r>
            <a:r>
              <a:rPr lang="zh-CN" altLang="zh-CN" dirty="0"/>
              <a:t>个页目录项，每个页目录项为</a:t>
            </a:r>
            <a:r>
              <a:rPr lang="en-US" altLang="zh-CN" dirty="0"/>
              <a:t>4</a:t>
            </a:r>
            <a:r>
              <a:rPr lang="zh-CN" altLang="zh-CN" dirty="0"/>
              <a:t>个字节，所以，页目录自身占用一个</a:t>
            </a:r>
            <a:r>
              <a:rPr lang="en-US" altLang="zh-CN" dirty="0"/>
              <a:t>4KB</a:t>
            </a:r>
            <a:r>
              <a:rPr lang="zh-CN" altLang="zh-CN" dirty="0"/>
              <a:t>的页面（存储页）。</a:t>
            </a:r>
          </a:p>
          <a:p>
            <a:r>
              <a:rPr lang="en-US" altLang="zh-CN" dirty="0"/>
              <a:t>32</a:t>
            </a:r>
            <a:r>
              <a:rPr lang="zh-CN" altLang="zh-CN" dirty="0"/>
              <a:t>位线性地址的最高</a:t>
            </a:r>
            <a:r>
              <a:rPr lang="en-US" altLang="zh-CN" dirty="0"/>
              <a:t>10</a:t>
            </a:r>
            <a:r>
              <a:rPr lang="zh-CN" altLang="zh-CN" dirty="0"/>
              <a:t>位（</a:t>
            </a:r>
            <a:r>
              <a:rPr lang="en-US" altLang="zh-CN" dirty="0"/>
              <a:t>A31-A22</a:t>
            </a:r>
            <a:r>
              <a:rPr lang="zh-CN" altLang="zh-CN" dirty="0"/>
              <a:t>）是页目录的索引，用于在页目</a:t>
            </a:r>
            <a:r>
              <a:rPr lang="zh-CN" altLang="zh-CN" dirty="0" smtClean="0"/>
              <a:t>录</a:t>
            </a:r>
            <a:r>
              <a:rPr lang="zh-CN" altLang="en-US" dirty="0" smtClean="0"/>
              <a:t>表</a:t>
            </a:r>
            <a:r>
              <a:rPr lang="zh-CN" altLang="zh-CN" dirty="0" smtClean="0"/>
              <a:t>中</a:t>
            </a:r>
            <a:r>
              <a:rPr lang="zh-CN" altLang="zh-CN" dirty="0"/>
              <a:t>查找不同的页目录项，而页目录项中保存着下一级所对应的页表的基地址</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91</a:t>
            </a:fld>
            <a:endParaRPr lang="zh-CN" altLang="en-US" dirty="0"/>
          </a:p>
        </p:txBody>
      </p:sp>
    </p:spTree>
    <p:extLst>
      <p:ext uri="{BB962C8B-B14F-4D97-AF65-F5344CB8AC3E}">
        <p14:creationId xmlns:p14="http://schemas.microsoft.com/office/powerpoint/2010/main" val="24359045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．页表</a:t>
            </a:r>
            <a:br>
              <a:rPr lang="zh-CN" altLang="zh-CN" dirty="0"/>
            </a:br>
            <a:endParaRPr lang="zh-CN" altLang="en-US" dirty="0"/>
          </a:p>
        </p:txBody>
      </p:sp>
      <p:sp>
        <p:nvSpPr>
          <p:cNvPr id="3" name="内容占位符 2"/>
          <p:cNvSpPr>
            <a:spLocks noGrp="1"/>
          </p:cNvSpPr>
          <p:nvPr>
            <p:ph idx="1"/>
          </p:nvPr>
        </p:nvSpPr>
        <p:spPr>
          <a:xfrm>
            <a:off x="395536" y="1412777"/>
            <a:ext cx="8352926" cy="4825937"/>
          </a:xfrm>
        </p:spPr>
        <p:txBody>
          <a:bodyPr/>
          <a:lstStyle/>
          <a:p>
            <a:r>
              <a:rPr lang="zh-CN" altLang="zh-CN" dirty="0"/>
              <a:t>页表由页表项组成，页表项包含</a:t>
            </a:r>
            <a:r>
              <a:rPr lang="zh-CN" altLang="zh-CN" dirty="0">
                <a:solidFill>
                  <a:srgbClr val="FF0000"/>
                </a:solidFill>
              </a:rPr>
              <a:t>页面（存储页）的基址和有关页面的信息</a:t>
            </a:r>
            <a:r>
              <a:rPr lang="zh-CN" altLang="zh-CN" dirty="0" smtClean="0"/>
              <a:t>。</a:t>
            </a:r>
            <a:endParaRPr lang="en-US" altLang="zh-CN" dirty="0" smtClean="0"/>
          </a:p>
          <a:p>
            <a:r>
              <a:rPr lang="en-US" altLang="zh-CN" dirty="0" smtClean="0"/>
              <a:t>Pentium</a:t>
            </a:r>
            <a:r>
              <a:rPr lang="zh-CN" altLang="zh-CN" dirty="0"/>
              <a:t>微处理器中，页表最多包含</a:t>
            </a:r>
            <a:r>
              <a:rPr lang="en-US" altLang="zh-CN" dirty="0"/>
              <a:t>1024</a:t>
            </a:r>
            <a:r>
              <a:rPr lang="zh-CN" altLang="zh-CN" dirty="0"/>
              <a:t>个页表项，每个页表项为</a:t>
            </a:r>
            <a:r>
              <a:rPr lang="en-US" altLang="zh-CN" dirty="0"/>
              <a:t>4</a:t>
            </a:r>
            <a:r>
              <a:rPr lang="zh-CN" altLang="zh-CN" dirty="0"/>
              <a:t>个字节，所以，页表自身也占用一个</a:t>
            </a:r>
            <a:r>
              <a:rPr lang="en-US" altLang="zh-CN" dirty="0"/>
              <a:t>4KB</a:t>
            </a:r>
            <a:r>
              <a:rPr lang="zh-CN" altLang="zh-CN" dirty="0"/>
              <a:t>的页面（存储页）。</a:t>
            </a:r>
          </a:p>
          <a:p>
            <a:r>
              <a:rPr lang="en-US" altLang="zh-CN" dirty="0"/>
              <a:t>32</a:t>
            </a:r>
            <a:r>
              <a:rPr lang="zh-CN" altLang="zh-CN" dirty="0"/>
              <a:t>位线性地址的（</a:t>
            </a:r>
            <a:r>
              <a:rPr lang="en-US" altLang="zh-CN" dirty="0" smtClean="0"/>
              <a:t>A21-A12</a:t>
            </a:r>
            <a:r>
              <a:rPr lang="zh-CN" altLang="en-US" dirty="0" smtClean="0"/>
              <a:t>，</a:t>
            </a:r>
            <a:r>
              <a:rPr lang="en-US" altLang="zh-CN" dirty="0" smtClean="0"/>
              <a:t>10</a:t>
            </a:r>
            <a:r>
              <a:rPr lang="zh-CN" altLang="zh-CN" dirty="0"/>
              <a:t>位）是页表的索引，用于在页表中查</a:t>
            </a:r>
            <a:r>
              <a:rPr lang="zh-CN" altLang="zh-CN" dirty="0">
                <a:solidFill>
                  <a:srgbClr val="FF0000"/>
                </a:solidFill>
              </a:rPr>
              <a:t>找不同的页表项</a:t>
            </a:r>
            <a:r>
              <a:rPr lang="zh-CN" altLang="zh-CN" dirty="0"/>
              <a:t>，而页表项中保存着所对应的页面（存储页）的基地址，即页面（存储页）的起始地址</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92</a:t>
            </a:fld>
            <a:endParaRPr lang="zh-CN" altLang="en-US" dirty="0"/>
          </a:p>
        </p:txBody>
      </p:sp>
    </p:spTree>
    <p:extLst>
      <p:ext uri="{BB962C8B-B14F-4D97-AF65-F5344CB8AC3E}">
        <p14:creationId xmlns:p14="http://schemas.microsoft.com/office/powerpoint/2010/main" val="26009258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．页目录项</a:t>
            </a:r>
            <a:r>
              <a:rPr lang="en-US" altLang="zh-CN" dirty="0"/>
              <a:t>/</a:t>
            </a:r>
            <a:r>
              <a:rPr lang="zh-CN" altLang="zh-CN" dirty="0"/>
              <a:t>页表项格式</a:t>
            </a:r>
            <a:br>
              <a:rPr lang="zh-CN" altLang="zh-CN" dirty="0"/>
            </a:b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93</a:t>
            </a:fld>
            <a:endParaRPr lang="zh-CN" altLang="en-US" dirty="0"/>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84785"/>
            <a:ext cx="7632848" cy="2414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789040"/>
            <a:ext cx="7776864" cy="2771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8777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9"/>
            <a:ext cx="8352926" cy="5933932"/>
          </a:xfrm>
        </p:spPr>
        <p:txBody>
          <a:bodyPr/>
          <a:lstStyle/>
          <a:p>
            <a:r>
              <a:rPr lang="zh-CN" altLang="zh-CN" dirty="0"/>
              <a:t>（</a:t>
            </a:r>
            <a:r>
              <a:rPr lang="en-US" altLang="zh-CN" dirty="0"/>
              <a:t>1</a:t>
            </a:r>
            <a:r>
              <a:rPr lang="zh-CN" altLang="zh-CN" dirty="0"/>
              <a:t>）存在标志位</a:t>
            </a:r>
            <a:r>
              <a:rPr lang="en-US" altLang="zh-CN" dirty="0"/>
              <a:t>P</a:t>
            </a:r>
            <a:r>
              <a:rPr lang="zh-CN" altLang="zh-CN" dirty="0"/>
              <a:t>。当</a:t>
            </a:r>
            <a:r>
              <a:rPr lang="en-US" altLang="zh-CN" dirty="0"/>
              <a:t>P=1</a:t>
            </a:r>
            <a:r>
              <a:rPr lang="zh-CN" altLang="zh-CN" dirty="0"/>
              <a:t>时，表示该页在主存中。当</a:t>
            </a:r>
            <a:r>
              <a:rPr lang="en-US" altLang="zh-CN" dirty="0"/>
              <a:t>P=0</a:t>
            </a:r>
            <a:r>
              <a:rPr lang="zh-CN" altLang="zh-CN" dirty="0"/>
              <a:t>时，表示该页不在主存中，这种情形称作</a:t>
            </a:r>
            <a:r>
              <a:rPr lang="zh-CN" altLang="zh-CN" dirty="0" smtClean="0"/>
              <a:t>页面失效。</a:t>
            </a:r>
            <a:r>
              <a:rPr lang="zh-CN" altLang="zh-CN" dirty="0"/>
              <a:t>在对页式存储器全面支持的系统中，页面失效会导致如下的处理操作：</a:t>
            </a:r>
          </a:p>
          <a:p>
            <a:r>
              <a:rPr lang="en-US" altLang="zh-CN" dirty="0"/>
              <a:t>1</a:t>
            </a:r>
            <a:r>
              <a:rPr lang="zh-CN" altLang="zh-CN" dirty="0"/>
              <a:t>）如果主存还有空闲空间，操作系统把急需访问的页调入主存，且把</a:t>
            </a:r>
            <a:r>
              <a:rPr lang="en-US" altLang="zh-CN" dirty="0"/>
              <a:t>P</a:t>
            </a:r>
            <a:r>
              <a:rPr lang="zh-CN" altLang="zh-CN" dirty="0"/>
              <a:t>置为“</a:t>
            </a:r>
            <a:r>
              <a:rPr lang="en-US" altLang="zh-CN" dirty="0"/>
              <a:t>1</a:t>
            </a:r>
            <a:r>
              <a:rPr lang="zh-CN" altLang="zh-CN" dirty="0"/>
              <a:t>”，并对其他有关的控制位进行相应的操作。</a:t>
            </a:r>
          </a:p>
          <a:p>
            <a:r>
              <a:rPr lang="en-US" altLang="zh-CN" dirty="0"/>
              <a:t>2</a:t>
            </a:r>
            <a:r>
              <a:rPr lang="zh-CN" altLang="zh-CN" dirty="0"/>
              <a:t>）如果主存没有空闲空间，就要根据一定的替换算法把主存中的某页调出存到辅存，再把急需访问的页调入主存，放到被替换出的空间</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94</a:t>
            </a:fld>
            <a:endParaRPr lang="zh-CN" altLang="en-US" dirty="0"/>
          </a:p>
        </p:txBody>
      </p:sp>
    </p:spTree>
    <p:extLst>
      <p:ext uri="{BB962C8B-B14F-4D97-AF65-F5344CB8AC3E}">
        <p14:creationId xmlns:p14="http://schemas.microsoft.com/office/powerpoint/2010/main" val="29792674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0"/>
            <a:ext cx="8352926" cy="6084743"/>
          </a:xfrm>
        </p:spPr>
        <p:txBody>
          <a:bodyPr/>
          <a:lstStyle/>
          <a:p>
            <a:r>
              <a:rPr lang="zh-CN" altLang="zh-CN" dirty="0"/>
              <a:t>（</a:t>
            </a:r>
            <a:r>
              <a:rPr lang="en-US" altLang="zh-CN" dirty="0"/>
              <a:t>2</a:t>
            </a:r>
            <a:r>
              <a:rPr lang="zh-CN" altLang="zh-CN" dirty="0"/>
              <a:t>）访问标志位</a:t>
            </a:r>
            <a:r>
              <a:rPr lang="en-US" altLang="zh-CN" dirty="0"/>
              <a:t>A</a:t>
            </a:r>
            <a:r>
              <a:rPr lang="zh-CN" altLang="zh-CN" dirty="0" smtClean="0"/>
              <a:t>。</a:t>
            </a:r>
            <a:endParaRPr lang="en-US" altLang="zh-CN" dirty="0" smtClean="0"/>
          </a:p>
          <a:p>
            <a:r>
              <a:rPr lang="zh-CN" altLang="zh-CN" dirty="0"/>
              <a:t>（</a:t>
            </a:r>
            <a:r>
              <a:rPr lang="en-US" altLang="zh-CN" dirty="0"/>
              <a:t>3</a:t>
            </a:r>
            <a:r>
              <a:rPr lang="zh-CN" altLang="zh-CN" dirty="0"/>
              <a:t>）修改位</a:t>
            </a:r>
            <a:r>
              <a:rPr lang="en-US" altLang="zh-CN" dirty="0"/>
              <a:t>D</a:t>
            </a:r>
            <a:r>
              <a:rPr lang="zh-CN" altLang="zh-CN" dirty="0"/>
              <a:t>，也称为脏位，是一个被写修改的标志，该位只在页表项中起作用</a:t>
            </a:r>
            <a:r>
              <a:rPr lang="zh-CN" altLang="zh-CN" dirty="0" smtClean="0"/>
              <a:t>。</a:t>
            </a:r>
            <a:endParaRPr lang="en-US" altLang="zh-CN" dirty="0" smtClean="0"/>
          </a:p>
          <a:p>
            <a:r>
              <a:rPr lang="zh-CN" altLang="zh-CN" dirty="0"/>
              <a:t>（</a:t>
            </a:r>
            <a:r>
              <a:rPr lang="en-US" altLang="zh-CN" dirty="0"/>
              <a:t>4</a:t>
            </a:r>
            <a:r>
              <a:rPr lang="zh-CN" altLang="zh-CN" dirty="0"/>
              <a:t>）用户</a:t>
            </a:r>
            <a:r>
              <a:rPr lang="en-US" altLang="zh-CN" dirty="0"/>
              <a:t>/</a:t>
            </a:r>
            <a:r>
              <a:rPr lang="zh-CN" altLang="zh-CN" dirty="0"/>
              <a:t>系统位</a:t>
            </a:r>
            <a:r>
              <a:rPr lang="en-US" altLang="zh-CN" dirty="0"/>
              <a:t>U/S</a:t>
            </a:r>
            <a:r>
              <a:rPr lang="zh-CN" altLang="zh-CN" dirty="0"/>
              <a:t>。当</a:t>
            </a:r>
            <a:r>
              <a:rPr lang="en-US" altLang="zh-CN" dirty="0"/>
              <a:t>U/S=O</a:t>
            </a:r>
            <a:r>
              <a:rPr lang="zh-CN" altLang="zh-CN" dirty="0"/>
              <a:t>时，选择</a:t>
            </a:r>
            <a:r>
              <a:rPr lang="zh-CN" altLang="zh-CN" dirty="0">
                <a:solidFill>
                  <a:srgbClr val="FF0000"/>
                </a:solidFill>
              </a:rPr>
              <a:t>系统级</a:t>
            </a:r>
            <a:r>
              <a:rPr lang="zh-CN" altLang="zh-CN" dirty="0"/>
              <a:t>（管理程序级）保护，此时用户程序不能访问该页，适用于操作系统、其他系统软件（诸如设备驱动程序）和被保护的系统数据（例如页表）。当</a:t>
            </a:r>
            <a:r>
              <a:rPr lang="en-US" altLang="zh-CN" dirty="0"/>
              <a:t>U/S=1</a:t>
            </a:r>
            <a:r>
              <a:rPr lang="zh-CN" altLang="zh-CN" dirty="0"/>
              <a:t>时，选择用户级保护，此时用户程序可以访问该页，适用于应用程序代码和数据</a:t>
            </a:r>
            <a:r>
              <a:rPr lang="zh-CN" altLang="zh-CN" dirty="0" smtClean="0"/>
              <a:t>。</a:t>
            </a:r>
            <a:endParaRPr lang="en-US" altLang="zh-CN" dirty="0" smtClean="0"/>
          </a:p>
          <a:p>
            <a:r>
              <a:rPr lang="en-US" altLang="zh-CN" dirty="0" smtClean="0">
                <a:solidFill>
                  <a:srgbClr val="FF0000"/>
                </a:solidFill>
              </a:rPr>
              <a:t>U/S</a:t>
            </a:r>
            <a:r>
              <a:rPr lang="zh-CN" altLang="zh-CN" dirty="0">
                <a:solidFill>
                  <a:srgbClr val="FF0000"/>
                </a:solidFill>
              </a:rPr>
              <a:t>位是为了保护操作系统所使用的页面不受用户程序破坏而设置的</a:t>
            </a:r>
            <a:r>
              <a:rPr lang="zh-CN" altLang="zh-CN" dirty="0" smtClean="0">
                <a:solidFill>
                  <a:srgbClr val="FF0000"/>
                </a:solidFill>
              </a:rPr>
              <a:t>。</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95</a:t>
            </a:fld>
            <a:endParaRPr lang="zh-CN" altLang="en-US" dirty="0"/>
          </a:p>
        </p:txBody>
      </p:sp>
    </p:spTree>
    <p:extLst>
      <p:ext uri="{BB962C8B-B14F-4D97-AF65-F5344CB8AC3E}">
        <p14:creationId xmlns:p14="http://schemas.microsoft.com/office/powerpoint/2010/main" val="17212432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1"/>
            <a:ext cx="8352926" cy="6084743"/>
          </a:xfrm>
        </p:spPr>
        <p:txBody>
          <a:bodyPr/>
          <a:lstStyle/>
          <a:p>
            <a:r>
              <a:rPr lang="zh-CN" altLang="zh-CN" dirty="0"/>
              <a:t>（</a:t>
            </a:r>
            <a:r>
              <a:rPr lang="en-US" altLang="zh-CN" dirty="0"/>
              <a:t>5</a:t>
            </a:r>
            <a:r>
              <a:rPr lang="zh-CN" altLang="zh-CN" dirty="0"/>
              <a:t>）读</a:t>
            </a:r>
            <a:r>
              <a:rPr lang="en-US" altLang="zh-CN" dirty="0"/>
              <a:t>/</a:t>
            </a:r>
            <a:r>
              <a:rPr lang="zh-CN" altLang="zh-CN" dirty="0"/>
              <a:t>写位</a:t>
            </a:r>
            <a:r>
              <a:rPr lang="en-US" altLang="zh-CN" dirty="0"/>
              <a:t>R/W</a:t>
            </a:r>
            <a:r>
              <a:rPr lang="zh-CN" altLang="zh-CN" dirty="0"/>
              <a:t>，当</a:t>
            </a:r>
            <a:r>
              <a:rPr lang="en-US" altLang="zh-CN" dirty="0"/>
              <a:t>R/W=0</a:t>
            </a:r>
            <a:r>
              <a:rPr lang="zh-CN" altLang="zh-CN" dirty="0"/>
              <a:t>时，选择只读操作。</a:t>
            </a:r>
            <a:r>
              <a:rPr lang="en-US" altLang="zh-CN" dirty="0"/>
              <a:t>R/W=1</a:t>
            </a:r>
            <a:r>
              <a:rPr lang="zh-CN" altLang="zh-CN" dirty="0"/>
              <a:t>时，选择可读写操作。</a:t>
            </a:r>
          </a:p>
          <a:p>
            <a:r>
              <a:rPr lang="en-US" altLang="zh-CN" dirty="0">
                <a:solidFill>
                  <a:srgbClr val="FF0000"/>
                </a:solidFill>
              </a:rPr>
              <a:t>U/S</a:t>
            </a:r>
            <a:r>
              <a:rPr lang="zh-CN" altLang="zh-CN" dirty="0">
                <a:solidFill>
                  <a:srgbClr val="FF0000"/>
                </a:solidFill>
              </a:rPr>
              <a:t>、</a:t>
            </a:r>
            <a:r>
              <a:rPr lang="en-US" altLang="zh-CN" dirty="0">
                <a:solidFill>
                  <a:srgbClr val="FF0000"/>
                </a:solidFill>
              </a:rPr>
              <a:t>R/W</a:t>
            </a:r>
            <a:r>
              <a:rPr lang="zh-CN" altLang="zh-CN" dirty="0">
                <a:solidFill>
                  <a:srgbClr val="FF0000"/>
                </a:solidFill>
              </a:rPr>
              <a:t>这两位与</a:t>
            </a:r>
            <a:r>
              <a:rPr lang="en-US" altLang="zh-CN" dirty="0">
                <a:solidFill>
                  <a:srgbClr val="FF0000"/>
                </a:solidFill>
              </a:rPr>
              <a:t>CR0</a:t>
            </a:r>
            <a:r>
              <a:rPr lang="zh-CN" altLang="zh-CN" dirty="0">
                <a:solidFill>
                  <a:srgbClr val="FF0000"/>
                </a:solidFill>
              </a:rPr>
              <a:t>寄存器中的</a:t>
            </a:r>
            <a:r>
              <a:rPr lang="en-US" altLang="zh-CN" dirty="0">
                <a:solidFill>
                  <a:srgbClr val="FF0000"/>
                </a:solidFill>
              </a:rPr>
              <a:t>WP</a:t>
            </a:r>
            <a:r>
              <a:rPr lang="zh-CN" altLang="zh-CN" dirty="0">
                <a:solidFill>
                  <a:srgbClr val="FF0000"/>
                </a:solidFill>
              </a:rPr>
              <a:t>位（页写保护位）配合使用，进行页面级的保</a:t>
            </a:r>
            <a:r>
              <a:rPr lang="zh-CN" altLang="zh-CN" dirty="0" smtClean="0">
                <a:solidFill>
                  <a:srgbClr val="FF0000"/>
                </a:solidFill>
              </a:rPr>
              <a:t>护</a:t>
            </a:r>
            <a:r>
              <a:rPr lang="zh-CN" altLang="en-US" dirty="0">
                <a:solidFill>
                  <a:srgbClr val="FF0000"/>
                </a:solidFill>
              </a:rPr>
              <a:t>。</a:t>
            </a:r>
            <a:endParaRPr lang="en-US" altLang="zh-CN" dirty="0" smtClean="0">
              <a:solidFill>
                <a:srgbClr val="FF0000"/>
              </a:solidFill>
            </a:endParaRPr>
          </a:p>
          <a:p>
            <a:r>
              <a:rPr lang="zh-CN" altLang="zh-CN" dirty="0"/>
              <a:t>（</a:t>
            </a:r>
            <a:r>
              <a:rPr lang="en-US" altLang="zh-CN" dirty="0"/>
              <a:t>6</a:t>
            </a:r>
            <a:r>
              <a:rPr lang="zh-CN" altLang="zh-CN" dirty="0"/>
              <a:t>）</a:t>
            </a:r>
            <a:r>
              <a:rPr lang="en-US" altLang="zh-CN" dirty="0"/>
              <a:t>PCD</a:t>
            </a:r>
            <a:r>
              <a:rPr lang="zh-CN" altLang="zh-CN" dirty="0"/>
              <a:t>和</a:t>
            </a:r>
            <a:r>
              <a:rPr lang="en-US" altLang="zh-CN" dirty="0"/>
              <a:t>PWT</a:t>
            </a:r>
            <a:r>
              <a:rPr lang="zh-CN" altLang="zh-CN" dirty="0"/>
              <a:t>是对</a:t>
            </a:r>
            <a:r>
              <a:rPr lang="en-US" altLang="zh-CN" dirty="0"/>
              <a:t>Cache</a:t>
            </a:r>
            <a:r>
              <a:rPr lang="zh-CN" altLang="zh-CN" dirty="0"/>
              <a:t>的控制方式位，</a:t>
            </a:r>
            <a:r>
              <a:rPr lang="en-US" altLang="zh-CN" dirty="0"/>
              <a:t>PCD</a:t>
            </a:r>
            <a:r>
              <a:rPr lang="zh-CN" altLang="zh-CN" dirty="0"/>
              <a:t>为页面</a:t>
            </a:r>
            <a:r>
              <a:rPr lang="en-US" altLang="zh-CN" dirty="0"/>
              <a:t>Cache</a:t>
            </a:r>
            <a:r>
              <a:rPr lang="zh-CN" altLang="zh-CN" dirty="0"/>
              <a:t>禁止，</a:t>
            </a:r>
            <a:r>
              <a:rPr lang="en-US" altLang="zh-CN" dirty="0"/>
              <a:t>PWT</a:t>
            </a:r>
            <a:r>
              <a:rPr lang="zh-CN" altLang="zh-CN" dirty="0"/>
              <a:t>为页面写直达。允许分页时，</a:t>
            </a:r>
            <a:r>
              <a:rPr lang="en-US" altLang="zh-CN" dirty="0"/>
              <a:t>Pentium</a:t>
            </a:r>
            <a:r>
              <a:rPr lang="zh-CN" altLang="zh-CN" dirty="0"/>
              <a:t>微处理器的</a:t>
            </a:r>
            <a:r>
              <a:rPr lang="en-US" altLang="zh-CN" dirty="0"/>
              <a:t>PCD</a:t>
            </a:r>
            <a:r>
              <a:rPr lang="zh-CN" altLang="zh-CN" dirty="0"/>
              <a:t>和</a:t>
            </a:r>
            <a:r>
              <a:rPr lang="en-US" altLang="zh-CN" dirty="0"/>
              <a:t>PWT</a:t>
            </a:r>
            <a:r>
              <a:rPr lang="zh-CN" altLang="zh-CN" dirty="0"/>
              <a:t>引脚状态与这两位一致。</a:t>
            </a:r>
          </a:p>
          <a:p>
            <a:r>
              <a:rPr lang="zh-CN" altLang="zh-CN" dirty="0"/>
              <a:t>（</a:t>
            </a:r>
            <a:r>
              <a:rPr lang="en-US" altLang="zh-CN" dirty="0"/>
              <a:t>7</a:t>
            </a:r>
            <a:r>
              <a:rPr lang="zh-CN" altLang="zh-CN" dirty="0"/>
              <a:t>）保留位</a:t>
            </a:r>
            <a:r>
              <a:rPr lang="en-US" altLang="zh-CN" dirty="0"/>
              <a:t>AV</a:t>
            </a:r>
            <a:r>
              <a:rPr lang="zh-CN" altLang="zh-CN" dirty="0"/>
              <a:t>、</a:t>
            </a:r>
            <a:r>
              <a:rPr lang="en-US" altLang="zh-CN" dirty="0"/>
              <a:t>AI</a:t>
            </a:r>
            <a:r>
              <a:rPr lang="zh-CN" altLang="zh-CN" dirty="0"/>
              <a:t>、</a:t>
            </a:r>
            <a:r>
              <a:rPr lang="en-US" altLang="zh-CN" dirty="0"/>
              <a:t>L</a:t>
            </a:r>
            <a:r>
              <a:rPr lang="zh-CN" altLang="zh-CN" dirty="0"/>
              <a:t>。该字段允许</a:t>
            </a:r>
            <a:r>
              <a:rPr lang="zh-CN" altLang="zh-CN" dirty="0">
                <a:solidFill>
                  <a:srgbClr val="FF0000"/>
                </a:solidFill>
              </a:rPr>
              <a:t>系统程序任意使用</a:t>
            </a:r>
            <a:r>
              <a:rPr lang="zh-CN" altLang="zh-CN" dirty="0"/>
              <a:t>。一般用于供操作系统记录页的使用情况，比如，用来记录页面使用次数，据此可替换掉一些最少使用的页</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96</a:t>
            </a:fld>
            <a:endParaRPr lang="zh-CN" altLang="en-US" dirty="0"/>
          </a:p>
        </p:txBody>
      </p:sp>
    </p:spTree>
    <p:extLst>
      <p:ext uri="{BB962C8B-B14F-4D97-AF65-F5344CB8AC3E}">
        <p14:creationId xmlns:p14="http://schemas.microsoft.com/office/powerpoint/2010/main" val="30576818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821" y="188640"/>
            <a:ext cx="8280920" cy="924475"/>
          </a:xfrm>
        </p:spPr>
        <p:txBody>
          <a:bodyPr/>
          <a:lstStyle/>
          <a:p>
            <a:r>
              <a:rPr lang="zh-CN" altLang="zh-CN" sz="2400" dirty="0"/>
              <a:t>表</a:t>
            </a:r>
            <a:r>
              <a:rPr lang="en-US" altLang="zh-CN" sz="2400" dirty="0"/>
              <a:t>1.5.1  </a:t>
            </a:r>
            <a:r>
              <a:rPr lang="zh-CN" altLang="zh-CN" sz="2400" dirty="0"/>
              <a:t>页面级的</a:t>
            </a:r>
            <a:r>
              <a:rPr lang="zh-CN" altLang="zh-CN" sz="2400" dirty="0" smtClean="0"/>
              <a:t>保护</a:t>
            </a:r>
            <a:endParaRPr lang="zh-CN" altLang="en-US" sz="24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420293008"/>
              </p:ext>
            </p:extLst>
          </p:nvPr>
        </p:nvGraphicFramePr>
        <p:xfrm>
          <a:off x="16172" y="1268760"/>
          <a:ext cx="9127827" cy="5112990"/>
        </p:xfrm>
        <a:graphic>
          <a:graphicData uri="http://schemas.openxmlformats.org/drawingml/2006/table">
            <a:tbl>
              <a:tblPr>
                <a:tableStyleId>{5C22544A-7EE6-4342-B048-85BDC9FD1C3A}</a:tableStyleId>
              </a:tblPr>
              <a:tblGrid>
                <a:gridCol w="1040136"/>
                <a:gridCol w="1040136"/>
                <a:gridCol w="1019773"/>
                <a:gridCol w="2760123"/>
                <a:gridCol w="3267659"/>
              </a:tblGrid>
              <a:tr h="568110">
                <a:tc>
                  <a:txBody>
                    <a:bodyPr/>
                    <a:lstStyle/>
                    <a:p>
                      <a:pPr algn="ctr">
                        <a:spcAft>
                          <a:spcPts val="0"/>
                        </a:spcAft>
                        <a:tabLst>
                          <a:tab pos="228600" algn="l"/>
                          <a:tab pos="571500" algn="l"/>
                          <a:tab pos="685800" algn="l"/>
                          <a:tab pos="5067300" algn="l"/>
                        </a:tabLst>
                      </a:pPr>
                      <a:r>
                        <a:rPr lang="en-US" sz="2000" dirty="0">
                          <a:effectLst/>
                        </a:rPr>
                        <a:t>U/S</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R/W</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WP</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a:effectLst/>
                        </a:rPr>
                        <a:t>用户访问权限</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a:effectLst/>
                        </a:rPr>
                        <a:t>管理程序访问权限</a:t>
                      </a:r>
                      <a:endParaRPr lang="zh-CN" sz="2000">
                        <a:solidFill>
                          <a:srgbClr val="000000"/>
                        </a:solidFill>
                        <a:effectLst/>
                        <a:latin typeface="宋体"/>
                        <a:cs typeface="Arial"/>
                      </a:endParaRPr>
                    </a:p>
                  </a:txBody>
                  <a:tcPr marL="68580" marR="68580" marT="0" marB="0"/>
                </a:tc>
              </a:tr>
              <a:tr h="568110">
                <a:tc>
                  <a:txBody>
                    <a:bodyPr/>
                    <a:lstStyle/>
                    <a:p>
                      <a:pPr algn="ctr">
                        <a:spcAft>
                          <a:spcPts val="0"/>
                        </a:spcAft>
                        <a:tabLst>
                          <a:tab pos="228600" algn="l"/>
                          <a:tab pos="571500" algn="l"/>
                          <a:tab pos="685800" algn="l"/>
                          <a:tab pos="5067300" algn="l"/>
                        </a:tabLst>
                      </a:pPr>
                      <a:r>
                        <a:rPr lang="en-US" sz="2000" dirty="0">
                          <a:effectLst/>
                        </a:rPr>
                        <a:t>0</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dirty="0">
                          <a:effectLst/>
                        </a:rPr>
                        <a:t>0</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0</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a:effectLst/>
                        </a:rPr>
                        <a:t>无</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a:effectLst/>
                        </a:rPr>
                        <a:t>读</a:t>
                      </a:r>
                      <a:r>
                        <a:rPr lang="en-US" sz="2000">
                          <a:effectLst/>
                        </a:rPr>
                        <a:t>/</a:t>
                      </a:r>
                      <a:r>
                        <a:rPr lang="zh-CN" sz="2000">
                          <a:effectLst/>
                        </a:rPr>
                        <a:t>写</a:t>
                      </a:r>
                      <a:r>
                        <a:rPr lang="en-US" sz="2000">
                          <a:effectLst/>
                        </a:rPr>
                        <a:t>/</a:t>
                      </a:r>
                      <a:r>
                        <a:rPr lang="zh-CN" sz="2000">
                          <a:effectLst/>
                        </a:rPr>
                        <a:t>执行</a:t>
                      </a:r>
                      <a:endParaRPr lang="zh-CN" sz="2000">
                        <a:solidFill>
                          <a:srgbClr val="000000"/>
                        </a:solidFill>
                        <a:effectLst/>
                        <a:latin typeface="宋体"/>
                        <a:cs typeface="Arial"/>
                      </a:endParaRPr>
                    </a:p>
                  </a:txBody>
                  <a:tcPr marL="68580" marR="68580" marT="0" marB="0"/>
                </a:tc>
              </a:tr>
              <a:tr h="568110">
                <a:tc>
                  <a:txBody>
                    <a:bodyPr/>
                    <a:lstStyle/>
                    <a:p>
                      <a:pPr algn="ctr">
                        <a:spcAft>
                          <a:spcPts val="0"/>
                        </a:spcAft>
                        <a:tabLst>
                          <a:tab pos="228600" algn="l"/>
                          <a:tab pos="571500" algn="l"/>
                          <a:tab pos="685800" algn="l"/>
                          <a:tab pos="5067300" algn="l"/>
                        </a:tabLst>
                      </a:pPr>
                      <a:r>
                        <a:rPr lang="en-US" sz="2000">
                          <a:effectLst/>
                        </a:rPr>
                        <a:t>0</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dirty="0">
                          <a:effectLst/>
                        </a:rPr>
                        <a:t>0</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dirty="0">
                          <a:effectLst/>
                        </a:rPr>
                        <a:t>1</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dirty="0">
                          <a:effectLst/>
                        </a:rPr>
                        <a:t>无</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a:effectLst/>
                        </a:rPr>
                        <a:t>读</a:t>
                      </a:r>
                      <a:r>
                        <a:rPr lang="en-US" sz="2000">
                          <a:effectLst/>
                        </a:rPr>
                        <a:t>/</a:t>
                      </a:r>
                      <a:r>
                        <a:rPr lang="zh-CN" sz="2000">
                          <a:effectLst/>
                        </a:rPr>
                        <a:t>执行</a:t>
                      </a:r>
                      <a:endParaRPr lang="zh-CN" sz="2000">
                        <a:solidFill>
                          <a:srgbClr val="000000"/>
                        </a:solidFill>
                        <a:effectLst/>
                        <a:latin typeface="宋体"/>
                        <a:cs typeface="Arial"/>
                      </a:endParaRPr>
                    </a:p>
                  </a:txBody>
                  <a:tcPr marL="68580" marR="68580" marT="0" marB="0"/>
                </a:tc>
              </a:tr>
              <a:tr h="568110">
                <a:tc>
                  <a:txBody>
                    <a:bodyPr/>
                    <a:lstStyle/>
                    <a:p>
                      <a:pPr algn="ctr">
                        <a:spcAft>
                          <a:spcPts val="0"/>
                        </a:spcAft>
                        <a:tabLst>
                          <a:tab pos="228600" algn="l"/>
                          <a:tab pos="571500" algn="l"/>
                          <a:tab pos="685800" algn="l"/>
                          <a:tab pos="5067300" algn="l"/>
                        </a:tabLst>
                      </a:pPr>
                      <a:r>
                        <a:rPr lang="en-US" sz="2000">
                          <a:effectLst/>
                        </a:rPr>
                        <a:t>0</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dirty="0">
                          <a:effectLst/>
                        </a:rPr>
                        <a:t>0</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dirty="0">
                          <a:effectLst/>
                        </a:rPr>
                        <a:t>无</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a:effectLst/>
                        </a:rPr>
                        <a:t>读</a:t>
                      </a:r>
                      <a:r>
                        <a:rPr lang="en-US" sz="2000">
                          <a:effectLst/>
                        </a:rPr>
                        <a:t>/</a:t>
                      </a:r>
                      <a:r>
                        <a:rPr lang="zh-CN" sz="2000">
                          <a:effectLst/>
                        </a:rPr>
                        <a:t>写</a:t>
                      </a:r>
                      <a:r>
                        <a:rPr lang="en-US" sz="2000">
                          <a:effectLst/>
                        </a:rPr>
                        <a:t>/</a:t>
                      </a:r>
                      <a:r>
                        <a:rPr lang="zh-CN" sz="2000">
                          <a:effectLst/>
                        </a:rPr>
                        <a:t>执行</a:t>
                      </a:r>
                      <a:endParaRPr lang="zh-CN" sz="2000">
                        <a:solidFill>
                          <a:srgbClr val="000000"/>
                        </a:solidFill>
                        <a:effectLst/>
                        <a:latin typeface="宋体"/>
                        <a:cs typeface="Arial"/>
                      </a:endParaRPr>
                    </a:p>
                  </a:txBody>
                  <a:tcPr marL="68580" marR="68580" marT="0" marB="0"/>
                </a:tc>
              </a:tr>
              <a:tr h="568110">
                <a:tc>
                  <a:txBody>
                    <a:bodyPr/>
                    <a:lstStyle/>
                    <a:p>
                      <a:pPr algn="ctr">
                        <a:spcAft>
                          <a:spcPts val="0"/>
                        </a:spcAft>
                        <a:tabLst>
                          <a:tab pos="228600" algn="l"/>
                          <a:tab pos="571500" algn="l"/>
                          <a:tab pos="685800" algn="l"/>
                          <a:tab pos="5067300" algn="l"/>
                        </a:tabLst>
                      </a:pPr>
                      <a:r>
                        <a:rPr lang="en-US" sz="2000">
                          <a:effectLst/>
                        </a:rPr>
                        <a:t>0</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dirty="0">
                          <a:effectLst/>
                        </a:rPr>
                        <a:t>无</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a:effectLst/>
                        </a:rPr>
                        <a:t>读</a:t>
                      </a:r>
                      <a:r>
                        <a:rPr lang="en-US" sz="2000">
                          <a:effectLst/>
                        </a:rPr>
                        <a:t>/</a:t>
                      </a:r>
                      <a:r>
                        <a:rPr lang="zh-CN" sz="2000">
                          <a:effectLst/>
                        </a:rPr>
                        <a:t>写</a:t>
                      </a:r>
                      <a:r>
                        <a:rPr lang="en-US" sz="2000">
                          <a:effectLst/>
                        </a:rPr>
                        <a:t>/</a:t>
                      </a:r>
                      <a:r>
                        <a:rPr lang="zh-CN" sz="2000">
                          <a:effectLst/>
                        </a:rPr>
                        <a:t>执行</a:t>
                      </a:r>
                      <a:endParaRPr lang="zh-CN" sz="2000">
                        <a:solidFill>
                          <a:srgbClr val="000000"/>
                        </a:solidFill>
                        <a:effectLst/>
                        <a:latin typeface="宋体"/>
                        <a:cs typeface="Arial"/>
                      </a:endParaRPr>
                    </a:p>
                  </a:txBody>
                  <a:tcPr marL="68580" marR="68580" marT="0" marB="0"/>
                </a:tc>
              </a:tr>
              <a:tr h="568110">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0</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0</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dirty="0">
                          <a:effectLst/>
                        </a:rPr>
                        <a:t>读</a:t>
                      </a:r>
                      <a:r>
                        <a:rPr lang="en-US" sz="2000" dirty="0">
                          <a:effectLst/>
                        </a:rPr>
                        <a:t>/</a:t>
                      </a:r>
                      <a:r>
                        <a:rPr lang="zh-CN" sz="2000" dirty="0">
                          <a:effectLst/>
                        </a:rPr>
                        <a:t>执行</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dirty="0">
                          <a:effectLst/>
                        </a:rPr>
                        <a:t>读</a:t>
                      </a:r>
                      <a:r>
                        <a:rPr lang="en-US" sz="2000" dirty="0">
                          <a:effectLst/>
                        </a:rPr>
                        <a:t>/</a:t>
                      </a:r>
                      <a:r>
                        <a:rPr lang="zh-CN" sz="2000" dirty="0">
                          <a:effectLst/>
                        </a:rPr>
                        <a:t>写</a:t>
                      </a:r>
                      <a:r>
                        <a:rPr lang="en-US" sz="2000" dirty="0">
                          <a:effectLst/>
                        </a:rPr>
                        <a:t>/</a:t>
                      </a:r>
                      <a:r>
                        <a:rPr lang="zh-CN" sz="2000" dirty="0">
                          <a:effectLst/>
                        </a:rPr>
                        <a:t>执行</a:t>
                      </a:r>
                      <a:endParaRPr lang="zh-CN" sz="2000" dirty="0">
                        <a:solidFill>
                          <a:srgbClr val="000000"/>
                        </a:solidFill>
                        <a:effectLst/>
                        <a:latin typeface="宋体"/>
                        <a:cs typeface="Arial"/>
                      </a:endParaRPr>
                    </a:p>
                  </a:txBody>
                  <a:tcPr marL="68580" marR="68580" marT="0" marB="0"/>
                </a:tc>
              </a:tr>
              <a:tr h="568110">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0</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dirty="0">
                          <a:effectLst/>
                        </a:rPr>
                        <a:t>读</a:t>
                      </a:r>
                      <a:r>
                        <a:rPr lang="en-US" sz="2000" dirty="0">
                          <a:effectLst/>
                        </a:rPr>
                        <a:t>/</a:t>
                      </a:r>
                      <a:r>
                        <a:rPr lang="zh-CN" sz="2000" dirty="0">
                          <a:effectLst/>
                        </a:rPr>
                        <a:t>执行</a:t>
                      </a:r>
                      <a:endParaRPr lang="zh-CN" sz="2000" dirty="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dirty="0">
                          <a:effectLst/>
                        </a:rPr>
                        <a:t>读</a:t>
                      </a:r>
                      <a:r>
                        <a:rPr lang="en-US" sz="2000" dirty="0">
                          <a:effectLst/>
                        </a:rPr>
                        <a:t>/</a:t>
                      </a:r>
                      <a:r>
                        <a:rPr lang="zh-CN" sz="2000" dirty="0">
                          <a:effectLst/>
                        </a:rPr>
                        <a:t>执行</a:t>
                      </a:r>
                      <a:endParaRPr lang="zh-CN" sz="2000" dirty="0">
                        <a:solidFill>
                          <a:srgbClr val="000000"/>
                        </a:solidFill>
                        <a:effectLst/>
                        <a:latin typeface="宋体"/>
                        <a:cs typeface="Arial"/>
                      </a:endParaRPr>
                    </a:p>
                  </a:txBody>
                  <a:tcPr marL="68580" marR="68580" marT="0" marB="0"/>
                </a:tc>
              </a:tr>
              <a:tr h="568110">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0</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a:effectLst/>
                        </a:rPr>
                        <a:t>读</a:t>
                      </a:r>
                      <a:r>
                        <a:rPr lang="en-US" sz="2000">
                          <a:effectLst/>
                        </a:rPr>
                        <a:t>/</a:t>
                      </a:r>
                      <a:r>
                        <a:rPr lang="zh-CN" sz="2000">
                          <a:effectLst/>
                        </a:rPr>
                        <a:t>写</a:t>
                      </a:r>
                      <a:r>
                        <a:rPr lang="en-US" sz="2000">
                          <a:effectLst/>
                        </a:rPr>
                        <a:t>/</a:t>
                      </a:r>
                      <a:r>
                        <a:rPr lang="zh-CN" sz="2000">
                          <a:effectLst/>
                        </a:rPr>
                        <a:t>执行</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dirty="0">
                          <a:effectLst/>
                        </a:rPr>
                        <a:t>读</a:t>
                      </a:r>
                      <a:r>
                        <a:rPr lang="en-US" sz="2000" dirty="0">
                          <a:effectLst/>
                        </a:rPr>
                        <a:t>/</a:t>
                      </a:r>
                      <a:r>
                        <a:rPr lang="zh-CN" sz="2000" dirty="0">
                          <a:effectLst/>
                        </a:rPr>
                        <a:t>写</a:t>
                      </a:r>
                      <a:r>
                        <a:rPr lang="en-US" sz="2000" dirty="0">
                          <a:effectLst/>
                        </a:rPr>
                        <a:t>/</a:t>
                      </a:r>
                      <a:r>
                        <a:rPr lang="zh-CN" sz="2000" dirty="0">
                          <a:effectLst/>
                        </a:rPr>
                        <a:t>执行</a:t>
                      </a:r>
                      <a:endParaRPr lang="zh-CN" sz="2000" dirty="0">
                        <a:solidFill>
                          <a:srgbClr val="000000"/>
                        </a:solidFill>
                        <a:effectLst/>
                        <a:latin typeface="宋体"/>
                        <a:cs typeface="Arial"/>
                      </a:endParaRPr>
                    </a:p>
                  </a:txBody>
                  <a:tcPr marL="68580" marR="68580" marT="0" marB="0"/>
                </a:tc>
              </a:tr>
              <a:tr h="568110">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en-US" sz="2000">
                          <a:effectLst/>
                        </a:rPr>
                        <a:t>1</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a:effectLst/>
                        </a:rPr>
                        <a:t>读</a:t>
                      </a:r>
                      <a:r>
                        <a:rPr lang="en-US" sz="2000">
                          <a:effectLst/>
                        </a:rPr>
                        <a:t>/</a:t>
                      </a:r>
                      <a:r>
                        <a:rPr lang="zh-CN" sz="2000">
                          <a:effectLst/>
                        </a:rPr>
                        <a:t>写</a:t>
                      </a:r>
                      <a:r>
                        <a:rPr lang="en-US" sz="2000">
                          <a:effectLst/>
                        </a:rPr>
                        <a:t>/</a:t>
                      </a:r>
                      <a:r>
                        <a:rPr lang="zh-CN" sz="2000">
                          <a:effectLst/>
                        </a:rPr>
                        <a:t>执行</a:t>
                      </a:r>
                      <a:endParaRPr lang="zh-CN" sz="2000">
                        <a:solidFill>
                          <a:srgbClr val="000000"/>
                        </a:solidFill>
                        <a:effectLst/>
                        <a:latin typeface="宋体"/>
                        <a:cs typeface="Arial"/>
                      </a:endParaRPr>
                    </a:p>
                  </a:txBody>
                  <a:tcPr marL="68580" marR="68580" marT="0" marB="0"/>
                </a:tc>
                <a:tc>
                  <a:txBody>
                    <a:bodyPr/>
                    <a:lstStyle/>
                    <a:p>
                      <a:pPr algn="ctr">
                        <a:spcAft>
                          <a:spcPts val="0"/>
                        </a:spcAft>
                        <a:tabLst>
                          <a:tab pos="228600" algn="l"/>
                          <a:tab pos="571500" algn="l"/>
                          <a:tab pos="685800" algn="l"/>
                          <a:tab pos="5067300" algn="l"/>
                        </a:tabLst>
                      </a:pPr>
                      <a:r>
                        <a:rPr lang="zh-CN" sz="2000" dirty="0">
                          <a:effectLst/>
                        </a:rPr>
                        <a:t>读</a:t>
                      </a:r>
                      <a:r>
                        <a:rPr lang="en-US" sz="2000" dirty="0">
                          <a:effectLst/>
                        </a:rPr>
                        <a:t>/</a:t>
                      </a:r>
                      <a:r>
                        <a:rPr lang="zh-CN" sz="2000" dirty="0">
                          <a:effectLst/>
                        </a:rPr>
                        <a:t>写</a:t>
                      </a:r>
                      <a:r>
                        <a:rPr lang="en-US" sz="2000" dirty="0">
                          <a:effectLst/>
                        </a:rPr>
                        <a:t>/</a:t>
                      </a:r>
                      <a:r>
                        <a:rPr lang="zh-CN" sz="2000" dirty="0">
                          <a:effectLst/>
                        </a:rPr>
                        <a:t>执行</a:t>
                      </a:r>
                      <a:endParaRPr lang="zh-CN" sz="2000" dirty="0">
                        <a:solidFill>
                          <a:srgbClr val="000000"/>
                        </a:solidFill>
                        <a:effectLst/>
                        <a:latin typeface="宋体"/>
                        <a:cs typeface="Arial"/>
                      </a:endParaRPr>
                    </a:p>
                  </a:txBody>
                  <a:tcPr marL="68580" marR="68580" marT="0" marB="0"/>
                </a:tc>
              </a:tr>
            </a:tbl>
          </a:graphicData>
        </a:graphic>
      </p:graphicFrame>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97</a:t>
            </a:fld>
            <a:endParaRPr lang="zh-CN" altLang="en-US" dirty="0"/>
          </a:p>
        </p:txBody>
      </p:sp>
    </p:spTree>
    <p:extLst>
      <p:ext uri="{BB962C8B-B14F-4D97-AF65-F5344CB8AC3E}">
        <p14:creationId xmlns:p14="http://schemas.microsoft.com/office/powerpoint/2010/main" val="42168889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1.5.2  </a:t>
            </a:r>
            <a:r>
              <a:rPr lang="zh-CN" altLang="zh-CN" b="1" dirty="0"/>
              <a:t>分页转换机制</a:t>
            </a:r>
            <a:br>
              <a:rPr lang="zh-CN" altLang="zh-CN" b="1" dirty="0"/>
            </a:br>
            <a:endParaRPr lang="zh-CN" altLang="en-US" dirty="0"/>
          </a:p>
        </p:txBody>
      </p:sp>
      <p:sp>
        <p:nvSpPr>
          <p:cNvPr id="3" name="内容占位符 2"/>
          <p:cNvSpPr>
            <a:spLocks noGrp="1"/>
          </p:cNvSpPr>
          <p:nvPr>
            <p:ph idx="1"/>
          </p:nvPr>
        </p:nvSpPr>
        <p:spPr>
          <a:xfrm>
            <a:off x="395536" y="1052737"/>
            <a:ext cx="8352926" cy="4422749"/>
          </a:xfrm>
        </p:spPr>
        <p:txBody>
          <a:bodyPr/>
          <a:lstStyle/>
          <a:p>
            <a:r>
              <a:rPr lang="en-US" altLang="zh-CN" dirty="0"/>
              <a:t>1</a:t>
            </a:r>
            <a:r>
              <a:rPr lang="zh-CN" altLang="zh-CN" dirty="0"/>
              <a:t>．分页转换的工作过程</a:t>
            </a:r>
          </a:p>
          <a:p>
            <a:r>
              <a:rPr lang="zh-CN" altLang="zh-CN" dirty="0"/>
              <a:t>分页机制的工作过程如下：</a:t>
            </a:r>
          </a:p>
          <a:p>
            <a:r>
              <a:rPr lang="zh-CN" altLang="zh-CN" dirty="0"/>
              <a:t>（</a:t>
            </a:r>
            <a:r>
              <a:rPr lang="en-US" altLang="zh-CN" dirty="0"/>
              <a:t>1</a:t>
            </a:r>
            <a:r>
              <a:rPr lang="zh-CN" altLang="zh-CN" dirty="0"/>
              <a:t>）</a:t>
            </a:r>
            <a:r>
              <a:rPr lang="en-US" altLang="zh-CN" dirty="0"/>
              <a:t>4KB</a:t>
            </a:r>
            <a:r>
              <a:rPr lang="zh-CN" altLang="zh-CN" dirty="0"/>
              <a:t>长的页目</a:t>
            </a:r>
            <a:r>
              <a:rPr lang="zh-CN" altLang="zh-CN" dirty="0" smtClean="0"/>
              <a:t>录</a:t>
            </a:r>
            <a:r>
              <a:rPr lang="zh-CN" altLang="en-US" dirty="0" smtClean="0"/>
              <a:t>表</a:t>
            </a:r>
            <a:r>
              <a:rPr lang="zh-CN" altLang="zh-CN" dirty="0" smtClean="0"/>
              <a:t>存</a:t>
            </a:r>
            <a:r>
              <a:rPr lang="zh-CN" altLang="zh-CN" dirty="0"/>
              <a:t>储在由</a:t>
            </a:r>
            <a:r>
              <a:rPr lang="en-US" altLang="zh-CN" dirty="0"/>
              <a:t>CR3</a:t>
            </a:r>
            <a:r>
              <a:rPr lang="zh-CN" altLang="zh-CN" dirty="0"/>
              <a:t>寄存器所指定的物理地址。此地址常称为</a:t>
            </a:r>
            <a:r>
              <a:rPr lang="zh-CN" altLang="zh-CN" dirty="0">
                <a:solidFill>
                  <a:srgbClr val="FF0000"/>
                </a:solidFill>
              </a:rPr>
              <a:t>根地址</a:t>
            </a:r>
            <a:r>
              <a:rPr lang="zh-CN" altLang="zh-CN" dirty="0" smtClean="0"/>
              <a:t>。</a:t>
            </a:r>
            <a:endParaRPr lang="zh-CN" altLang="zh-CN" dirty="0"/>
          </a:p>
          <a:p>
            <a:r>
              <a:rPr lang="zh-CN" altLang="zh-CN" dirty="0"/>
              <a:t>（</a:t>
            </a:r>
            <a:r>
              <a:rPr lang="en-US" altLang="zh-CN" dirty="0"/>
              <a:t>2</a:t>
            </a:r>
            <a:r>
              <a:rPr lang="zh-CN" altLang="zh-CN" dirty="0"/>
              <a:t>）用线性地址中的最高</a:t>
            </a:r>
            <a:r>
              <a:rPr lang="en-US" altLang="zh-CN" dirty="0"/>
              <a:t>10</a:t>
            </a:r>
            <a:r>
              <a:rPr lang="zh-CN" altLang="zh-CN" dirty="0"/>
              <a:t>位（</a:t>
            </a:r>
            <a:r>
              <a:rPr lang="en-US" altLang="zh-CN" dirty="0"/>
              <a:t>A31-A22</a:t>
            </a:r>
            <a:r>
              <a:rPr lang="zh-CN" altLang="zh-CN" dirty="0"/>
              <a:t>）页目录</a:t>
            </a:r>
            <a:r>
              <a:rPr lang="zh-CN" altLang="zh-CN" dirty="0" smtClean="0"/>
              <a:t>索引，</a:t>
            </a:r>
            <a:r>
              <a:rPr lang="zh-CN" altLang="zh-CN" dirty="0"/>
              <a:t>乘以</a:t>
            </a:r>
            <a:r>
              <a:rPr lang="en-US" altLang="zh-CN" dirty="0"/>
              <a:t>4</a:t>
            </a:r>
            <a:r>
              <a:rPr lang="zh-CN" altLang="zh-CN" dirty="0"/>
              <a:t>（每个页目录项占</a:t>
            </a:r>
            <a:r>
              <a:rPr lang="en-US" altLang="zh-CN" dirty="0"/>
              <a:t>4</a:t>
            </a:r>
            <a:r>
              <a:rPr lang="zh-CN" altLang="zh-CN" dirty="0"/>
              <a:t>个字节）得到页目录中页目录项的偏移</a:t>
            </a:r>
            <a:r>
              <a:rPr lang="zh-CN" altLang="zh-CN" dirty="0" smtClean="0"/>
              <a:t>量，</a:t>
            </a:r>
            <a:r>
              <a:rPr lang="zh-CN" altLang="zh-CN" dirty="0"/>
              <a:t>从</a:t>
            </a:r>
            <a:r>
              <a:rPr lang="en-US" altLang="zh-CN" dirty="0"/>
              <a:t>1024</a:t>
            </a:r>
            <a:r>
              <a:rPr lang="zh-CN" altLang="zh-CN" dirty="0"/>
              <a:t>个页目录项中确定所访问的页目录</a:t>
            </a:r>
            <a:r>
              <a:rPr lang="zh-CN" altLang="zh-CN" dirty="0" smtClean="0"/>
              <a:t>项。</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98</a:t>
            </a:fld>
            <a:endParaRPr lang="zh-CN" altLang="en-US" dirty="0"/>
          </a:p>
        </p:txBody>
      </p:sp>
    </p:spTree>
    <p:extLst>
      <p:ext uri="{BB962C8B-B14F-4D97-AF65-F5344CB8AC3E}">
        <p14:creationId xmlns:p14="http://schemas.microsoft.com/office/powerpoint/2010/main" val="31902152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9"/>
            <a:ext cx="8352926" cy="5229124"/>
          </a:xfrm>
        </p:spPr>
        <p:txBody>
          <a:bodyPr/>
          <a:lstStyle/>
          <a:p>
            <a:r>
              <a:rPr lang="zh-CN" altLang="zh-CN" dirty="0"/>
              <a:t>（</a:t>
            </a:r>
            <a:r>
              <a:rPr lang="en-US" altLang="zh-CN" dirty="0"/>
              <a:t>3</a:t>
            </a:r>
            <a:r>
              <a:rPr lang="zh-CN" altLang="zh-CN" dirty="0"/>
              <a:t>）用线性地址中的</a:t>
            </a:r>
            <a:r>
              <a:rPr lang="en-US" altLang="zh-CN" dirty="0"/>
              <a:t>A21-A12</a:t>
            </a:r>
            <a:r>
              <a:rPr lang="zh-CN" altLang="zh-CN" dirty="0"/>
              <a:t>这</a:t>
            </a:r>
            <a:r>
              <a:rPr lang="en-US" altLang="zh-CN" dirty="0"/>
              <a:t>10</a:t>
            </a:r>
            <a:r>
              <a:rPr lang="zh-CN" altLang="zh-CN" dirty="0"/>
              <a:t>位页表索引，即</a:t>
            </a:r>
            <a:r>
              <a:rPr lang="en-US" altLang="zh-CN" dirty="0"/>
              <a:t>0000000010B</a:t>
            </a:r>
            <a:r>
              <a:rPr lang="zh-CN" altLang="zh-CN" dirty="0"/>
              <a:t>（</a:t>
            </a:r>
            <a:r>
              <a:rPr lang="en-US" altLang="zh-CN" dirty="0"/>
              <a:t>2</a:t>
            </a:r>
            <a:r>
              <a:rPr lang="zh-CN" altLang="zh-CN" dirty="0"/>
              <a:t>号页表项），乘以</a:t>
            </a:r>
            <a:r>
              <a:rPr lang="en-US" altLang="zh-CN" dirty="0"/>
              <a:t>4</a:t>
            </a:r>
            <a:r>
              <a:rPr lang="zh-CN" altLang="zh-CN" dirty="0"/>
              <a:t>（每个页表项占</a:t>
            </a:r>
            <a:r>
              <a:rPr lang="en-US" altLang="zh-CN" dirty="0"/>
              <a:t>4</a:t>
            </a:r>
            <a:r>
              <a:rPr lang="zh-CN" altLang="zh-CN" dirty="0"/>
              <a:t>个字节）得到页表</a:t>
            </a:r>
            <a:r>
              <a:rPr lang="en-US" altLang="zh-CN" dirty="0"/>
              <a:t>3</a:t>
            </a:r>
            <a:r>
              <a:rPr lang="zh-CN" altLang="zh-CN" dirty="0"/>
              <a:t>中页表项的偏移量</a:t>
            </a:r>
            <a:r>
              <a:rPr lang="en-US" altLang="zh-CN" dirty="0"/>
              <a:t>008H</a:t>
            </a:r>
            <a:r>
              <a:rPr lang="zh-CN" altLang="zh-CN" dirty="0"/>
              <a:t>，从</a:t>
            </a:r>
            <a:r>
              <a:rPr lang="en-US" altLang="zh-CN" dirty="0"/>
              <a:t>1024</a:t>
            </a:r>
            <a:r>
              <a:rPr lang="zh-CN" altLang="zh-CN" dirty="0"/>
              <a:t>个页表项中确定所访问的页表项</a:t>
            </a:r>
            <a:r>
              <a:rPr lang="en-US" altLang="zh-CN" dirty="0"/>
              <a:t>2</a:t>
            </a:r>
            <a:r>
              <a:rPr lang="zh-CN" altLang="zh-CN" dirty="0"/>
              <a:t>，图中此页表项包含了所要访问的物理页的起始地址</a:t>
            </a:r>
            <a:r>
              <a:rPr lang="en-US" altLang="zh-CN" dirty="0"/>
              <a:t>00160000H</a:t>
            </a:r>
            <a:r>
              <a:rPr lang="zh-CN" altLang="zh-CN" dirty="0"/>
              <a:t>。</a:t>
            </a:r>
          </a:p>
          <a:p>
            <a:r>
              <a:rPr lang="zh-CN" altLang="zh-CN" dirty="0"/>
              <a:t>（</a:t>
            </a:r>
            <a:r>
              <a:rPr lang="en-US" altLang="zh-CN" dirty="0"/>
              <a:t>4</a:t>
            </a:r>
            <a:r>
              <a:rPr lang="zh-CN" altLang="zh-CN" dirty="0"/>
              <a:t>）以物理页的起始地址</a:t>
            </a:r>
            <a:r>
              <a:rPr lang="en-US" altLang="zh-CN" dirty="0"/>
              <a:t>00160000H</a:t>
            </a:r>
            <a:r>
              <a:rPr lang="zh-CN" altLang="zh-CN" dirty="0"/>
              <a:t>为基址，再加上线性地址的最低</a:t>
            </a:r>
            <a:r>
              <a:rPr lang="en-US" altLang="zh-CN" dirty="0"/>
              <a:t>12</a:t>
            </a:r>
            <a:r>
              <a:rPr lang="zh-CN" altLang="zh-CN" dirty="0"/>
              <a:t>位（</a:t>
            </a:r>
            <a:r>
              <a:rPr lang="en-US" altLang="zh-CN" dirty="0"/>
              <a:t>A11-A0</a:t>
            </a:r>
            <a:r>
              <a:rPr lang="zh-CN" altLang="zh-CN" dirty="0"/>
              <a:t>）页内偏移量，即</a:t>
            </a:r>
            <a:r>
              <a:rPr lang="en-US" altLang="zh-CN" dirty="0"/>
              <a:t>000010011000B</a:t>
            </a:r>
            <a:r>
              <a:rPr lang="zh-CN" altLang="zh-CN" dirty="0"/>
              <a:t>，就确定了所寻址的物理单元</a:t>
            </a:r>
            <a:r>
              <a:rPr lang="en-US" altLang="zh-CN" dirty="0"/>
              <a:t>00160098H</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55449C34-72D4-4B09-AAE4-0A826CDA094E}" type="datetime1">
              <a:rPr lang="zh-CN" altLang="en-US" smtClean="0"/>
              <a:pPr>
                <a:defRPr/>
              </a:pPr>
              <a:t>2016/5/8</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吉林大学 微型计算机原理与接口技术</a:t>
            </a:r>
            <a:endParaRPr lang="zh-CN" altLang="en-US"/>
          </a:p>
        </p:txBody>
      </p:sp>
      <p:sp>
        <p:nvSpPr>
          <p:cNvPr id="6" name="灯片编号占位符 5"/>
          <p:cNvSpPr>
            <a:spLocks noGrp="1"/>
          </p:cNvSpPr>
          <p:nvPr>
            <p:ph type="sldNum" sz="quarter" idx="12"/>
          </p:nvPr>
        </p:nvSpPr>
        <p:spPr/>
        <p:txBody>
          <a:bodyPr/>
          <a:lstStyle/>
          <a:p>
            <a:pPr>
              <a:defRPr/>
            </a:pPr>
            <a:fld id="{5DC9734A-E225-4AAA-A339-1FEDC7290077}" type="slidenum">
              <a:rPr lang="zh-CN" altLang="en-US" smtClean="0"/>
              <a:pPr>
                <a:defRPr/>
              </a:pPr>
              <a:t>99</a:t>
            </a:fld>
            <a:endParaRPr lang="zh-CN" altLang="en-US" dirty="0"/>
          </a:p>
        </p:txBody>
      </p:sp>
    </p:spTree>
    <p:extLst>
      <p:ext uri="{BB962C8B-B14F-4D97-AF65-F5344CB8AC3E}">
        <p14:creationId xmlns:p14="http://schemas.microsoft.com/office/powerpoint/2010/main" val="3901609515"/>
      </p:ext>
    </p:extLst>
  </p:cSld>
  <p:clrMapOvr>
    <a:masterClrMapping/>
  </p:clrMapOvr>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themeOverride>
</file>

<file path=docProps/app.xml><?xml version="1.0" encoding="utf-8"?>
<Properties xmlns="http://schemas.openxmlformats.org/officeDocument/2006/extended-properties" xmlns:vt="http://schemas.openxmlformats.org/officeDocument/2006/docPropsVTypes">
  <Template/>
  <TotalTime>2736</TotalTime>
  <Words>14436</Words>
  <Application>Microsoft Office PowerPoint</Application>
  <PresentationFormat>全屏显示(4:3)</PresentationFormat>
  <Paragraphs>912</Paragraphs>
  <Slides>112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112</vt:i4>
      </vt:variant>
    </vt:vector>
  </HeadingPairs>
  <TitlesOfParts>
    <vt:vector size="121" baseType="lpstr">
      <vt:lpstr>宋体</vt:lpstr>
      <vt:lpstr>微软雅黑</vt:lpstr>
      <vt:lpstr>Arial</vt:lpstr>
      <vt:lpstr>Calibri</vt:lpstr>
      <vt:lpstr>Courier New</vt:lpstr>
      <vt:lpstr>Trebuchet MS</vt:lpstr>
      <vt:lpstr>Verdana</vt:lpstr>
      <vt:lpstr>Wingdings 2</vt:lpstr>
      <vt:lpstr>Winter</vt:lpstr>
      <vt:lpstr>第一章  Pentium保护模式存储管理</vt:lpstr>
      <vt:lpstr>1.1  虚拟存储器及其工作原理</vt:lpstr>
      <vt:lpstr>表1.1.1  虚拟存储器和Cache存储器的比较</vt:lpstr>
      <vt:lpstr>1.1.1  地址空间及地址</vt:lpstr>
      <vt:lpstr>1.1.2  虚拟存储器工作原理 </vt:lpstr>
      <vt:lpstr>PowerPoint 演示文稿</vt:lpstr>
      <vt:lpstr>虚拟存储器的管理方式</vt:lpstr>
      <vt:lpstr>1.2  分段存储管理 </vt:lpstr>
      <vt:lpstr>1.2.1  分段存储管理的基本思想 </vt:lpstr>
      <vt:lpstr>管理一个段需要的信息</vt:lpstr>
      <vt:lpstr>1．分段存储管理工作过程 </vt:lpstr>
      <vt:lpstr>分段管理存储器访问基本过程</vt:lpstr>
      <vt:lpstr>2．虚拟地址和虚拟地址空间 </vt:lpstr>
      <vt:lpstr>PowerPoint 演示文稿</vt:lpstr>
      <vt:lpstr>3．虚实地址转换 </vt:lpstr>
      <vt:lpstr>1.2.2  段描述符 </vt:lpstr>
      <vt:lpstr>PowerPoint 演示文稿</vt:lpstr>
      <vt:lpstr>1．程序段描述符</vt:lpstr>
      <vt:lpstr>PowerPoint 演示文稿</vt:lpstr>
      <vt:lpstr>（8）类型TYPE字段</vt:lpstr>
      <vt:lpstr>PowerPoint 演示文稿</vt:lpstr>
      <vt:lpstr>（9）D位/B位字段</vt:lpstr>
      <vt:lpstr>（10）兼容位字段 </vt:lpstr>
      <vt:lpstr>2．系统段描述符 </vt:lpstr>
      <vt:lpstr>PowerPoint 演示文稿</vt:lpstr>
      <vt:lpstr>3．门描述符 </vt:lpstr>
      <vt:lpstr>1.2.3  全局描述符表及寄存器 </vt:lpstr>
      <vt:lpstr>PowerPoint 演示文稿</vt:lpstr>
      <vt:lpstr>PowerPoint 演示文稿</vt:lpstr>
      <vt:lpstr>PowerPoint 演示文稿</vt:lpstr>
      <vt:lpstr>1.2.4  局部描述符表及寄存器 </vt:lpstr>
      <vt:lpstr>PowerPoint 演示文稿</vt:lpstr>
      <vt:lpstr>1.2.5  中断描述符表及寄存器 </vt:lpstr>
      <vt:lpstr>PowerPoint 演示文稿</vt:lpstr>
      <vt:lpstr>PowerPoint 演示文稿</vt:lpstr>
      <vt:lpstr>1.2.6  任务状态段及寄存器 </vt:lpstr>
      <vt:lpstr>PowerPoint 演示文稿</vt:lpstr>
      <vt:lpstr>PowerPoint 演示文稿</vt:lpstr>
      <vt:lpstr>PowerPoint 演示文稿</vt:lpstr>
      <vt:lpstr>PowerPoint 演示文稿</vt:lpstr>
      <vt:lpstr>PowerPoint 演示文稿</vt:lpstr>
      <vt:lpstr>1.2.7  段选择符及寄存器 </vt:lpstr>
      <vt:lpstr>PowerPoint 演示文稿</vt:lpstr>
      <vt:lpstr>PowerPoint 演示文稿</vt:lpstr>
      <vt:lpstr>1.3  保护模式下的访问操作与保护机制 </vt:lpstr>
      <vt:lpstr>1.3.1  保护机制的分类 </vt:lpstr>
      <vt:lpstr>PowerPoint 演示文稿</vt:lpstr>
      <vt:lpstr>PowerPoint 演示文稿</vt:lpstr>
      <vt:lpstr>PowerPoint 演示文稿</vt:lpstr>
      <vt:lpstr>1.3.2  数据段访问及其特权级检查 </vt:lpstr>
      <vt:lpstr>PowerPoint 演示文稿</vt:lpstr>
      <vt:lpstr>PowerPoint 演示文稿</vt:lpstr>
      <vt:lpstr>PowerPoint 演示文稿</vt:lpstr>
      <vt:lpstr>PowerPoint 演示文稿</vt:lpstr>
      <vt:lpstr>1.3.3  任务内的段间转移及其特权级检查 </vt:lpstr>
      <vt:lpstr>PowerPoint 演示文稿</vt:lpstr>
      <vt:lpstr>PowerPoint 演示文稿</vt:lpstr>
      <vt:lpstr>表1.3.1  任务内段间控制转移的描述符访问规则</vt:lpstr>
      <vt:lpstr>1．段间直接转移的操作过程 </vt:lpstr>
      <vt:lpstr>2．段间直接转移的特权级检查 </vt:lpstr>
      <vt:lpstr>PowerPoint 演示文稿</vt:lpstr>
      <vt:lpstr>3．段间间接转移的操作过程：使用调用门</vt:lpstr>
      <vt:lpstr>PowerPoint 演示文稿</vt:lpstr>
      <vt:lpstr>PowerPoint 演示文稿</vt:lpstr>
      <vt:lpstr>PowerPoint 演示文稿</vt:lpstr>
      <vt:lpstr>4．段间间接转移的特权级检查 </vt:lpstr>
      <vt:lpstr>PowerPoint 演示文稿</vt:lpstr>
      <vt:lpstr>1.3.4  任务切换及其特权级检查  </vt:lpstr>
      <vt:lpstr>1．任务的设定</vt:lpstr>
      <vt:lpstr>2．TSS描述符和任务门</vt:lpstr>
      <vt:lpstr>3．任务切换的方法</vt:lpstr>
      <vt:lpstr>PowerPoint 演示文稿</vt:lpstr>
      <vt:lpstr>PowerPoint 演示文稿</vt:lpstr>
      <vt:lpstr>PowerPoint 演示文稿</vt:lpstr>
      <vt:lpstr>4．任务切换的过程 </vt:lpstr>
      <vt:lpstr>PowerPoint 演示文稿</vt:lpstr>
      <vt:lpstr>PowerPoint 演示文稿</vt:lpstr>
      <vt:lpstr>5．任务切换过程举例 </vt:lpstr>
      <vt:lpstr>PowerPoint 演示文稿</vt:lpstr>
      <vt:lpstr>PowerPoint 演示文稿</vt:lpstr>
      <vt:lpstr>PowerPoint 演示文稿</vt:lpstr>
      <vt:lpstr>PowerPoint 演示文稿</vt:lpstr>
      <vt:lpstr>6．任务切换的特权级检查 </vt:lpstr>
      <vt:lpstr>1.4  向保护模式的转换 </vt:lpstr>
      <vt:lpstr>PowerPoint 演示文稿</vt:lpstr>
      <vt:lpstr>PowerPoint 演示文稿</vt:lpstr>
      <vt:lpstr>PowerPoint 演示文稿</vt:lpstr>
      <vt:lpstr>PowerPoint 演示文稿</vt:lpstr>
      <vt:lpstr>1.5  分页存储管理 </vt:lpstr>
      <vt:lpstr>1.5.1  页目录与页表 </vt:lpstr>
      <vt:lpstr>2．页目录 </vt:lpstr>
      <vt:lpstr>3．页表 </vt:lpstr>
      <vt:lpstr>4．页目录项/页表项格式 </vt:lpstr>
      <vt:lpstr>PowerPoint 演示文稿</vt:lpstr>
      <vt:lpstr>PowerPoint 演示文稿</vt:lpstr>
      <vt:lpstr>PowerPoint 演示文稿</vt:lpstr>
      <vt:lpstr>表1.5.1  页面级的保护</vt:lpstr>
      <vt:lpstr>1.5.2  分页转换机制 </vt:lpstr>
      <vt:lpstr>PowerPoint 演示文稿</vt:lpstr>
      <vt:lpstr>PowerPoint 演示文稿</vt:lpstr>
      <vt:lpstr>2．4MB页的管理机制 </vt:lpstr>
      <vt:lpstr>PowerPoint 演示文稿</vt:lpstr>
      <vt:lpstr>1.5.3  转换旁视缓冲存储器TLB </vt:lpstr>
      <vt:lpstr>PowerPoint 演示文稿</vt:lpstr>
      <vt:lpstr>PowerPoint 演示文稿</vt:lpstr>
      <vt:lpstr>1.6  段页式存储管理的寻址过程 </vt:lpstr>
      <vt:lpstr>PowerPoint 演示文稿</vt:lpstr>
      <vt:lpstr>1.7  虚拟8086模式 </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dc:creator>
  <cp:lastModifiedBy>qq</cp:lastModifiedBy>
  <cp:revision>220</cp:revision>
  <dcterms:created xsi:type="dcterms:W3CDTF">2013-09-18T03:31:48Z</dcterms:created>
  <dcterms:modified xsi:type="dcterms:W3CDTF">2016-05-08T04:09:51Z</dcterms:modified>
</cp:coreProperties>
</file>