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7F776-4483-4A6C-9BE9-5991F8792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291897-3B1F-4BE3-B6A9-C02D0388D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1EA4D-0647-4DF7-B538-D2BDE24E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9775-08B3-4EB0-A458-9B0D95897DAE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58E56-C0B5-4D76-A60E-03BFD201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D66FB-FA81-4379-B8BC-5D21C9C9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135B-3B55-41D8-8A90-137D673AB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3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B4C0F-5885-446A-A90E-50598039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B95F0E-F44C-4552-AC02-170A0E1FF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11FFD-B50F-48B3-B808-7A6BDF98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9775-08B3-4EB0-A458-9B0D95897DAE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A6729D-988D-494E-B587-7285FB56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04CD0-4C9D-4329-8D86-33272E47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135B-3B55-41D8-8A90-137D673AB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09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E71BE-91C0-4F84-A1DA-26CD9795D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14F06B-161F-4BC5-AAB3-007ED9B9B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BB99C-A2FD-488F-AE6B-3404AECE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9775-08B3-4EB0-A458-9B0D95897DAE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69CCA-AAE3-4F28-B89C-3D8164EA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4B9EC-958C-4B7E-97BB-402F8EAA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135B-3B55-41D8-8A90-137D673AB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4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0B0B5-F878-4B53-8DB3-FF6F9068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FA3F7-5DEC-4A16-9E26-2BC5DA614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5179A6-8679-4D02-A411-1933C948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9775-08B3-4EB0-A458-9B0D95897DAE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821DF-1F71-4876-8E9F-8788221A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ADFBD-5607-47A8-8D95-2BF420FD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135B-3B55-41D8-8A90-137D673AB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7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AB865-D5CD-4862-A529-BF635D135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0B4E9-2ED4-48C2-92A7-DFB12E902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72A406-6699-4526-98AA-73300D6A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9775-08B3-4EB0-A458-9B0D95897DAE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C669B-0CBC-481E-B137-729A9751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78727-F87E-402F-ADCA-B0F988E3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135B-3B55-41D8-8A90-137D673AB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76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3B6FC-0700-4280-819B-5B05910A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825F9F-C070-4553-840B-A53908688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0824FF-E1B2-4EA5-814E-C8F2588C5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829530-7447-4A0B-B3B1-8C1BA0BC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9775-08B3-4EB0-A458-9B0D95897DAE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8E72BC-FCDF-4007-BD54-E3C0C323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4FEB0B-0E6F-4EB7-B839-2B366927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135B-3B55-41D8-8A90-137D673AB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8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BBBF2-0C6E-4920-84F4-80FA6E46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2CE652-5107-4FD2-A47F-DA1108D3F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5EC490-A320-4861-81D5-28218975C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2510E1-AC20-4C86-952A-7EE3CA9FA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B74566-A84F-41A1-89CA-70AB3F064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E518B6-4414-43F3-8BAD-4F35F4CB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9775-08B3-4EB0-A458-9B0D95897DAE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BC19C8-7C99-46D6-9DB8-AAE7ACA6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1B598D-21E8-4728-8DA9-971191EA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135B-3B55-41D8-8A90-137D673AB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92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BC61C-6245-4C9B-BCB5-728C58AA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C9F7EE-5DE4-4F36-96A8-AF2F9D51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9775-08B3-4EB0-A458-9B0D95897DAE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2D0070-5FCA-41AD-B9AA-F3CD13A1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718D6-095B-4BEF-B31B-CD8306D7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135B-3B55-41D8-8A90-137D673AB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77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182F5E-EA51-4777-B2AE-17F2960A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9775-08B3-4EB0-A458-9B0D95897DAE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83740C-7085-4446-B1B9-B5D0719F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130CF4-35CF-4480-9908-AA8650D6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135B-3B55-41D8-8A90-137D673AB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7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C998F-467F-4C19-85A2-C007BE0F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7CAD7E-E3F1-42CC-A00B-AAE811B9C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B13BC6-E51A-4ECF-B698-86880C7CF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5929FF-70C2-4240-8F6D-1E1E5618C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9775-08B3-4EB0-A458-9B0D95897DAE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A07B00-DD46-43CA-BF44-731FEA0A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AB0784-0D46-4B38-9588-F4711820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135B-3B55-41D8-8A90-137D673AB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B2E21-E20F-4833-84C6-065F73C1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C98DE4-4327-4D72-9168-20A80F4FC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FBAFE4-7FE0-49B7-A88B-F037ACA83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8CB760-F87F-4C25-B573-87FF17C8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9775-08B3-4EB0-A458-9B0D95897DAE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ED006-B9DE-4E20-9BE9-100E3FAE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8AC5BA-C5A4-4700-AE4A-7125D33E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135B-3B55-41D8-8A90-137D673AB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53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42FB4F-A97D-49D6-AD80-CB4BDFC9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6A3ACF-3073-4094-9D18-6F1D44CB0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52EEF-1CEF-4B4D-8B67-4D4315C2E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29775-08B3-4EB0-A458-9B0D95897DAE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3F532-E422-4B03-A170-2A1246CE1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8B68A-FC75-4578-BBEB-41FE67659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9135B-3B55-41D8-8A90-137D673AB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4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511470-1AFA-4372-A1F6-914A4C317426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214693" y="2687359"/>
            <a:ext cx="1" cy="152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0D1AC1-E6B9-4487-94A7-E1D513E79DD1}"/>
              </a:ext>
            </a:extLst>
          </p:cNvPr>
          <p:cNvSpPr/>
          <p:nvPr/>
        </p:nvSpPr>
        <p:spPr>
          <a:xfrm>
            <a:off x="796954" y="2839672"/>
            <a:ext cx="2835479" cy="1633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Interior </a:t>
            </a:r>
            <a:r>
              <a:rPr lang="ko-KR" altLang="en-US" dirty="0">
                <a:solidFill>
                  <a:schemeClr val="tx1"/>
                </a:solidFill>
              </a:rPr>
              <a:t>사진에서 뽑아낸 </a:t>
            </a:r>
            <a:r>
              <a:rPr lang="en-US" altLang="ko-KR" dirty="0">
                <a:solidFill>
                  <a:schemeClr val="tx1"/>
                </a:solidFill>
              </a:rPr>
              <a:t>Feature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조명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방의 배치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AAF286A-F38B-4DE3-9C94-02818596681A}"/>
              </a:ext>
            </a:extLst>
          </p:cNvPr>
          <p:cNvGrpSpPr/>
          <p:nvPr/>
        </p:nvGrpSpPr>
        <p:grpSpPr>
          <a:xfrm>
            <a:off x="796953" y="942169"/>
            <a:ext cx="2835479" cy="1745190"/>
            <a:chOff x="796953" y="335281"/>
            <a:chExt cx="2835479" cy="174519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4A3B2A9-87DC-47FA-83A3-7B4E902FEE4F}"/>
                </a:ext>
              </a:extLst>
            </p:cNvPr>
            <p:cNvSpPr/>
            <p:nvPr/>
          </p:nvSpPr>
          <p:spPr>
            <a:xfrm>
              <a:off x="796953" y="335281"/>
              <a:ext cx="2835479" cy="17451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Interior </a:t>
              </a:r>
              <a:r>
                <a:rPr lang="ko-KR" altLang="en-US" dirty="0">
                  <a:solidFill>
                    <a:schemeClr val="tx1"/>
                  </a:solidFill>
                </a:rPr>
                <a:t>사진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3B63A44-69CB-4840-918E-7DA7AFFAD559}"/>
                </a:ext>
              </a:extLst>
            </p:cNvPr>
            <p:cNvGrpSpPr/>
            <p:nvPr/>
          </p:nvGrpSpPr>
          <p:grpSpPr>
            <a:xfrm>
              <a:off x="1024487" y="995225"/>
              <a:ext cx="1314450" cy="780714"/>
              <a:chOff x="2571750" y="4293762"/>
              <a:chExt cx="2229293" cy="1356132"/>
            </a:xfrm>
          </p:grpSpPr>
          <p:pic>
            <p:nvPicPr>
              <p:cNvPr id="28" name="그림 27" descr="실내, 생활, 방, 테이블이(가) 표시된 사진&#10;&#10;자동 생성된 설명">
                <a:extLst>
                  <a:ext uri="{FF2B5EF4-FFF2-40B4-BE49-F238E27FC236}">
                    <a16:creationId xmlns:a16="http://schemas.microsoft.com/office/drawing/2014/main" id="{6D15A14F-1938-4A9F-9FF1-AD52DC4224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1750" y="4293762"/>
                <a:ext cx="1985970" cy="1116437"/>
              </a:xfrm>
              <a:prstGeom prst="rect">
                <a:avLst/>
              </a:prstGeom>
            </p:spPr>
          </p:pic>
          <p:pic>
            <p:nvPicPr>
              <p:cNvPr id="29" name="그림 28" descr="실내, 생활, 방, 테이블이(가) 표시된 사진&#10;&#10;자동 생성된 설명">
                <a:extLst>
                  <a:ext uri="{FF2B5EF4-FFF2-40B4-BE49-F238E27FC236}">
                    <a16:creationId xmlns:a16="http://schemas.microsoft.com/office/drawing/2014/main" id="{A61FFA07-47D7-40A5-8944-5E6DD0173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5133" y="4373153"/>
                <a:ext cx="1985970" cy="1116437"/>
              </a:xfrm>
              <a:prstGeom prst="rect">
                <a:avLst/>
              </a:prstGeom>
            </p:spPr>
          </p:pic>
          <p:pic>
            <p:nvPicPr>
              <p:cNvPr id="30" name="그림 29" descr="실내, 생활, 방, 테이블이(가) 표시된 사진&#10;&#10;자동 생성된 설명">
                <a:extLst>
                  <a:ext uri="{FF2B5EF4-FFF2-40B4-BE49-F238E27FC236}">
                    <a16:creationId xmlns:a16="http://schemas.microsoft.com/office/drawing/2014/main" id="{7E67DE74-BC55-4DFB-973A-2B9C2AE4E2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0103" y="4453305"/>
                <a:ext cx="1985970" cy="1116437"/>
              </a:xfrm>
              <a:prstGeom prst="rect">
                <a:avLst/>
              </a:prstGeom>
            </p:spPr>
          </p:pic>
          <p:pic>
            <p:nvPicPr>
              <p:cNvPr id="31" name="그림 30" descr="실내, 생활, 방, 테이블이(가) 표시된 사진&#10;&#10;자동 생성된 설명">
                <a:extLst>
                  <a:ext uri="{FF2B5EF4-FFF2-40B4-BE49-F238E27FC236}">
                    <a16:creationId xmlns:a16="http://schemas.microsoft.com/office/drawing/2014/main" id="{4556D56D-CB15-4E45-B8A0-7C16C91A0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5073" y="4533457"/>
                <a:ext cx="1985970" cy="1116437"/>
              </a:xfrm>
              <a:prstGeom prst="rect">
                <a:avLst/>
              </a:prstGeom>
            </p:spPr>
          </p:pic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4392895-96B0-42E9-9887-63E5A0551A6E}"/>
                </a:ext>
              </a:extLst>
            </p:cNvPr>
            <p:cNvGrpSpPr/>
            <p:nvPr/>
          </p:nvGrpSpPr>
          <p:grpSpPr>
            <a:xfrm>
              <a:off x="2052716" y="995225"/>
              <a:ext cx="1314450" cy="780714"/>
              <a:chOff x="2571750" y="4293762"/>
              <a:chExt cx="2229293" cy="1356132"/>
            </a:xfrm>
          </p:grpSpPr>
          <p:pic>
            <p:nvPicPr>
              <p:cNvPr id="18" name="그림 17" descr="실내, 생활, 방, 테이블이(가) 표시된 사진&#10;&#10;자동 생성된 설명">
                <a:extLst>
                  <a:ext uri="{FF2B5EF4-FFF2-40B4-BE49-F238E27FC236}">
                    <a16:creationId xmlns:a16="http://schemas.microsoft.com/office/drawing/2014/main" id="{DFFAD3A4-3EC1-4472-A894-FB747FE7A7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1750" y="4293762"/>
                <a:ext cx="1985970" cy="1116437"/>
              </a:xfrm>
              <a:prstGeom prst="rect">
                <a:avLst/>
              </a:prstGeom>
            </p:spPr>
          </p:pic>
          <p:pic>
            <p:nvPicPr>
              <p:cNvPr id="20" name="그림 19" descr="실내, 생활, 방, 테이블이(가) 표시된 사진&#10;&#10;자동 생성된 설명">
                <a:extLst>
                  <a:ext uri="{FF2B5EF4-FFF2-40B4-BE49-F238E27FC236}">
                    <a16:creationId xmlns:a16="http://schemas.microsoft.com/office/drawing/2014/main" id="{AA89BF7F-1361-4B73-9FA2-4FB411E808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5133" y="4373153"/>
                <a:ext cx="1985970" cy="1116437"/>
              </a:xfrm>
              <a:prstGeom prst="rect">
                <a:avLst/>
              </a:prstGeom>
            </p:spPr>
          </p:pic>
          <p:pic>
            <p:nvPicPr>
              <p:cNvPr id="22" name="그림 21" descr="실내, 생활, 방, 테이블이(가) 표시된 사진&#10;&#10;자동 생성된 설명">
                <a:extLst>
                  <a:ext uri="{FF2B5EF4-FFF2-40B4-BE49-F238E27FC236}">
                    <a16:creationId xmlns:a16="http://schemas.microsoft.com/office/drawing/2014/main" id="{1710236C-5CEF-41E5-BD52-7D4572EFD1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0103" y="4453305"/>
                <a:ext cx="1985970" cy="1116437"/>
              </a:xfrm>
              <a:prstGeom prst="rect">
                <a:avLst/>
              </a:prstGeom>
            </p:spPr>
          </p:pic>
          <p:pic>
            <p:nvPicPr>
              <p:cNvPr id="24" name="그림 23" descr="실내, 생활, 방, 테이블이(가) 표시된 사진&#10;&#10;자동 생성된 설명">
                <a:extLst>
                  <a:ext uri="{FF2B5EF4-FFF2-40B4-BE49-F238E27FC236}">
                    <a16:creationId xmlns:a16="http://schemas.microsoft.com/office/drawing/2014/main" id="{6C11BFBE-BE72-46DA-9B76-F94542DB12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5073" y="4533457"/>
                <a:ext cx="1985970" cy="1116437"/>
              </a:xfrm>
              <a:prstGeom prst="rect">
                <a:avLst/>
              </a:prstGeom>
            </p:spPr>
          </p:pic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7FED08F-4D08-45DB-8313-E0EFC179FE67}"/>
              </a:ext>
            </a:extLst>
          </p:cNvPr>
          <p:cNvGrpSpPr/>
          <p:nvPr/>
        </p:nvGrpSpPr>
        <p:grpSpPr>
          <a:xfrm>
            <a:off x="3867993" y="2460071"/>
            <a:ext cx="2014648" cy="1348547"/>
            <a:chOff x="4248993" y="3032953"/>
            <a:chExt cx="2014648" cy="13485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C65A037-5D46-4187-BFD4-04D27B22BF33}"/>
                </a:ext>
              </a:extLst>
            </p:cNvPr>
            <p:cNvSpPr/>
            <p:nvPr/>
          </p:nvSpPr>
          <p:spPr>
            <a:xfrm>
              <a:off x="4248993" y="3032953"/>
              <a:ext cx="2014648" cy="13485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조명이 밝은 사진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5916DA4-3C4D-406C-8A7C-7C7D68864B68}"/>
                </a:ext>
              </a:extLst>
            </p:cNvPr>
            <p:cNvGrpSpPr/>
            <p:nvPr/>
          </p:nvGrpSpPr>
          <p:grpSpPr>
            <a:xfrm>
              <a:off x="4599092" y="3498237"/>
              <a:ext cx="1314450" cy="780714"/>
              <a:chOff x="2571750" y="4293762"/>
              <a:chExt cx="2229293" cy="1356132"/>
            </a:xfrm>
          </p:grpSpPr>
          <p:pic>
            <p:nvPicPr>
              <p:cNvPr id="34" name="그림 33" descr="실내, 생활, 방, 테이블이(가) 표시된 사진&#10;&#10;자동 생성된 설명">
                <a:extLst>
                  <a:ext uri="{FF2B5EF4-FFF2-40B4-BE49-F238E27FC236}">
                    <a16:creationId xmlns:a16="http://schemas.microsoft.com/office/drawing/2014/main" id="{9C968041-68F4-4213-B658-FAFF6DFFD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1750" y="4293762"/>
                <a:ext cx="1985970" cy="1116437"/>
              </a:xfrm>
              <a:prstGeom prst="rect">
                <a:avLst/>
              </a:prstGeom>
            </p:spPr>
          </p:pic>
          <p:pic>
            <p:nvPicPr>
              <p:cNvPr id="35" name="그림 34" descr="실내, 생활, 방, 테이블이(가) 표시된 사진&#10;&#10;자동 생성된 설명">
                <a:extLst>
                  <a:ext uri="{FF2B5EF4-FFF2-40B4-BE49-F238E27FC236}">
                    <a16:creationId xmlns:a16="http://schemas.microsoft.com/office/drawing/2014/main" id="{90696EB6-B739-4928-9AD1-06D7464D3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5133" y="4373153"/>
                <a:ext cx="1985970" cy="1116437"/>
              </a:xfrm>
              <a:prstGeom prst="rect">
                <a:avLst/>
              </a:prstGeom>
            </p:spPr>
          </p:pic>
          <p:pic>
            <p:nvPicPr>
              <p:cNvPr id="36" name="그림 35" descr="실내, 생활, 방, 테이블이(가) 표시된 사진&#10;&#10;자동 생성된 설명">
                <a:extLst>
                  <a:ext uri="{FF2B5EF4-FFF2-40B4-BE49-F238E27FC236}">
                    <a16:creationId xmlns:a16="http://schemas.microsoft.com/office/drawing/2014/main" id="{98B6F40B-7FBA-406A-A6C5-279AA094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0103" y="4453305"/>
                <a:ext cx="1985970" cy="1116437"/>
              </a:xfrm>
              <a:prstGeom prst="rect">
                <a:avLst/>
              </a:prstGeom>
            </p:spPr>
          </p:pic>
          <p:pic>
            <p:nvPicPr>
              <p:cNvPr id="37" name="그림 36" descr="실내, 생활, 방, 테이블이(가) 표시된 사진&#10;&#10;자동 생성된 설명">
                <a:extLst>
                  <a:ext uri="{FF2B5EF4-FFF2-40B4-BE49-F238E27FC236}">
                    <a16:creationId xmlns:a16="http://schemas.microsoft.com/office/drawing/2014/main" id="{EBE13EB7-6F91-4152-8355-F20112BF2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5073" y="4533457"/>
                <a:ext cx="1985970" cy="1116437"/>
              </a:xfrm>
              <a:prstGeom prst="rect">
                <a:avLst/>
              </a:prstGeom>
            </p:spPr>
          </p:pic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CD008A4-4654-441B-BE2F-91D5E13A024A}"/>
              </a:ext>
            </a:extLst>
          </p:cNvPr>
          <p:cNvGrpSpPr/>
          <p:nvPr/>
        </p:nvGrpSpPr>
        <p:grpSpPr>
          <a:xfrm>
            <a:off x="3867993" y="3976451"/>
            <a:ext cx="2014648" cy="1348547"/>
            <a:chOff x="4248993" y="3032953"/>
            <a:chExt cx="2014648" cy="134854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8C0538B-E7A9-43EC-AC1A-F2C350B2E3EB}"/>
                </a:ext>
              </a:extLst>
            </p:cNvPr>
            <p:cNvSpPr/>
            <p:nvPr/>
          </p:nvSpPr>
          <p:spPr>
            <a:xfrm>
              <a:off x="4248993" y="3032953"/>
              <a:ext cx="2014648" cy="13485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의자가 나무인 사진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3D140BC5-DA02-45EC-8611-DF4193E31BCD}"/>
                </a:ext>
              </a:extLst>
            </p:cNvPr>
            <p:cNvGrpSpPr/>
            <p:nvPr/>
          </p:nvGrpSpPr>
          <p:grpSpPr>
            <a:xfrm>
              <a:off x="4599092" y="3498237"/>
              <a:ext cx="1314450" cy="780714"/>
              <a:chOff x="2571750" y="4293762"/>
              <a:chExt cx="2229293" cy="1356132"/>
            </a:xfrm>
          </p:grpSpPr>
          <p:pic>
            <p:nvPicPr>
              <p:cNvPr id="45" name="그림 44" descr="실내, 생활, 방, 테이블이(가) 표시된 사진&#10;&#10;자동 생성된 설명">
                <a:extLst>
                  <a:ext uri="{FF2B5EF4-FFF2-40B4-BE49-F238E27FC236}">
                    <a16:creationId xmlns:a16="http://schemas.microsoft.com/office/drawing/2014/main" id="{FDF45C78-8681-499B-BF34-3EE74A218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1750" y="4293762"/>
                <a:ext cx="1985970" cy="1116437"/>
              </a:xfrm>
              <a:prstGeom prst="rect">
                <a:avLst/>
              </a:prstGeom>
            </p:spPr>
          </p:pic>
          <p:pic>
            <p:nvPicPr>
              <p:cNvPr id="46" name="그림 45" descr="실내, 생활, 방, 테이블이(가) 표시된 사진&#10;&#10;자동 생성된 설명">
                <a:extLst>
                  <a:ext uri="{FF2B5EF4-FFF2-40B4-BE49-F238E27FC236}">
                    <a16:creationId xmlns:a16="http://schemas.microsoft.com/office/drawing/2014/main" id="{772BEA1F-6B2E-44CC-A993-E390593D5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5133" y="4373153"/>
                <a:ext cx="1985970" cy="1116437"/>
              </a:xfrm>
              <a:prstGeom prst="rect">
                <a:avLst/>
              </a:prstGeom>
            </p:spPr>
          </p:pic>
          <p:pic>
            <p:nvPicPr>
              <p:cNvPr id="47" name="그림 46" descr="실내, 생활, 방, 테이블이(가) 표시된 사진&#10;&#10;자동 생성된 설명">
                <a:extLst>
                  <a:ext uri="{FF2B5EF4-FFF2-40B4-BE49-F238E27FC236}">
                    <a16:creationId xmlns:a16="http://schemas.microsoft.com/office/drawing/2014/main" id="{002266CD-D849-485F-872E-96BF40AE17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0103" y="4453305"/>
                <a:ext cx="1985970" cy="1116437"/>
              </a:xfrm>
              <a:prstGeom prst="rect">
                <a:avLst/>
              </a:prstGeom>
            </p:spPr>
          </p:pic>
          <p:pic>
            <p:nvPicPr>
              <p:cNvPr id="48" name="그림 47" descr="실내, 생활, 방, 테이블이(가) 표시된 사진&#10;&#10;자동 생성된 설명">
                <a:extLst>
                  <a:ext uri="{FF2B5EF4-FFF2-40B4-BE49-F238E27FC236}">
                    <a16:creationId xmlns:a16="http://schemas.microsoft.com/office/drawing/2014/main" id="{7843177D-2BF5-4D8A-ABB4-36E7E94B2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5073" y="4533457"/>
                <a:ext cx="1985970" cy="1116437"/>
              </a:xfrm>
              <a:prstGeom prst="rect">
                <a:avLst/>
              </a:prstGeom>
            </p:spPr>
          </p:pic>
        </p:grp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B411D1C-0C6F-407B-901A-3FB4DE9289D6}"/>
              </a:ext>
            </a:extLst>
          </p:cNvPr>
          <p:cNvCxnSpPr>
            <a:stCxn id="8" idx="3"/>
            <a:endCxn id="40" idx="1"/>
          </p:cNvCxnSpPr>
          <p:nvPr/>
        </p:nvCxnSpPr>
        <p:spPr>
          <a:xfrm flipV="1">
            <a:off x="3632433" y="3134345"/>
            <a:ext cx="235560" cy="521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064A10A-230C-42F1-97A7-2A59EC1AB52D}"/>
              </a:ext>
            </a:extLst>
          </p:cNvPr>
          <p:cNvCxnSpPr>
            <a:stCxn id="8" idx="3"/>
            <a:endCxn id="43" idx="1"/>
          </p:cNvCxnSpPr>
          <p:nvPr/>
        </p:nvCxnSpPr>
        <p:spPr>
          <a:xfrm>
            <a:off x="3632433" y="3656306"/>
            <a:ext cx="235560" cy="994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553DA53-AF20-4A2A-8B9C-A7E06A3E8BFB}"/>
              </a:ext>
            </a:extLst>
          </p:cNvPr>
          <p:cNvGrpSpPr/>
          <p:nvPr/>
        </p:nvGrpSpPr>
        <p:grpSpPr>
          <a:xfrm>
            <a:off x="728345" y="5000436"/>
            <a:ext cx="2835479" cy="1633268"/>
            <a:chOff x="6313834" y="520782"/>
            <a:chExt cx="2835479" cy="1633268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D3DEDC6-F20A-49ED-A9D6-466B481C4047}"/>
                </a:ext>
              </a:extLst>
            </p:cNvPr>
            <p:cNvSpPr/>
            <p:nvPr/>
          </p:nvSpPr>
          <p:spPr>
            <a:xfrm>
              <a:off x="6313834" y="520782"/>
              <a:ext cx="2835479" cy="16332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User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Upload Image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pic>
          <p:nvPicPr>
            <p:cNvPr id="54" name="그림 53" descr="실내, 생활, 방, 테이블이(가) 표시된 사진&#10;&#10;자동 생성된 설명">
              <a:extLst>
                <a:ext uri="{FF2B5EF4-FFF2-40B4-BE49-F238E27FC236}">
                  <a16:creationId xmlns:a16="http://schemas.microsoft.com/office/drawing/2014/main" id="{707BE29B-C2D4-4015-9DB5-BD00805E5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1003" y="1016053"/>
              <a:ext cx="1908072" cy="1047297"/>
            </a:xfrm>
            <a:prstGeom prst="rect">
              <a:avLst/>
            </a:prstGeom>
          </p:spPr>
        </p:pic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id="{F94A980D-2C21-4CB8-A3A9-CF1F2D80F921}"/>
              </a:ext>
            </a:extLst>
          </p:cNvPr>
          <p:cNvSpPr/>
          <p:nvPr/>
        </p:nvSpPr>
        <p:spPr>
          <a:xfrm>
            <a:off x="3867987" y="2460071"/>
            <a:ext cx="2014648" cy="134854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1073097-5D33-422E-9744-EA67A7F5678A}"/>
              </a:ext>
            </a:extLst>
          </p:cNvPr>
          <p:cNvSpPr/>
          <p:nvPr/>
        </p:nvSpPr>
        <p:spPr>
          <a:xfrm>
            <a:off x="4130410" y="2156869"/>
            <a:ext cx="1432881" cy="387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User`s Preference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0BDFDFB-D394-4239-8E64-8F095378A10A}"/>
              </a:ext>
            </a:extLst>
          </p:cNvPr>
          <p:cNvCxnSpPr>
            <a:cxnSpLocks/>
            <a:stCxn id="56" idx="0"/>
            <a:endCxn id="8" idx="2"/>
          </p:cNvCxnSpPr>
          <p:nvPr/>
        </p:nvCxnSpPr>
        <p:spPr>
          <a:xfrm flipV="1">
            <a:off x="2146085" y="4472940"/>
            <a:ext cx="68609" cy="52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A40B364-96AE-4C8E-8DF1-ED00F30634CF}"/>
              </a:ext>
            </a:extLst>
          </p:cNvPr>
          <p:cNvSpPr/>
          <p:nvPr/>
        </p:nvSpPr>
        <p:spPr>
          <a:xfrm>
            <a:off x="1559228" y="4518775"/>
            <a:ext cx="679508" cy="39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비교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A546EB3-AE63-4999-9556-8D26E7ACDF45}"/>
              </a:ext>
            </a:extLst>
          </p:cNvPr>
          <p:cNvCxnSpPr>
            <a:cxnSpLocks/>
            <a:stCxn id="58" idx="6"/>
            <a:endCxn id="69" idx="1"/>
          </p:cNvCxnSpPr>
          <p:nvPr/>
        </p:nvCxnSpPr>
        <p:spPr>
          <a:xfrm flipV="1">
            <a:off x="5882635" y="2152721"/>
            <a:ext cx="877019" cy="98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8FF269B-3D7A-4E73-9BF6-F774190A1723}"/>
              </a:ext>
            </a:extLst>
          </p:cNvPr>
          <p:cNvSpPr/>
          <p:nvPr/>
        </p:nvSpPr>
        <p:spPr>
          <a:xfrm>
            <a:off x="6759654" y="741991"/>
            <a:ext cx="4926203" cy="2821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원래의 이미지보다 더 조명이 밝아지고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방의 배치가 좀 더 사용자의 취향에 맞게 변형되는 과정</a:t>
            </a:r>
          </a:p>
        </p:txBody>
      </p:sp>
      <p:pic>
        <p:nvPicPr>
          <p:cNvPr id="73" name="그림 72" descr="실내, 생활, 방, 테이블이(가) 표시된 사진&#10;&#10;자동 생성된 설명">
            <a:extLst>
              <a:ext uri="{FF2B5EF4-FFF2-40B4-BE49-F238E27FC236}">
                <a16:creationId xmlns:a16="http://schemas.microsoft.com/office/drawing/2014/main" id="{F613340B-EC70-4EDD-B802-3918A465E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450" y="4137934"/>
            <a:ext cx="3951757" cy="2169029"/>
          </a:xfrm>
          <a:prstGeom prst="rect">
            <a:avLst/>
          </a:prstGeom>
        </p:spPr>
      </p:pic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381E592-CA61-4364-A521-9AEE1D233BBF}"/>
              </a:ext>
            </a:extLst>
          </p:cNvPr>
          <p:cNvCxnSpPr>
            <a:cxnSpLocks/>
            <a:stCxn id="69" idx="2"/>
            <a:endCxn id="73" idx="0"/>
          </p:cNvCxnSpPr>
          <p:nvPr/>
        </p:nvCxnSpPr>
        <p:spPr>
          <a:xfrm flipH="1">
            <a:off x="9219329" y="3563450"/>
            <a:ext cx="3427" cy="57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DBB29C3-4292-453B-883F-A281F2E917EF}"/>
              </a:ext>
            </a:extLst>
          </p:cNvPr>
          <p:cNvSpPr/>
          <p:nvPr/>
        </p:nvSpPr>
        <p:spPr>
          <a:xfrm>
            <a:off x="8539820" y="3613784"/>
            <a:ext cx="679508" cy="39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57D3F79-4BF9-4520-9869-1CAD51EA5F51}"/>
              </a:ext>
            </a:extLst>
          </p:cNvPr>
          <p:cNvSpPr/>
          <p:nvPr/>
        </p:nvSpPr>
        <p:spPr>
          <a:xfrm>
            <a:off x="5643081" y="1892060"/>
            <a:ext cx="1116573" cy="734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사용자의 취향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C371B47-DE61-4274-A31F-B3460A9EFC3E}"/>
              </a:ext>
            </a:extLst>
          </p:cNvPr>
          <p:cNvSpPr/>
          <p:nvPr/>
        </p:nvSpPr>
        <p:spPr>
          <a:xfrm>
            <a:off x="152118" y="142112"/>
            <a:ext cx="5259115" cy="505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전체적인 시스템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62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2F03E89D-51AA-4DB4-A90A-C493163ADD31}"/>
              </a:ext>
            </a:extLst>
          </p:cNvPr>
          <p:cNvGrpSpPr/>
          <p:nvPr/>
        </p:nvGrpSpPr>
        <p:grpSpPr>
          <a:xfrm>
            <a:off x="196164" y="4507015"/>
            <a:ext cx="2014648" cy="1558505"/>
            <a:chOff x="196164" y="4507015"/>
            <a:chExt cx="2014648" cy="155850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3CABA25-3C9E-4327-8C5D-ED4853694536}"/>
                </a:ext>
              </a:extLst>
            </p:cNvPr>
            <p:cNvSpPr/>
            <p:nvPr/>
          </p:nvSpPr>
          <p:spPr>
            <a:xfrm>
              <a:off x="196164" y="4507015"/>
              <a:ext cx="2014648" cy="155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사용자가 좋아하는 색감이 있는 사진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24618DC-26A4-48DE-83E2-57FCBD072DFD}"/>
                </a:ext>
              </a:extLst>
            </p:cNvPr>
            <p:cNvGrpSpPr/>
            <p:nvPr/>
          </p:nvGrpSpPr>
          <p:grpSpPr>
            <a:xfrm>
              <a:off x="524628" y="5104419"/>
              <a:ext cx="1314450" cy="780715"/>
              <a:chOff x="2571750" y="4293762"/>
              <a:chExt cx="2229293" cy="1356134"/>
            </a:xfrm>
          </p:grpSpPr>
          <p:pic>
            <p:nvPicPr>
              <p:cNvPr id="27" name="그림 26" descr="실내, 생활, 방, 테이블이(가) 표시된 사진&#10;&#10;자동 생성된 설명">
                <a:extLst>
                  <a:ext uri="{FF2B5EF4-FFF2-40B4-BE49-F238E27FC236}">
                    <a16:creationId xmlns:a16="http://schemas.microsoft.com/office/drawing/2014/main" id="{72E5DA10-89DF-42ED-A4FD-5EC03FD4E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1750" y="4293762"/>
                <a:ext cx="1985970" cy="1116437"/>
              </a:xfrm>
              <a:prstGeom prst="rect">
                <a:avLst/>
              </a:prstGeom>
            </p:spPr>
          </p:pic>
          <p:pic>
            <p:nvPicPr>
              <p:cNvPr id="28" name="그림 27" descr="실내, 생활, 방, 테이블이(가) 표시된 사진&#10;&#10;자동 생성된 설명">
                <a:extLst>
                  <a:ext uri="{FF2B5EF4-FFF2-40B4-BE49-F238E27FC236}">
                    <a16:creationId xmlns:a16="http://schemas.microsoft.com/office/drawing/2014/main" id="{A1F7A476-0765-40F9-BA36-514E90063D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5133" y="4373153"/>
                <a:ext cx="1985970" cy="1116437"/>
              </a:xfrm>
              <a:prstGeom prst="rect">
                <a:avLst/>
              </a:prstGeom>
            </p:spPr>
          </p:pic>
          <p:pic>
            <p:nvPicPr>
              <p:cNvPr id="29" name="그림 28" descr="실내, 생활, 방, 테이블이(가) 표시된 사진&#10;&#10;자동 생성된 설명">
                <a:extLst>
                  <a:ext uri="{FF2B5EF4-FFF2-40B4-BE49-F238E27FC236}">
                    <a16:creationId xmlns:a16="http://schemas.microsoft.com/office/drawing/2014/main" id="{0F41FEAB-25C3-46A6-AF32-DF0683B6A6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0103" y="4453305"/>
                <a:ext cx="1985970" cy="1116437"/>
              </a:xfrm>
              <a:prstGeom prst="rect">
                <a:avLst/>
              </a:prstGeom>
            </p:spPr>
          </p:pic>
          <p:pic>
            <p:nvPicPr>
              <p:cNvPr id="30" name="그림 29" descr="실내, 생활, 방, 테이블이(가) 표시된 사진&#10;&#10;자동 생성된 설명">
                <a:extLst>
                  <a:ext uri="{FF2B5EF4-FFF2-40B4-BE49-F238E27FC236}">
                    <a16:creationId xmlns:a16="http://schemas.microsoft.com/office/drawing/2014/main" id="{CB26AC90-9ECA-400A-B4D7-1A51EDAB51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5074" y="4533458"/>
                <a:ext cx="1985969" cy="1116438"/>
              </a:xfrm>
              <a:prstGeom prst="rect">
                <a:avLst/>
              </a:prstGeom>
            </p:spPr>
          </p:pic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B53F33-AE02-4711-BD50-674EACBA5915}"/>
              </a:ext>
            </a:extLst>
          </p:cNvPr>
          <p:cNvSpPr/>
          <p:nvPr/>
        </p:nvSpPr>
        <p:spPr>
          <a:xfrm>
            <a:off x="224630" y="230264"/>
            <a:ext cx="5974834" cy="1044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사용자의 취향과 비슷한 이미지를 받고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사용자의 방 이미지를 받아서 취향에 맞는 방 이미지로 변경하는 과정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C6040F-D60A-4C86-8991-F720EB90290A}"/>
              </a:ext>
            </a:extLst>
          </p:cNvPr>
          <p:cNvGrpSpPr/>
          <p:nvPr/>
        </p:nvGrpSpPr>
        <p:grpSpPr>
          <a:xfrm>
            <a:off x="224630" y="1453392"/>
            <a:ext cx="2014648" cy="1348547"/>
            <a:chOff x="4248993" y="3032953"/>
            <a:chExt cx="2014648" cy="134854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93444AC-E597-4DA7-8916-1E45D526C252}"/>
                </a:ext>
              </a:extLst>
            </p:cNvPr>
            <p:cNvSpPr/>
            <p:nvPr/>
          </p:nvSpPr>
          <p:spPr>
            <a:xfrm>
              <a:off x="4248993" y="3032953"/>
              <a:ext cx="2014648" cy="13485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조명이 밝은 사진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9DDDC9D-9FA4-48E6-BD58-A18258398B7D}"/>
                </a:ext>
              </a:extLst>
            </p:cNvPr>
            <p:cNvGrpSpPr/>
            <p:nvPr/>
          </p:nvGrpSpPr>
          <p:grpSpPr>
            <a:xfrm>
              <a:off x="4599092" y="3498237"/>
              <a:ext cx="1314450" cy="780714"/>
              <a:chOff x="2571750" y="4293762"/>
              <a:chExt cx="2229293" cy="1356132"/>
            </a:xfrm>
          </p:grpSpPr>
          <p:pic>
            <p:nvPicPr>
              <p:cNvPr id="11" name="그림 10" descr="실내, 생활, 방, 테이블이(가) 표시된 사진&#10;&#10;자동 생성된 설명">
                <a:extLst>
                  <a:ext uri="{FF2B5EF4-FFF2-40B4-BE49-F238E27FC236}">
                    <a16:creationId xmlns:a16="http://schemas.microsoft.com/office/drawing/2014/main" id="{9352B6CA-B206-448B-A9E2-6427D8B1D9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1750" y="4293762"/>
                <a:ext cx="1985970" cy="1116437"/>
              </a:xfrm>
              <a:prstGeom prst="rect">
                <a:avLst/>
              </a:prstGeom>
            </p:spPr>
          </p:pic>
          <p:pic>
            <p:nvPicPr>
              <p:cNvPr id="12" name="그림 11" descr="실내, 생활, 방, 테이블이(가) 표시된 사진&#10;&#10;자동 생성된 설명">
                <a:extLst>
                  <a:ext uri="{FF2B5EF4-FFF2-40B4-BE49-F238E27FC236}">
                    <a16:creationId xmlns:a16="http://schemas.microsoft.com/office/drawing/2014/main" id="{92989A96-12F0-425A-ADD8-E0FBB7EC28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5133" y="4373153"/>
                <a:ext cx="1985970" cy="1116437"/>
              </a:xfrm>
              <a:prstGeom prst="rect">
                <a:avLst/>
              </a:prstGeom>
            </p:spPr>
          </p:pic>
          <p:pic>
            <p:nvPicPr>
              <p:cNvPr id="13" name="그림 12" descr="실내, 생활, 방, 테이블이(가) 표시된 사진&#10;&#10;자동 생성된 설명">
                <a:extLst>
                  <a:ext uri="{FF2B5EF4-FFF2-40B4-BE49-F238E27FC236}">
                    <a16:creationId xmlns:a16="http://schemas.microsoft.com/office/drawing/2014/main" id="{8606EAFC-B6A5-4223-9340-2CED99480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0103" y="4453305"/>
                <a:ext cx="1985970" cy="1116437"/>
              </a:xfrm>
              <a:prstGeom prst="rect">
                <a:avLst/>
              </a:prstGeom>
            </p:spPr>
          </p:pic>
          <p:pic>
            <p:nvPicPr>
              <p:cNvPr id="14" name="그림 13" descr="실내, 생활, 방, 테이블이(가) 표시된 사진&#10;&#10;자동 생성된 설명">
                <a:extLst>
                  <a:ext uri="{FF2B5EF4-FFF2-40B4-BE49-F238E27FC236}">
                    <a16:creationId xmlns:a16="http://schemas.microsoft.com/office/drawing/2014/main" id="{97641179-F4CB-4190-8D86-579E0CAD8B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5073" y="4533457"/>
                <a:ext cx="1985970" cy="1116437"/>
              </a:xfrm>
              <a:prstGeom prst="rect">
                <a:avLst/>
              </a:prstGeom>
            </p:spPr>
          </p:pic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A8DBF6F-2628-41BD-8219-6C61D8D28F96}"/>
              </a:ext>
            </a:extLst>
          </p:cNvPr>
          <p:cNvGrpSpPr/>
          <p:nvPr/>
        </p:nvGrpSpPr>
        <p:grpSpPr>
          <a:xfrm>
            <a:off x="224630" y="2980203"/>
            <a:ext cx="2014648" cy="1348547"/>
            <a:chOff x="4248993" y="3032953"/>
            <a:chExt cx="2014648" cy="134854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09F6947-03FB-41C0-89CE-FF8984ABE11A}"/>
                </a:ext>
              </a:extLst>
            </p:cNvPr>
            <p:cNvSpPr/>
            <p:nvPr/>
          </p:nvSpPr>
          <p:spPr>
            <a:xfrm>
              <a:off x="4248993" y="3032953"/>
              <a:ext cx="2014648" cy="13485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의자가 철인 사진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064AF5F-C8C3-41CE-9238-74DAEFFD04B3}"/>
                </a:ext>
              </a:extLst>
            </p:cNvPr>
            <p:cNvGrpSpPr/>
            <p:nvPr/>
          </p:nvGrpSpPr>
          <p:grpSpPr>
            <a:xfrm>
              <a:off x="4599092" y="3498237"/>
              <a:ext cx="1314450" cy="780714"/>
              <a:chOff x="2571750" y="4293762"/>
              <a:chExt cx="2229293" cy="1356132"/>
            </a:xfrm>
          </p:grpSpPr>
          <p:pic>
            <p:nvPicPr>
              <p:cNvPr id="18" name="그림 17" descr="실내, 생활, 방, 테이블이(가) 표시된 사진&#10;&#10;자동 생성된 설명">
                <a:extLst>
                  <a:ext uri="{FF2B5EF4-FFF2-40B4-BE49-F238E27FC236}">
                    <a16:creationId xmlns:a16="http://schemas.microsoft.com/office/drawing/2014/main" id="{47228AAC-A8C3-4D9C-BA68-15FCE5F8A3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1750" y="4293762"/>
                <a:ext cx="1985970" cy="1116437"/>
              </a:xfrm>
              <a:prstGeom prst="rect">
                <a:avLst/>
              </a:prstGeom>
            </p:spPr>
          </p:pic>
          <p:pic>
            <p:nvPicPr>
              <p:cNvPr id="19" name="그림 18" descr="실내, 생활, 방, 테이블이(가) 표시된 사진&#10;&#10;자동 생성된 설명">
                <a:extLst>
                  <a:ext uri="{FF2B5EF4-FFF2-40B4-BE49-F238E27FC236}">
                    <a16:creationId xmlns:a16="http://schemas.microsoft.com/office/drawing/2014/main" id="{84750E57-2ADC-4BB6-9A2B-330398702D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5133" y="4373153"/>
                <a:ext cx="1985970" cy="1116437"/>
              </a:xfrm>
              <a:prstGeom prst="rect">
                <a:avLst/>
              </a:prstGeom>
            </p:spPr>
          </p:pic>
          <p:pic>
            <p:nvPicPr>
              <p:cNvPr id="20" name="그림 19" descr="실내, 생활, 방, 테이블이(가) 표시된 사진&#10;&#10;자동 생성된 설명">
                <a:extLst>
                  <a:ext uri="{FF2B5EF4-FFF2-40B4-BE49-F238E27FC236}">
                    <a16:creationId xmlns:a16="http://schemas.microsoft.com/office/drawing/2014/main" id="{BD3F447D-F530-4922-B4C0-B7BB4C2108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0103" y="4453305"/>
                <a:ext cx="1985970" cy="1116437"/>
              </a:xfrm>
              <a:prstGeom prst="rect">
                <a:avLst/>
              </a:prstGeom>
            </p:spPr>
          </p:pic>
          <p:pic>
            <p:nvPicPr>
              <p:cNvPr id="21" name="그림 20" descr="실내, 생활, 방, 테이블이(가) 표시된 사진&#10;&#10;자동 생성된 설명">
                <a:extLst>
                  <a:ext uri="{FF2B5EF4-FFF2-40B4-BE49-F238E27FC236}">
                    <a16:creationId xmlns:a16="http://schemas.microsoft.com/office/drawing/2014/main" id="{E4D0DD82-49D5-4121-B9AD-991534AF74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5073" y="4533457"/>
                <a:ext cx="1985970" cy="1116437"/>
              </a:xfrm>
              <a:prstGeom prst="rect">
                <a:avLst/>
              </a:prstGeom>
            </p:spPr>
          </p:pic>
        </p:grp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3790B64-EDD2-43A3-B54A-EE85798D26BD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2239278" y="2127666"/>
            <a:ext cx="1521079" cy="152681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 descr="실내, 생활, 방, 테이블이(가) 표시된 사진&#10;&#10;자동 생성된 설명">
            <a:extLst>
              <a:ext uri="{FF2B5EF4-FFF2-40B4-BE49-F238E27FC236}">
                <a16:creationId xmlns:a16="http://schemas.microsoft.com/office/drawing/2014/main" id="{3AC1B589-7FC6-4D8F-8FCE-5A5830F6D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357" y="3333114"/>
            <a:ext cx="1170980" cy="642724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4378829-AB10-4DE5-99E5-2FBE5FFA2C0E}"/>
              </a:ext>
            </a:extLst>
          </p:cNvPr>
          <p:cNvCxnSpPr>
            <a:cxnSpLocks/>
            <a:stCxn id="25" idx="3"/>
            <a:endCxn id="35" idx="1"/>
          </p:cNvCxnSpPr>
          <p:nvPr/>
        </p:nvCxnSpPr>
        <p:spPr>
          <a:xfrm flipV="1">
            <a:off x="2210812" y="3654476"/>
            <a:ext cx="1549545" cy="163179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162522F-27D7-4999-937F-8348898C183A}"/>
              </a:ext>
            </a:extLst>
          </p:cNvPr>
          <p:cNvCxnSpPr>
            <a:cxnSpLocks/>
            <a:stCxn id="9" idx="3"/>
            <a:endCxn id="53" idx="1"/>
          </p:cNvCxnSpPr>
          <p:nvPr/>
        </p:nvCxnSpPr>
        <p:spPr>
          <a:xfrm flipV="1">
            <a:off x="2239278" y="2103971"/>
            <a:ext cx="1529295" cy="2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0840DFD-463B-48F7-8C13-6E397F53B7BD}"/>
              </a:ext>
            </a:extLst>
          </p:cNvPr>
          <p:cNvCxnSpPr>
            <a:cxnSpLocks/>
            <a:stCxn id="16" idx="3"/>
            <a:endCxn id="53" idx="1"/>
          </p:cNvCxnSpPr>
          <p:nvPr/>
        </p:nvCxnSpPr>
        <p:spPr>
          <a:xfrm flipV="1">
            <a:off x="2239278" y="2103971"/>
            <a:ext cx="1529295" cy="155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 descr="실내, 생활, 방, 테이블이(가) 표시된 사진&#10;&#10;자동 생성된 설명">
            <a:extLst>
              <a:ext uri="{FF2B5EF4-FFF2-40B4-BE49-F238E27FC236}">
                <a16:creationId xmlns:a16="http://schemas.microsoft.com/office/drawing/2014/main" id="{96A93AB4-BCDD-4828-BE01-5FF684BA0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573" y="1782609"/>
            <a:ext cx="1170980" cy="642724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621F909-1193-4DC5-8C89-A9ABB3F14544}"/>
              </a:ext>
            </a:extLst>
          </p:cNvPr>
          <p:cNvCxnSpPr>
            <a:cxnSpLocks/>
            <a:stCxn id="16" idx="3"/>
            <a:endCxn id="66" idx="1"/>
          </p:cNvCxnSpPr>
          <p:nvPr/>
        </p:nvCxnSpPr>
        <p:spPr>
          <a:xfrm>
            <a:off x="2239278" y="3654477"/>
            <a:ext cx="1492613" cy="137869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A50D8F4-1E52-415F-A7E6-B56348512F95}"/>
              </a:ext>
            </a:extLst>
          </p:cNvPr>
          <p:cNvCxnSpPr>
            <a:cxnSpLocks/>
            <a:stCxn id="25" idx="3"/>
            <a:endCxn id="66" idx="1"/>
          </p:cNvCxnSpPr>
          <p:nvPr/>
        </p:nvCxnSpPr>
        <p:spPr>
          <a:xfrm flipV="1">
            <a:off x="2210812" y="5033170"/>
            <a:ext cx="1521079" cy="25309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65" descr="실내, 생활, 방, 테이블이(가) 표시된 사진&#10;&#10;자동 생성된 설명">
            <a:extLst>
              <a:ext uri="{FF2B5EF4-FFF2-40B4-BE49-F238E27FC236}">
                <a16:creationId xmlns:a16="http://schemas.microsoft.com/office/drawing/2014/main" id="{F6E0C824-5C0B-48A4-BA6F-7E516AA5C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891" y="4711808"/>
            <a:ext cx="1170980" cy="642724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F74ABA6D-316E-4355-8569-C8ED13741D19}"/>
              </a:ext>
            </a:extLst>
          </p:cNvPr>
          <p:cNvSpPr/>
          <p:nvPr/>
        </p:nvSpPr>
        <p:spPr>
          <a:xfrm>
            <a:off x="3406868" y="1369538"/>
            <a:ext cx="1927132" cy="425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조명이 밝으면서 강철의자가 있는 사진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3E55D5B-D2DC-4264-802A-EB8C7BCC0E52}"/>
              </a:ext>
            </a:extLst>
          </p:cNvPr>
          <p:cNvSpPr/>
          <p:nvPr/>
        </p:nvSpPr>
        <p:spPr>
          <a:xfrm>
            <a:off x="3406868" y="2886689"/>
            <a:ext cx="1927132" cy="425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조명이 밝으면서 색감이 좋은 사진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5E4C88E-ECCE-41F6-9D41-6AA4621ADE22}"/>
              </a:ext>
            </a:extLst>
          </p:cNvPr>
          <p:cNvSpPr/>
          <p:nvPr/>
        </p:nvSpPr>
        <p:spPr>
          <a:xfrm>
            <a:off x="3353815" y="4275716"/>
            <a:ext cx="1927132" cy="425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의자가 철이면서 색감이 좋은 사진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D905BFD-50DB-4039-817A-ABF36A43FBB0}"/>
              </a:ext>
            </a:extLst>
          </p:cNvPr>
          <p:cNvCxnSpPr>
            <a:cxnSpLocks/>
            <a:stCxn id="53" idx="3"/>
            <a:endCxn id="78" idx="1"/>
          </p:cNvCxnSpPr>
          <p:nvPr/>
        </p:nvCxnSpPr>
        <p:spPr>
          <a:xfrm>
            <a:off x="4939553" y="2103971"/>
            <a:ext cx="1069294" cy="131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701DA14-05F6-4F69-B86C-448BD8D7DDD6}"/>
              </a:ext>
            </a:extLst>
          </p:cNvPr>
          <p:cNvSpPr/>
          <p:nvPr/>
        </p:nvSpPr>
        <p:spPr>
          <a:xfrm>
            <a:off x="6008847" y="2928522"/>
            <a:ext cx="2414582" cy="976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책상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의자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소파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장롱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구성하는 색감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조명의 세기 등</a:t>
            </a:r>
            <a:r>
              <a:rPr lang="en-US" altLang="ko-KR" sz="1050" dirty="0">
                <a:solidFill>
                  <a:schemeClr val="tx1"/>
                </a:solidFill>
              </a:rPr>
              <a:t>..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Image</a:t>
            </a:r>
            <a:r>
              <a:rPr lang="ko-KR" altLang="en-US" sz="1050" dirty="0">
                <a:solidFill>
                  <a:schemeClr val="tx1"/>
                </a:solidFill>
              </a:rPr>
              <a:t>에 추가할 가구나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변경할 색상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등의 파라미터를 가져옴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D650EA1-B600-4E4E-BA72-464D36966E83}"/>
              </a:ext>
            </a:extLst>
          </p:cNvPr>
          <p:cNvCxnSpPr>
            <a:cxnSpLocks/>
            <a:stCxn id="35" idx="3"/>
            <a:endCxn id="78" idx="1"/>
          </p:cNvCxnSpPr>
          <p:nvPr/>
        </p:nvCxnSpPr>
        <p:spPr>
          <a:xfrm flipV="1">
            <a:off x="4931337" y="3416681"/>
            <a:ext cx="1077510" cy="23779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969424D-EB65-43D2-AE31-5A6418FC7BE3}"/>
              </a:ext>
            </a:extLst>
          </p:cNvPr>
          <p:cNvCxnSpPr>
            <a:cxnSpLocks/>
            <a:stCxn id="66" idx="3"/>
            <a:endCxn id="78" idx="1"/>
          </p:cNvCxnSpPr>
          <p:nvPr/>
        </p:nvCxnSpPr>
        <p:spPr>
          <a:xfrm flipV="1">
            <a:off x="4902871" y="3416681"/>
            <a:ext cx="1105976" cy="161648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5FC2E65-6E3F-4F42-A029-A142D9192716}"/>
              </a:ext>
            </a:extLst>
          </p:cNvPr>
          <p:cNvGrpSpPr/>
          <p:nvPr/>
        </p:nvGrpSpPr>
        <p:grpSpPr>
          <a:xfrm>
            <a:off x="6183155" y="1375096"/>
            <a:ext cx="2257731" cy="1294553"/>
            <a:chOff x="6313834" y="793800"/>
            <a:chExt cx="2257731" cy="1294553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FE08638-088B-4FED-B436-D388126D51B5}"/>
                </a:ext>
              </a:extLst>
            </p:cNvPr>
            <p:cNvSpPr/>
            <p:nvPr/>
          </p:nvSpPr>
          <p:spPr>
            <a:xfrm>
              <a:off x="6313834" y="793800"/>
              <a:ext cx="2257731" cy="1294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User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Upload Image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pic>
          <p:nvPicPr>
            <p:cNvPr id="95" name="그림 94" descr="실내, 생활, 방, 테이블이(가) 표시된 사진&#10;&#10;자동 생성된 설명">
              <a:extLst>
                <a:ext uri="{FF2B5EF4-FFF2-40B4-BE49-F238E27FC236}">
                  <a16:creationId xmlns:a16="http://schemas.microsoft.com/office/drawing/2014/main" id="{CD799941-E9FC-435E-A7D6-1A4AC5FFD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2280" y="1193513"/>
              <a:ext cx="1546242" cy="848697"/>
            </a:xfrm>
            <a:prstGeom prst="rect">
              <a:avLst/>
            </a:prstGeom>
          </p:spPr>
        </p:pic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6189DC1-D8B5-4D5A-816C-649FCE8F5C2D}"/>
              </a:ext>
            </a:extLst>
          </p:cNvPr>
          <p:cNvCxnSpPr>
            <a:stCxn id="94" idx="2"/>
            <a:endCxn id="78" idx="0"/>
          </p:cNvCxnSpPr>
          <p:nvPr/>
        </p:nvCxnSpPr>
        <p:spPr>
          <a:xfrm flipH="1">
            <a:off x="7216138" y="2669649"/>
            <a:ext cx="95883" cy="25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FFCA691-1D60-4A75-B8E4-484389747BD8}"/>
              </a:ext>
            </a:extLst>
          </p:cNvPr>
          <p:cNvSpPr/>
          <p:nvPr/>
        </p:nvSpPr>
        <p:spPr>
          <a:xfrm>
            <a:off x="6008847" y="3975838"/>
            <a:ext cx="4742973" cy="2424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사용자가 올린 </a:t>
            </a:r>
            <a:r>
              <a:rPr lang="en-US" altLang="ko-KR" sz="1200" dirty="0">
                <a:solidFill>
                  <a:schemeClr val="tx1"/>
                </a:solidFill>
              </a:rPr>
              <a:t>Image</a:t>
            </a:r>
            <a:r>
              <a:rPr lang="ko-KR" altLang="en-US" sz="1200" dirty="0">
                <a:solidFill>
                  <a:schemeClr val="tx1"/>
                </a:solidFill>
              </a:rPr>
              <a:t>에서 우리가 뽑아낼 </a:t>
            </a:r>
            <a:r>
              <a:rPr lang="en-US" altLang="ko-KR" sz="1200" dirty="0">
                <a:solidFill>
                  <a:schemeClr val="tx1"/>
                </a:solidFill>
              </a:rPr>
              <a:t>Feature</a:t>
            </a:r>
            <a:r>
              <a:rPr lang="ko-KR" altLang="en-US" sz="1200" dirty="0">
                <a:solidFill>
                  <a:schemeClr val="tx1"/>
                </a:solidFill>
              </a:rPr>
              <a:t>들을 분석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의 결과로 나온 가구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색감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조명 세기 들을 이 전에 가져왔던 파라미터들과 비교해서 무엇이 더 좋을지 계산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계산 결과를 바탕으로 여러 개의 후보 이미지들을 생성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628650" lvl="1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Image</a:t>
            </a:r>
            <a:r>
              <a:rPr lang="ko-KR" altLang="en-US" sz="1200" dirty="0">
                <a:solidFill>
                  <a:schemeClr val="tx1"/>
                </a:solidFill>
              </a:rPr>
              <a:t>에서 가구가 사용자의 취향이 아닐 시 삭제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628650" lvl="1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Image</a:t>
            </a:r>
            <a:r>
              <a:rPr lang="ko-KR" altLang="en-US" sz="1200" dirty="0">
                <a:solidFill>
                  <a:schemeClr val="tx1"/>
                </a:solidFill>
              </a:rPr>
              <a:t>에서 벽지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바닥 색이 취향이 아닐 시 변경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628650" lvl="1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Image</a:t>
            </a:r>
            <a:r>
              <a:rPr lang="ko-KR" altLang="en-US" sz="1200" dirty="0">
                <a:solidFill>
                  <a:schemeClr val="tx1"/>
                </a:solidFill>
              </a:rPr>
              <a:t>에서 추가 해 볼 만한 가구들이 있다면 추가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생성한 이미지들 중에서 마음에 드는 것을 고르고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가구를 옮겨보거나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가구의 색을 바꾸거나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벽을 다시 칠하거나 할 수 있음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이미지 완성한 뒤</a:t>
            </a:r>
            <a:r>
              <a:rPr lang="en-US" altLang="ko-KR" sz="1200" dirty="0">
                <a:solidFill>
                  <a:schemeClr val="tx1"/>
                </a:solidFill>
              </a:rPr>
              <a:t>, 360</a:t>
            </a:r>
            <a:r>
              <a:rPr lang="ko-KR" altLang="en-US" sz="1200" dirty="0">
                <a:solidFill>
                  <a:schemeClr val="tx1"/>
                </a:solidFill>
              </a:rPr>
              <a:t>도 이미지로 변경하는 함수를 거쳐 완성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B620088-098C-49E6-8601-64335E77A67E}"/>
              </a:ext>
            </a:extLst>
          </p:cNvPr>
          <p:cNvSpPr/>
          <p:nvPr/>
        </p:nvSpPr>
        <p:spPr>
          <a:xfrm>
            <a:off x="8418698" y="2884468"/>
            <a:ext cx="2469764" cy="1017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이런 파라미터들은 미리 우리가 이미지를 분석해서 이런이런 특징들을 가지고 있고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이런 가구들 이미지도 가지고 있다 라고 저장 되어 있어야 하며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필요할 때 부를 수 있어야 함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6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7A44F56-C24E-4F12-99D4-DFF4BEC39002}"/>
              </a:ext>
            </a:extLst>
          </p:cNvPr>
          <p:cNvSpPr/>
          <p:nvPr/>
        </p:nvSpPr>
        <p:spPr>
          <a:xfrm>
            <a:off x="224630" y="230264"/>
            <a:ext cx="1924210" cy="851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What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to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do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next?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8CF2DE-1F24-4CD9-BA43-B864CB63EC3B}"/>
              </a:ext>
            </a:extLst>
          </p:cNvPr>
          <p:cNvSpPr/>
          <p:nvPr/>
        </p:nvSpPr>
        <p:spPr>
          <a:xfrm>
            <a:off x="6274964" y="1171661"/>
            <a:ext cx="5629013" cy="4969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</a:rPr>
              <a:t>직접 구현할 것들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이미지 </a:t>
            </a:r>
            <a:r>
              <a:rPr lang="ko-KR" altLang="en-US" dirty="0" err="1">
                <a:solidFill>
                  <a:schemeClr val="tx1"/>
                </a:solidFill>
              </a:rPr>
              <a:t>Query</a:t>
            </a:r>
            <a:r>
              <a:rPr lang="ko-KR" altLang="en-US" dirty="0">
                <a:solidFill>
                  <a:schemeClr val="tx1"/>
                </a:solidFill>
              </a:rPr>
              <a:t> System </a:t>
            </a: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사용자가 좋아하는 특징 몇가지를 충족시키는 이미지는 무엇이 있는지 찾는 </a:t>
            </a:r>
            <a:r>
              <a:rPr lang="ko-KR" altLang="en-US" dirty="0" err="1">
                <a:solidFill>
                  <a:schemeClr val="tx1"/>
                </a:solidFill>
              </a:rPr>
              <a:t>system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뽑아낼 </a:t>
            </a:r>
            <a:r>
              <a:rPr lang="en-US" altLang="ko-KR" dirty="0">
                <a:solidFill>
                  <a:schemeClr val="tx1"/>
                </a:solidFill>
              </a:rPr>
              <a:t>Feature </a:t>
            </a:r>
            <a:r>
              <a:rPr lang="ko-KR" altLang="en-US" dirty="0">
                <a:solidFill>
                  <a:schemeClr val="tx1"/>
                </a:solidFill>
              </a:rPr>
              <a:t>특징들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5CABD7-D9EC-4F77-94B5-CCF507910154}"/>
              </a:ext>
            </a:extLst>
          </p:cNvPr>
          <p:cNvSpPr/>
          <p:nvPr/>
        </p:nvSpPr>
        <p:spPr>
          <a:xfrm>
            <a:off x="224630" y="1171661"/>
            <a:ext cx="5563774" cy="512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</a:rPr>
              <a:t>찾아봐야 할 것들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방에서 방의 </a:t>
            </a:r>
            <a:r>
              <a:rPr lang="ko-KR" altLang="en-US" dirty="0" err="1">
                <a:solidFill>
                  <a:schemeClr val="tx1"/>
                </a:solidFill>
              </a:rPr>
              <a:t>Feature를</a:t>
            </a:r>
            <a:r>
              <a:rPr lang="ko-KR" altLang="en-US" dirty="0">
                <a:solidFill>
                  <a:schemeClr val="tx1"/>
                </a:solidFill>
              </a:rPr>
              <a:t> 뽑아내는 API </a:t>
            </a:r>
            <a:r>
              <a:rPr lang="en-US" altLang="ko-KR" dirty="0">
                <a:solidFill>
                  <a:schemeClr val="tx1"/>
                </a:solidFill>
              </a:rPr>
              <a:t>( </a:t>
            </a:r>
            <a:r>
              <a:rPr lang="ko-KR" altLang="en-US" dirty="0">
                <a:solidFill>
                  <a:schemeClr val="tx1"/>
                </a:solidFill>
              </a:rPr>
              <a:t>혹은 알고리즘 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가구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인테리어 이미지 </a:t>
            </a:r>
            <a:r>
              <a:rPr lang="en-US" altLang="ko-KR">
                <a:solidFill>
                  <a:schemeClr val="tx1"/>
                </a:solidFill>
              </a:rPr>
              <a:t>Open Source</a:t>
            </a:r>
            <a:endParaRPr lang="ko-KR" alt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방</a:t>
            </a:r>
            <a:r>
              <a:rPr lang="en-US" altLang="ko-KR" dirty="0">
                <a:solidFill>
                  <a:schemeClr val="tx1"/>
                </a:solidFill>
              </a:rPr>
              <a:t>-Feature, </a:t>
            </a:r>
            <a:r>
              <a:rPr lang="ko-KR" altLang="en-US" dirty="0">
                <a:solidFill>
                  <a:schemeClr val="tx1"/>
                </a:solidFill>
              </a:rPr>
              <a:t>가구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방향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가구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이름 을 학습시킬 수 있는 </a:t>
            </a:r>
            <a:r>
              <a:rPr lang="en-US" altLang="ko-KR" dirty="0">
                <a:solidFill>
                  <a:schemeClr val="tx1"/>
                </a:solidFill>
              </a:rPr>
              <a:t>API ( </a:t>
            </a:r>
            <a:r>
              <a:rPr lang="ko-KR" altLang="en-US" dirty="0">
                <a:solidFill>
                  <a:schemeClr val="tx1"/>
                </a:solidFill>
              </a:rPr>
              <a:t>혹은 모델 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이미지에서 주요 색을 찾는 </a:t>
            </a:r>
            <a:r>
              <a:rPr lang="en-US" altLang="ko-KR" dirty="0">
                <a:solidFill>
                  <a:schemeClr val="tx1"/>
                </a:solidFill>
              </a:rPr>
              <a:t>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이미지 </a:t>
            </a:r>
            <a:r>
              <a:rPr lang="en-US" altLang="ko-KR" dirty="0">
                <a:solidFill>
                  <a:schemeClr val="tx1"/>
                </a:solidFill>
              </a:rPr>
              <a:t>Object Detection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이미지 물체 </a:t>
            </a:r>
            <a:r>
              <a:rPr lang="en-US" altLang="ko-KR" dirty="0">
                <a:solidFill>
                  <a:schemeClr val="tx1"/>
                </a:solidFill>
              </a:rPr>
              <a:t>Edge Detect </a:t>
            </a:r>
            <a:r>
              <a:rPr lang="ko-KR" altLang="en-US" dirty="0">
                <a:solidFill>
                  <a:schemeClr val="tx1"/>
                </a:solidFill>
              </a:rPr>
              <a:t>이후 자동 </a:t>
            </a:r>
            <a:r>
              <a:rPr lang="en-US" altLang="ko-KR" dirty="0">
                <a:solidFill>
                  <a:schemeClr val="tx1"/>
                </a:solidFill>
              </a:rPr>
              <a:t>CROP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이미지 지워진 부분 채워 주는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이미지의 질감을 바꿔주는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이미지 </a:t>
            </a:r>
            <a:r>
              <a:rPr lang="en-US" altLang="ko-KR" dirty="0">
                <a:solidFill>
                  <a:schemeClr val="tx1"/>
                </a:solidFill>
              </a:rPr>
              <a:t>Edge Detect </a:t>
            </a:r>
            <a:r>
              <a:rPr lang="ko-KR" altLang="en-US" dirty="0">
                <a:solidFill>
                  <a:schemeClr val="tx1"/>
                </a:solidFill>
              </a:rPr>
              <a:t>이후 나온 결과를 면으로 바꿔주는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이후 </a:t>
            </a:r>
            <a:r>
              <a:rPr lang="en-US" altLang="ko-KR" dirty="0">
                <a:solidFill>
                  <a:schemeClr val="tx1"/>
                </a:solidFill>
              </a:rPr>
              <a:t>x, y </a:t>
            </a:r>
            <a:r>
              <a:rPr lang="ko-KR" altLang="en-US" dirty="0">
                <a:solidFill>
                  <a:schemeClr val="tx1"/>
                </a:solidFill>
              </a:rPr>
              <a:t>값이 들어오면 어떤 면에 </a:t>
            </a:r>
            <a:r>
              <a:rPr lang="ko-KR" altLang="en-US" dirty="0" err="1">
                <a:solidFill>
                  <a:schemeClr val="tx1"/>
                </a:solidFill>
              </a:rPr>
              <a:t>속해있는지</a:t>
            </a:r>
            <a:r>
              <a:rPr lang="ko-KR" altLang="en-US" dirty="0">
                <a:solidFill>
                  <a:schemeClr val="tx1"/>
                </a:solidFill>
              </a:rPr>
              <a:t> 찾아주는 </a:t>
            </a:r>
            <a:r>
              <a:rPr lang="en-US" altLang="ko-KR" dirty="0">
                <a:solidFill>
                  <a:schemeClr val="tx1"/>
                </a:solidFill>
              </a:rPr>
              <a:t>API ( </a:t>
            </a:r>
            <a:r>
              <a:rPr lang="ko-KR" altLang="en-US" dirty="0">
                <a:solidFill>
                  <a:schemeClr val="tx1"/>
                </a:solidFill>
              </a:rPr>
              <a:t>벽지 색칠 등에 쓰일 예정 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37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362</Words>
  <Application>Microsoft Office PowerPoint</Application>
  <PresentationFormat>와이드스크린</PresentationFormat>
  <Paragraphs>61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현준</dc:creator>
  <cp:lastModifiedBy>최 현준</cp:lastModifiedBy>
  <cp:revision>44</cp:revision>
  <dcterms:created xsi:type="dcterms:W3CDTF">2020-09-17T08:02:08Z</dcterms:created>
  <dcterms:modified xsi:type="dcterms:W3CDTF">2020-09-17T14:27:08Z</dcterms:modified>
</cp:coreProperties>
</file>