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0" r:id="rId7"/>
    <p:sldId id="261" r:id="rId9"/>
    <p:sldId id="262" r:id="rId10"/>
    <p:sldId id="263" r:id="rId11"/>
    <p:sldId id="264" r:id="rId12"/>
    <p:sldId id="265" r:id="rId13"/>
    <p:sldId id="266" r:id="rId14"/>
    <p:sldId id="274" r:id="rId15"/>
    <p:sldId id="267" r:id="rId16"/>
    <p:sldId id="268" r:id="rId17"/>
    <p:sldId id="269" r:id="rId18"/>
    <p:sldId id="270" r:id="rId19"/>
    <p:sldId id="271" r:id="rId20"/>
    <p:sldId id="272" r:id="rId21"/>
    <p:sldId id="273" r:id="rId22"/>
    <p:sldId id="275" r:id="rId23"/>
    <p:sldId id="276" r:id="rId24"/>
    <p:sldId id="289" r:id="rId25"/>
    <p:sldId id="286" r:id="rId26"/>
    <p:sldId id="277" r:id="rId27"/>
    <p:sldId id="278" r:id="rId28"/>
    <p:sldId id="290" r:id="rId29"/>
    <p:sldId id="291"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22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0" y="1833245"/>
            <a:ext cx="12191365" cy="1536065"/>
          </a:xfrm>
        </p:spPr>
        <p:txBody>
          <a:bodyPr>
            <a:noAutofit/>
          </a:bodyPr>
          <a:p>
            <a:pPr fontAlgn="ctr"/>
            <a:r>
              <a:rPr lang="en-US" sz="5400" b="1">
                <a:solidFill>
                  <a:schemeClr val="tx1"/>
                </a:solidFill>
                <a:effectLst>
                  <a:outerShdw blurRad="38100" dist="19050" dir="2700000" algn="tl" rotWithShape="0">
                    <a:schemeClr val="dk1">
                      <a:alpha val="40000"/>
                    </a:schemeClr>
                  </a:outerShdw>
                </a:effectLst>
              </a:rPr>
              <a:t>ROAD TRANSPORT TREND AND INSIGHTS</a:t>
            </a:r>
            <a:endParaRPr lang="en-US" sz="5400" b="1">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384300" y="3915410"/>
            <a:ext cx="9144000" cy="1009015"/>
          </a:xfrm>
        </p:spPr>
        <p:txBody>
          <a:bodyPr>
            <a:noAutofit/>
          </a:bodyPr>
          <a:p>
            <a:r>
              <a:rPr lang="en-US" sz="4400" b="1">
                <a:solidFill>
                  <a:schemeClr val="accent1">
                    <a:lumMod val="50000"/>
                  </a:schemeClr>
                </a:solidFill>
              </a:rPr>
              <a:t>A Comprehensive Analysis of 2023 Data</a:t>
            </a:r>
            <a:endParaRPr lang="en-US" sz="4400" b="1">
              <a:solidFill>
                <a:schemeClr val="accent1">
                  <a:lumMod val="50000"/>
                </a:schemeClr>
              </a:solidFill>
            </a:endParaRPr>
          </a:p>
        </p:txBody>
      </p:sp>
      <p:sp>
        <p:nvSpPr>
          <p:cNvPr id="6" name="Text Box 5"/>
          <p:cNvSpPr txBox="1"/>
          <p:nvPr/>
        </p:nvSpPr>
        <p:spPr>
          <a:xfrm>
            <a:off x="4378325" y="5664835"/>
            <a:ext cx="4547235" cy="706755"/>
          </a:xfrm>
          <a:prstGeom prst="rect">
            <a:avLst/>
          </a:prstGeom>
          <a:noFill/>
        </p:spPr>
        <p:txBody>
          <a:bodyPr wrap="square" rtlCol="0">
            <a:spAutoFit/>
          </a:bodyPr>
          <a:p>
            <a:r>
              <a:rPr lang="en-US" sz="2000" b="1"/>
              <a:t>ARIJEH OLAYINKA OLUWASEYI</a:t>
            </a:r>
            <a:endParaRPr lang="en-US" sz="2000" b="1"/>
          </a:p>
          <a:p>
            <a:r>
              <a:rPr lang="en-US" sz="2000" b="1"/>
              <a:t>	28TH APRIL 2024</a:t>
            </a:r>
            <a:endParaRPr lang="en-US"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92455" y="237490"/>
            <a:ext cx="10515600" cy="785495"/>
          </a:xfrm>
        </p:spPr>
        <p:txBody>
          <a:bodyPr/>
          <a:p>
            <a:pPr algn="ctr"/>
            <a:r>
              <a:rPr lang="en-US" sz="4000" b="1"/>
              <a:t>CAUSATIVE FACTOR CODE</a:t>
            </a:r>
            <a:endParaRPr lang="en-US" sz="4000" b="1"/>
          </a:p>
        </p:txBody>
      </p:sp>
      <p:sp>
        <p:nvSpPr>
          <p:cNvPr id="3" name="Content Placeholder 2"/>
          <p:cNvSpPr>
            <a:spLocks noGrp="1"/>
          </p:cNvSpPr>
          <p:nvPr>
            <p:ph idx="1"/>
          </p:nvPr>
        </p:nvSpPr>
        <p:spPr>
          <a:xfrm>
            <a:off x="84455" y="1252855"/>
            <a:ext cx="11870055" cy="4944110"/>
          </a:xfrm>
        </p:spPr>
        <p:txBody>
          <a:bodyPr>
            <a:normAutofit fontScale="25000"/>
          </a:bodyPr>
          <a:p>
            <a:pPr marL="0" indent="0">
              <a:buNone/>
            </a:pPr>
            <a:r>
              <a:rPr lang="en-US" sz="8000">
                <a:solidFill>
                  <a:schemeClr val="accent1">
                    <a:lumMod val="50000"/>
                  </a:schemeClr>
                </a:solidFill>
              </a:rPr>
              <a:t>1.</a:t>
            </a:r>
            <a:r>
              <a:rPr lang="en-US" sz="8000" b="1">
                <a:solidFill>
                  <a:schemeClr val="accent1">
                    <a:lumMod val="50000"/>
                  </a:schemeClr>
                </a:solidFill>
              </a:rPr>
              <a:t> Speed Violation (SPV) 					11. Use of Phone While Driving (UPWD)</a:t>
            </a:r>
            <a:endParaRPr lang="en-US" sz="8000" b="1">
              <a:solidFill>
                <a:schemeClr val="accent1">
                  <a:lumMod val="50000"/>
                </a:schemeClr>
              </a:solidFill>
            </a:endParaRPr>
          </a:p>
          <a:p>
            <a:pPr marL="0" indent="0">
              <a:buNone/>
            </a:pPr>
            <a:r>
              <a:rPr lang="en-US" sz="8000" b="1">
                <a:solidFill>
                  <a:schemeClr val="accent1">
                    <a:lumMod val="50000"/>
                  </a:schemeClr>
                </a:solidFill>
              </a:rPr>
              <a:t>2. Tyre Burst (TBT)					12. </a:t>
            </a:r>
            <a:r>
              <a:rPr lang="en-US" sz="8000" b="1">
                <a:solidFill>
                  <a:schemeClr val="accent1">
                    <a:lumMod val="50000"/>
                  </a:schemeClr>
                </a:solidFill>
                <a:sym typeface="+mn-ea"/>
              </a:rPr>
              <a:t>Brake Failure (BFL)</a:t>
            </a:r>
            <a:endParaRPr lang="en-US" sz="8000" b="1">
              <a:solidFill>
                <a:schemeClr val="accent1">
                  <a:lumMod val="50000"/>
                </a:schemeClr>
              </a:solidFill>
            </a:endParaRPr>
          </a:p>
          <a:p>
            <a:pPr marL="0" indent="0">
              <a:buNone/>
            </a:pPr>
            <a:r>
              <a:rPr lang="en-US" sz="8000" b="1">
                <a:solidFill>
                  <a:schemeClr val="accent1">
                    <a:lumMod val="50000"/>
                  </a:schemeClr>
                </a:solidFill>
              </a:rPr>
              <a:t>3. Mechanically Deficient Vehicle (MDV)			13. </a:t>
            </a:r>
            <a:r>
              <a:rPr lang="en-US" sz="8000" b="1">
                <a:solidFill>
                  <a:schemeClr val="accent1">
                    <a:lumMod val="50000"/>
                  </a:schemeClr>
                </a:solidFill>
                <a:sym typeface="+mn-ea"/>
              </a:rPr>
              <a:t>Driving Under Alcohol/Drug Influence (</a:t>
            </a:r>
            <a:r>
              <a:rPr lang="en-US" sz="8000" b="1">
                <a:solidFill>
                  <a:schemeClr val="accent1">
                    <a:lumMod val="50000"/>
                  </a:schemeClr>
                </a:solidFill>
              </a:rPr>
              <a:t>	</a:t>
            </a:r>
            <a:endParaRPr lang="en-US" sz="8000" b="1">
              <a:solidFill>
                <a:schemeClr val="accent1">
                  <a:lumMod val="50000"/>
                </a:schemeClr>
              </a:solidFill>
            </a:endParaRPr>
          </a:p>
          <a:p>
            <a:pPr marL="0" indent="0">
              <a:buNone/>
            </a:pPr>
            <a:r>
              <a:rPr lang="en-US" sz="8000" b="1">
                <a:solidFill>
                  <a:schemeClr val="accent1">
                    <a:lumMod val="50000"/>
                  </a:schemeClr>
                </a:solidFill>
              </a:rPr>
              <a:t>4. Overloading (OVL)					14. </a:t>
            </a:r>
            <a:r>
              <a:rPr lang="en-US" sz="8000" b="1">
                <a:solidFill>
                  <a:schemeClr val="accent1">
                    <a:lumMod val="50000"/>
                  </a:schemeClr>
                </a:solidFill>
                <a:sym typeface="+mn-ea"/>
              </a:rPr>
              <a:t>Poor Weather (PWR)</a:t>
            </a:r>
            <a:endParaRPr lang="en-US" sz="8000" b="1">
              <a:solidFill>
                <a:schemeClr val="accent1">
                  <a:lumMod val="50000"/>
                </a:schemeClr>
              </a:solidFill>
            </a:endParaRPr>
          </a:p>
          <a:p>
            <a:pPr marL="0" indent="0">
              <a:buNone/>
            </a:pPr>
            <a:r>
              <a:rPr lang="en-US" sz="8000" b="1">
                <a:solidFill>
                  <a:schemeClr val="accent1">
                    <a:lumMod val="50000"/>
                  </a:schemeClr>
                </a:solidFill>
              </a:rPr>
              <a:t>5. Dangerous Overtaking (DOT)				15. </a:t>
            </a:r>
            <a:r>
              <a:rPr lang="en-US" sz="8000" b="1">
                <a:solidFill>
                  <a:schemeClr val="accent1">
                    <a:lumMod val="50000"/>
                  </a:schemeClr>
                </a:solidFill>
                <a:sym typeface="+mn-ea"/>
              </a:rPr>
              <a:t>Fatigue (FTQ)</a:t>
            </a:r>
            <a:r>
              <a:rPr lang="en-US" sz="8000" b="1">
                <a:solidFill>
                  <a:schemeClr val="accent1">
                    <a:lumMod val="50000"/>
                  </a:schemeClr>
                </a:solidFill>
              </a:rPr>
              <a:t>	</a:t>
            </a:r>
            <a:endParaRPr lang="en-US" sz="8000" b="1">
              <a:solidFill>
                <a:schemeClr val="accent1">
                  <a:lumMod val="50000"/>
                </a:schemeClr>
              </a:solidFill>
            </a:endParaRPr>
          </a:p>
          <a:p>
            <a:pPr marL="0" indent="0">
              <a:buNone/>
            </a:pPr>
            <a:r>
              <a:rPr lang="en-US" sz="8000" b="1">
                <a:solidFill>
                  <a:schemeClr val="accent1">
                    <a:lumMod val="50000"/>
                  </a:schemeClr>
                </a:solidFill>
              </a:rPr>
              <a:t>6. Wrongful Overtaking (WOT)				16.</a:t>
            </a:r>
            <a:r>
              <a:rPr lang="en-US" sz="8000" b="1">
                <a:solidFill>
                  <a:schemeClr val="accent1">
                    <a:lumMod val="50000"/>
                  </a:schemeClr>
                </a:solidFill>
                <a:sym typeface="+mn-ea"/>
              </a:rPr>
              <a:t>Sign Light Violation (SLV)</a:t>
            </a:r>
            <a:endParaRPr lang="en-US" sz="8000" b="1">
              <a:solidFill>
                <a:schemeClr val="accent1">
                  <a:lumMod val="50000"/>
                </a:schemeClr>
              </a:solidFill>
            </a:endParaRPr>
          </a:p>
          <a:p>
            <a:pPr marL="0" indent="0">
              <a:buNone/>
            </a:pPr>
            <a:r>
              <a:rPr lang="en-US" sz="8000" b="1">
                <a:solidFill>
                  <a:schemeClr val="accent1">
                    <a:lumMod val="50000"/>
                  </a:schemeClr>
                </a:solidFill>
              </a:rPr>
              <a:t>7. Dangerous Driving (DGD)				17. </a:t>
            </a:r>
            <a:r>
              <a:rPr lang="en-US" sz="8000" b="1">
                <a:solidFill>
                  <a:schemeClr val="accent1">
                    <a:lumMod val="50000"/>
                  </a:schemeClr>
                </a:solidFill>
                <a:sym typeface="+mn-ea"/>
              </a:rPr>
              <a:t>Others (OTH)</a:t>
            </a:r>
            <a:endParaRPr lang="en-US" sz="8000" b="1">
              <a:solidFill>
                <a:schemeClr val="accent1">
                  <a:lumMod val="50000"/>
                </a:schemeClr>
              </a:solidFill>
            </a:endParaRPr>
          </a:p>
          <a:p>
            <a:pPr marL="0" indent="0">
              <a:buNone/>
            </a:pPr>
            <a:r>
              <a:rPr lang="en-US" sz="8000" b="1">
                <a:solidFill>
                  <a:schemeClr val="accent1">
                    <a:lumMod val="50000"/>
                  </a:schemeClr>
                </a:solidFill>
              </a:rPr>
              <a:t>8. Bad Road (BRD)Route Violation (RTV)</a:t>
            </a:r>
            <a:endParaRPr lang="en-US" sz="8000" b="1">
              <a:solidFill>
                <a:schemeClr val="accent1">
                  <a:lumMod val="50000"/>
                </a:schemeClr>
              </a:solidFill>
            </a:endParaRPr>
          </a:p>
          <a:p>
            <a:pPr marL="0" indent="0">
              <a:buNone/>
            </a:pPr>
            <a:r>
              <a:rPr lang="en-US" sz="8000" b="1">
                <a:solidFill>
                  <a:schemeClr val="accent1">
                    <a:lumMod val="50000"/>
                  </a:schemeClr>
                </a:solidFill>
              </a:rPr>
              <a:t>9. Road Obstruction Violation (OBS)</a:t>
            </a:r>
            <a:endParaRPr lang="en-US" sz="8000" b="1">
              <a:solidFill>
                <a:schemeClr val="accent1">
                  <a:lumMod val="50000"/>
                </a:schemeClr>
              </a:solidFill>
            </a:endParaRPr>
          </a:p>
          <a:p>
            <a:pPr marL="0" indent="0">
              <a:buNone/>
            </a:pPr>
            <a:r>
              <a:rPr lang="en-US" sz="8000" b="1">
                <a:solidFill>
                  <a:schemeClr val="accent1">
                    <a:lumMod val="50000"/>
                  </a:schemeClr>
                </a:solidFill>
              </a:rPr>
              <a:t>10 Sleeping on Steering (SOS)</a:t>
            </a:r>
            <a:endParaRPr lang="en-US" sz="8000" b="1">
              <a:solidFill>
                <a:schemeClr val="accent1">
                  <a:lumMod val="50000"/>
                </a:schemeClr>
              </a:solidFill>
            </a:endParaRPr>
          </a:p>
          <a:p>
            <a:endParaRPr lang="en-US" sz="8000" b="1">
              <a:solidFill>
                <a:schemeClr val="accent1">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127000"/>
            <a:ext cx="10515600" cy="505460"/>
          </a:xfrm>
        </p:spPr>
        <p:txBody>
          <a:bodyPr>
            <a:normAutofit fontScale="90000"/>
          </a:bodyPr>
          <a:p>
            <a:pPr algn="ctr"/>
            <a:r>
              <a:rPr lang="en-US" b="1"/>
              <a:t>CORRELATION MATRIX</a:t>
            </a:r>
            <a:endParaRPr lang="en-US" b="1"/>
          </a:p>
        </p:txBody>
      </p:sp>
      <p:pic>
        <p:nvPicPr>
          <p:cNvPr id="6" name="Content Placeholder 5" descr="2024-04-28 (7)"/>
          <p:cNvPicPr>
            <a:picLocks noChangeAspect="1"/>
          </p:cNvPicPr>
          <p:nvPr>
            <p:ph idx="1"/>
          </p:nvPr>
        </p:nvPicPr>
        <p:blipFill>
          <a:blip r:embed="rId1"/>
          <a:stretch>
            <a:fillRect/>
          </a:stretch>
        </p:blipFill>
        <p:spPr>
          <a:xfrm>
            <a:off x="1167130" y="579120"/>
            <a:ext cx="9865360" cy="5613400"/>
          </a:xfrm>
          <a:prstGeom prst="rect">
            <a:avLst/>
          </a:prstGeom>
          <a:blipFill>
            <a:blip r:embed="rId2"/>
            <a:tile tx="0" ty="0" sx="100000" sy="100000" flip="none" algn="tl"/>
          </a:blipFill>
          <a:effectLst>
            <a:reflection stA="0" endPos="65000" dist="508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7470"/>
            <a:ext cx="10515600" cy="810260"/>
          </a:xfrm>
        </p:spPr>
        <p:txBody>
          <a:bodyPr/>
          <a:p>
            <a:pPr algn="ctr"/>
            <a:r>
              <a:rPr lang="en-US" b="1"/>
              <a:t>FATAL CRASHES BY STATES</a:t>
            </a:r>
            <a:endParaRPr lang="en-US" b="1"/>
          </a:p>
        </p:txBody>
      </p:sp>
      <p:pic>
        <p:nvPicPr>
          <p:cNvPr id="10" name="Content Placeholder 9" descr="2024-04-28 (20)"/>
          <p:cNvPicPr>
            <a:picLocks noChangeAspect="1"/>
          </p:cNvPicPr>
          <p:nvPr>
            <p:ph idx="1"/>
          </p:nvPr>
        </p:nvPicPr>
        <p:blipFill>
          <a:blip r:embed="rId1"/>
          <a:stretch>
            <a:fillRect/>
          </a:stretch>
        </p:blipFill>
        <p:spPr>
          <a:xfrm>
            <a:off x="293370" y="1006475"/>
            <a:ext cx="11587480" cy="56203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8435"/>
            <a:ext cx="10515600" cy="672465"/>
          </a:xfrm>
        </p:spPr>
        <p:txBody>
          <a:bodyPr>
            <a:normAutofit fontScale="90000"/>
          </a:bodyPr>
          <a:p>
            <a:pPr algn="ctr"/>
            <a:r>
              <a:rPr lang="en-US" b="1"/>
              <a:t>SEVERITY DISTRIBUTION</a:t>
            </a:r>
            <a:endParaRPr lang="en-US" b="1"/>
          </a:p>
        </p:txBody>
      </p:sp>
      <p:pic>
        <p:nvPicPr>
          <p:cNvPr id="6" name="Content Placeholder 5" descr="2024-04-28 (8)"/>
          <p:cNvPicPr>
            <a:picLocks noChangeAspect="1"/>
          </p:cNvPicPr>
          <p:nvPr>
            <p:ph idx="1"/>
          </p:nvPr>
        </p:nvPicPr>
        <p:blipFill>
          <a:blip r:embed="rId1"/>
          <a:stretch>
            <a:fillRect/>
          </a:stretch>
        </p:blipFill>
        <p:spPr>
          <a:xfrm>
            <a:off x="952500" y="850900"/>
            <a:ext cx="10236200" cy="57397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27735"/>
          </a:xfrm>
        </p:spPr>
        <p:txBody>
          <a:bodyPr/>
          <a:p>
            <a:pPr algn="ctr"/>
            <a:r>
              <a:rPr lang="en-US" b="1"/>
              <a:t>DISTRIBUTION OF CAUSATIVE FEATURES</a:t>
            </a:r>
            <a:endParaRPr lang="en-US" b="1"/>
          </a:p>
        </p:txBody>
      </p:sp>
      <p:pic>
        <p:nvPicPr>
          <p:cNvPr id="4" name="Content Placeholder 3" descr="2024-04-28 (11)"/>
          <p:cNvPicPr>
            <a:picLocks noChangeAspect="1"/>
          </p:cNvPicPr>
          <p:nvPr>
            <p:ph idx="1"/>
          </p:nvPr>
        </p:nvPicPr>
        <p:blipFill>
          <a:blip r:embed="rId1"/>
          <a:stretch>
            <a:fillRect/>
          </a:stretch>
        </p:blipFill>
        <p:spPr>
          <a:xfrm>
            <a:off x="889000" y="1376680"/>
            <a:ext cx="10269220" cy="49034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01925"/>
            <a:ext cx="10515600" cy="793115"/>
          </a:xfrm>
        </p:spPr>
        <p:txBody>
          <a:bodyPr/>
          <a:p>
            <a:endParaRPr lang="en-US"/>
          </a:p>
        </p:txBody>
      </p:sp>
      <p:pic>
        <p:nvPicPr>
          <p:cNvPr id="4" name="Content Placeholder 3" descr="2024-04-28 (12)"/>
          <p:cNvPicPr>
            <a:picLocks noChangeAspect="1"/>
          </p:cNvPicPr>
          <p:nvPr>
            <p:ph idx="1"/>
          </p:nvPr>
        </p:nvPicPr>
        <p:blipFill>
          <a:blip r:embed="rId1"/>
          <a:stretch>
            <a:fillRect/>
          </a:stretch>
        </p:blipFill>
        <p:spPr>
          <a:xfrm>
            <a:off x="925830" y="1249045"/>
            <a:ext cx="10363835" cy="51409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3890" y="3317875"/>
            <a:ext cx="10515600" cy="1325563"/>
          </a:xfrm>
        </p:spPr>
        <p:txBody>
          <a:bodyPr/>
          <a:p>
            <a:endParaRPr lang="en-US"/>
          </a:p>
        </p:txBody>
      </p:sp>
      <p:pic>
        <p:nvPicPr>
          <p:cNvPr id="4" name="Content Placeholder 3" descr="2024-04-28 (14)"/>
          <p:cNvPicPr>
            <a:picLocks noChangeAspect="1"/>
          </p:cNvPicPr>
          <p:nvPr>
            <p:ph idx="1"/>
          </p:nvPr>
        </p:nvPicPr>
        <p:blipFill>
          <a:blip r:embed="rId1"/>
          <a:stretch>
            <a:fillRect/>
          </a:stretch>
        </p:blipFill>
        <p:spPr>
          <a:xfrm>
            <a:off x="838835" y="1334135"/>
            <a:ext cx="10514330" cy="52939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72770"/>
          </a:xfrm>
        </p:spPr>
        <p:txBody>
          <a:bodyPr>
            <a:normAutofit fontScale="90000"/>
          </a:bodyPr>
          <a:p>
            <a:pPr algn="ctr"/>
            <a:r>
              <a:rPr lang="en-US" b="1"/>
              <a:t>FATAL CASES VS CASUATIVE</a:t>
            </a:r>
            <a:r>
              <a:rPr lang="en-US"/>
              <a:t> </a:t>
            </a:r>
            <a:r>
              <a:rPr lang="en-US" b="1"/>
              <a:t>FEATURES</a:t>
            </a:r>
            <a:endParaRPr lang="en-US" b="1"/>
          </a:p>
        </p:txBody>
      </p:sp>
      <p:pic>
        <p:nvPicPr>
          <p:cNvPr id="4" name="Content Placeholder 3" descr="2024-04-28 (21)"/>
          <p:cNvPicPr>
            <a:picLocks noChangeAspect="1"/>
          </p:cNvPicPr>
          <p:nvPr>
            <p:ph idx="1"/>
          </p:nvPr>
        </p:nvPicPr>
        <p:blipFill>
          <a:blip r:embed="rId1"/>
          <a:stretch>
            <a:fillRect/>
          </a:stretch>
        </p:blipFill>
        <p:spPr>
          <a:xfrm>
            <a:off x="319405" y="1069975"/>
            <a:ext cx="11552555" cy="52781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1100455" y="3662045"/>
            <a:ext cx="8458835" cy="76200"/>
          </a:xfrm>
        </p:spPr>
        <p:txBody>
          <a:bodyPr>
            <a:normAutofit fontScale="90000"/>
          </a:bodyPr>
          <a:p>
            <a:endParaRPr lang="en-US"/>
          </a:p>
        </p:txBody>
      </p:sp>
      <p:pic>
        <p:nvPicPr>
          <p:cNvPr id="4" name="Content Placeholder 3" descr="2024-04-28 (22)"/>
          <p:cNvPicPr>
            <a:picLocks noChangeAspect="1"/>
          </p:cNvPicPr>
          <p:nvPr>
            <p:ph idx="1"/>
          </p:nvPr>
        </p:nvPicPr>
        <p:blipFill>
          <a:blip r:embed="rId1"/>
          <a:stretch>
            <a:fillRect/>
          </a:stretch>
        </p:blipFill>
        <p:spPr>
          <a:xfrm>
            <a:off x="469265" y="848360"/>
            <a:ext cx="11254105" cy="54940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17545" y="2481580"/>
            <a:ext cx="6985000" cy="1325880"/>
          </a:xfrm>
        </p:spPr>
        <p:txBody>
          <a:bodyPr/>
          <a:p>
            <a:endParaRPr lang="en-US"/>
          </a:p>
        </p:txBody>
      </p:sp>
      <p:pic>
        <p:nvPicPr>
          <p:cNvPr id="4" name="Content Placeholder 3" descr="2024-04-28 (23)"/>
          <p:cNvPicPr>
            <a:picLocks noChangeAspect="1"/>
          </p:cNvPicPr>
          <p:nvPr>
            <p:ph idx="1"/>
          </p:nvPr>
        </p:nvPicPr>
        <p:blipFill>
          <a:blip r:embed="rId1"/>
          <a:stretch>
            <a:fillRect/>
          </a:stretch>
        </p:blipFill>
        <p:spPr>
          <a:xfrm>
            <a:off x="495935" y="958850"/>
            <a:ext cx="11360150" cy="50933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95250"/>
            <a:ext cx="12191365" cy="1106805"/>
          </a:xfrm>
        </p:spPr>
        <p:txBody>
          <a:bodyPr/>
          <a:p>
            <a:pPr algn="ctr"/>
            <a:r>
              <a:rPr lang="en-US" b="1"/>
              <a:t>AGENDA</a:t>
            </a:r>
            <a:endParaRPr lang="en-US" b="1"/>
          </a:p>
        </p:txBody>
      </p:sp>
      <p:sp>
        <p:nvSpPr>
          <p:cNvPr id="3" name="Content Placeholder 2"/>
          <p:cNvSpPr>
            <a:spLocks noGrp="1"/>
          </p:cNvSpPr>
          <p:nvPr>
            <p:ph idx="1"/>
          </p:nvPr>
        </p:nvSpPr>
        <p:spPr/>
        <p:txBody>
          <a:bodyPr/>
          <a:p>
            <a:r>
              <a:rPr lang="en-US" b="1">
                <a:solidFill>
                  <a:schemeClr val="accent1">
                    <a:lumMod val="50000"/>
                  </a:schemeClr>
                </a:solidFill>
              </a:rPr>
              <a:t>Introduction</a:t>
            </a:r>
            <a:endParaRPr lang="en-US" b="1">
              <a:solidFill>
                <a:schemeClr val="accent1">
                  <a:lumMod val="50000"/>
                </a:schemeClr>
              </a:solidFill>
            </a:endParaRPr>
          </a:p>
          <a:p>
            <a:r>
              <a:rPr lang="en-US" b="1">
                <a:solidFill>
                  <a:schemeClr val="accent1">
                    <a:lumMod val="50000"/>
                  </a:schemeClr>
                </a:solidFill>
              </a:rPr>
              <a:t>Objectives</a:t>
            </a:r>
            <a:endParaRPr lang="en-US" b="1">
              <a:solidFill>
                <a:schemeClr val="accent1">
                  <a:lumMod val="50000"/>
                </a:schemeClr>
              </a:solidFill>
            </a:endParaRPr>
          </a:p>
          <a:p>
            <a:r>
              <a:rPr lang="en-US" b="1">
                <a:solidFill>
                  <a:schemeClr val="accent1">
                    <a:lumMod val="50000"/>
                  </a:schemeClr>
                </a:solidFill>
              </a:rPr>
              <a:t>Methodology</a:t>
            </a:r>
            <a:endParaRPr lang="en-US" b="1">
              <a:solidFill>
                <a:schemeClr val="accent1">
                  <a:lumMod val="50000"/>
                </a:schemeClr>
              </a:solidFill>
            </a:endParaRPr>
          </a:p>
          <a:p>
            <a:r>
              <a:rPr lang="en-US" b="1">
                <a:solidFill>
                  <a:schemeClr val="accent1">
                    <a:lumMod val="50000"/>
                  </a:schemeClr>
                </a:solidFill>
              </a:rPr>
              <a:t>Data Overview</a:t>
            </a:r>
            <a:endParaRPr lang="en-US" b="1">
              <a:solidFill>
                <a:schemeClr val="accent1">
                  <a:lumMod val="50000"/>
                </a:schemeClr>
              </a:solidFill>
            </a:endParaRPr>
          </a:p>
          <a:p>
            <a:r>
              <a:rPr lang="en-US" b="1">
                <a:solidFill>
                  <a:schemeClr val="accent1">
                    <a:lumMod val="50000"/>
                  </a:schemeClr>
                </a:solidFill>
              </a:rPr>
              <a:t>Key Insights</a:t>
            </a:r>
            <a:endParaRPr lang="en-US" b="1">
              <a:solidFill>
                <a:schemeClr val="accent1">
                  <a:lumMod val="50000"/>
                </a:schemeClr>
              </a:solidFill>
            </a:endParaRPr>
          </a:p>
          <a:p>
            <a:r>
              <a:rPr lang="en-US" b="1">
                <a:solidFill>
                  <a:schemeClr val="accent1">
                    <a:lumMod val="50000"/>
                  </a:schemeClr>
                </a:solidFill>
              </a:rPr>
              <a:t>Recommendations</a:t>
            </a:r>
            <a:endParaRPr lang="en-US" b="1">
              <a:solidFill>
                <a:schemeClr val="accent1">
                  <a:lumMod val="50000"/>
                </a:schemeClr>
              </a:solidFill>
            </a:endParaRPr>
          </a:p>
          <a:p>
            <a:r>
              <a:rPr lang="en-US" b="1">
                <a:solidFill>
                  <a:schemeClr val="accent1">
                    <a:lumMod val="50000"/>
                  </a:schemeClr>
                </a:solidFill>
              </a:rPr>
              <a:t>Conclusion</a:t>
            </a:r>
            <a:endParaRPr lang="en-US" b="1">
              <a:solidFill>
                <a:schemeClr val="accent1">
                  <a:lumMod val="50000"/>
                </a:schemeClr>
              </a:solidFill>
            </a:endParaRPr>
          </a:p>
          <a:p>
            <a:r>
              <a:rPr lang="en-US" b="1">
                <a:solidFill>
                  <a:schemeClr val="accent1">
                    <a:lumMod val="50000"/>
                  </a:schemeClr>
                </a:solidFill>
              </a:rPr>
              <a:t>Q&amp;A</a:t>
            </a:r>
            <a:endParaRPr lang="en-US" b="1">
              <a:solidFill>
                <a:schemeClr val="accent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44780"/>
            <a:ext cx="10515600" cy="493395"/>
          </a:xfrm>
        </p:spPr>
        <p:txBody>
          <a:bodyPr>
            <a:normAutofit fontScale="90000"/>
          </a:bodyPr>
          <a:p>
            <a:pPr algn="ctr"/>
            <a:r>
              <a:rPr lang="en-US" b="1"/>
              <a:t>DISCRIPTIVE STATISTICAL RESULT</a:t>
            </a:r>
            <a:endParaRPr lang="en-US" b="1"/>
          </a:p>
        </p:txBody>
      </p:sp>
      <p:pic>
        <p:nvPicPr>
          <p:cNvPr id="4" name="Content Placeholder 3" descr="2024-04-28 (24)"/>
          <p:cNvPicPr>
            <a:picLocks noChangeAspect="1"/>
          </p:cNvPicPr>
          <p:nvPr>
            <p:ph idx="1"/>
          </p:nvPr>
        </p:nvPicPr>
        <p:blipFill>
          <a:blip r:embed="rId1"/>
          <a:stretch>
            <a:fillRect/>
          </a:stretch>
        </p:blipFill>
        <p:spPr>
          <a:xfrm>
            <a:off x="417195" y="1195705"/>
            <a:ext cx="7049135" cy="4587240"/>
          </a:xfrm>
          <a:prstGeom prst="rect">
            <a:avLst/>
          </a:prstGeom>
        </p:spPr>
      </p:pic>
      <p:sp>
        <p:nvSpPr>
          <p:cNvPr id="5" name="Text Box 4"/>
          <p:cNvSpPr txBox="1"/>
          <p:nvPr/>
        </p:nvSpPr>
        <p:spPr>
          <a:xfrm>
            <a:off x="3479800" y="680720"/>
            <a:ext cx="4871720" cy="368300"/>
          </a:xfrm>
          <a:prstGeom prst="rect">
            <a:avLst/>
          </a:prstGeom>
          <a:noFill/>
        </p:spPr>
        <p:txBody>
          <a:bodyPr wrap="square" rtlCol="0">
            <a:spAutoFit/>
          </a:bodyPr>
          <a:p>
            <a:r>
              <a:rPr lang="en-US" b="1">
                <a:solidFill>
                  <a:schemeClr val="accent1">
                    <a:lumMod val="50000"/>
                  </a:schemeClr>
                </a:solidFill>
              </a:rPr>
              <a:t>Fatal Cases and Causative Features Dependencies</a:t>
            </a:r>
            <a:endParaRPr lang="en-US" b="1">
              <a:solidFill>
                <a:schemeClr val="accent1">
                  <a:lumMod val="50000"/>
                </a:schemeClr>
              </a:solidFill>
            </a:endParaRPr>
          </a:p>
        </p:txBody>
      </p:sp>
      <p:sp>
        <p:nvSpPr>
          <p:cNvPr id="6" name="Text Box 5"/>
          <p:cNvSpPr txBox="1"/>
          <p:nvPr/>
        </p:nvSpPr>
        <p:spPr>
          <a:xfrm>
            <a:off x="7692390" y="1776730"/>
            <a:ext cx="4428490" cy="2030095"/>
          </a:xfrm>
          <a:prstGeom prst="rect">
            <a:avLst/>
          </a:prstGeom>
          <a:noFill/>
        </p:spPr>
        <p:txBody>
          <a:bodyPr wrap="square" rtlCol="0">
            <a:spAutoFit/>
          </a:bodyPr>
          <a:p>
            <a:pPr marL="285750" indent="-285750" algn="just">
              <a:buFont typeface="Arial" panose="020B0604020202020204" pitchFamily="34" charset="0"/>
              <a:buChar char="•"/>
            </a:pPr>
            <a:r>
              <a:rPr lang="en-US" b="1">
                <a:solidFill>
                  <a:schemeClr val="tx2"/>
                </a:solidFill>
                <a:sym typeface="+mn-ea"/>
              </a:rPr>
              <a:t>Overall, the model suggests that speed violations have a significant positive impact on fatalities, while the influence of driving under alcohol/drug and bad road conditions is not statistically significant in predicting fatalities in road accidents. </a:t>
            </a:r>
            <a:endParaRPr lang="en-US" b="1">
              <a:solidFill>
                <a:schemeClr val="tx2"/>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52065" y="316865"/>
            <a:ext cx="5309235" cy="362585"/>
          </a:xfrm>
        </p:spPr>
        <p:txBody>
          <a:bodyPr>
            <a:normAutofit fontScale="90000"/>
          </a:bodyPr>
          <a:p>
            <a:pPr algn="ctr"/>
            <a:r>
              <a:rPr lang="en-US" sz="2000" b="1">
                <a:solidFill>
                  <a:schemeClr val="accent5">
                    <a:lumMod val="50000"/>
                  </a:schemeClr>
                </a:solidFill>
                <a:sym typeface="+mn-ea"/>
              </a:rPr>
              <a:t>Serious Cases and </a:t>
            </a:r>
            <a:r>
              <a:rPr lang="en-US" sz="2000" b="1">
                <a:solidFill>
                  <a:schemeClr val="accent5">
                    <a:lumMod val="50000"/>
                  </a:schemeClr>
                </a:solidFill>
                <a:sym typeface="+mn-ea"/>
              </a:rPr>
              <a:t>Causative Features Dependencies</a:t>
            </a:r>
            <a:br>
              <a:rPr lang="en-US" sz="1780" b="1">
                <a:solidFill>
                  <a:schemeClr val="accent5"/>
                </a:solidFill>
              </a:rPr>
            </a:br>
            <a:endParaRPr lang="en-US" sz="1780" b="1">
              <a:solidFill>
                <a:schemeClr val="accent5"/>
              </a:solidFill>
            </a:endParaRPr>
          </a:p>
        </p:txBody>
      </p:sp>
      <p:pic>
        <p:nvPicPr>
          <p:cNvPr id="4" name="Content Placeholder 3" descr="Screenshot (49)"/>
          <p:cNvPicPr>
            <a:picLocks noChangeAspect="1"/>
          </p:cNvPicPr>
          <p:nvPr>
            <p:ph idx="1"/>
          </p:nvPr>
        </p:nvPicPr>
        <p:blipFill>
          <a:blip r:embed="rId1"/>
          <a:stretch>
            <a:fillRect/>
          </a:stretch>
        </p:blipFill>
        <p:spPr>
          <a:xfrm>
            <a:off x="301625" y="869950"/>
            <a:ext cx="7103745" cy="4272280"/>
          </a:xfrm>
          <a:prstGeom prst="rect">
            <a:avLst/>
          </a:prstGeom>
        </p:spPr>
      </p:pic>
      <p:sp>
        <p:nvSpPr>
          <p:cNvPr id="5" name="Text Box 4"/>
          <p:cNvSpPr txBox="1"/>
          <p:nvPr/>
        </p:nvSpPr>
        <p:spPr>
          <a:xfrm>
            <a:off x="7935595" y="1619250"/>
            <a:ext cx="4256405" cy="1753235"/>
          </a:xfrm>
          <a:prstGeom prst="rect">
            <a:avLst/>
          </a:prstGeom>
          <a:noFill/>
        </p:spPr>
        <p:txBody>
          <a:bodyPr wrap="square" rtlCol="0">
            <a:spAutoFit/>
          </a:bodyPr>
          <a:p>
            <a:pPr marL="285750" indent="-285750" algn="just">
              <a:buFont typeface="Arial" panose="020B0604020202020204" pitchFamily="34" charset="0"/>
              <a:buChar char="•"/>
            </a:pPr>
            <a:r>
              <a:rPr lang="en-US" b="1">
                <a:solidFill>
                  <a:schemeClr val="accent5">
                    <a:lumMod val="50000"/>
                  </a:schemeClr>
                </a:solidFill>
              </a:rPr>
              <a:t>Overall, based on this model, speed violations appear to have a significant impact on the severity of accidents, while the involvement of alcohol/drugs and bad road conditions do not show significant effects. </a:t>
            </a:r>
            <a:endParaRPr lang="en-US" b="1">
              <a:solidFill>
                <a:schemeClr val="accent5">
                  <a:lumMod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3575" y="2404745"/>
            <a:ext cx="10515600" cy="1325563"/>
          </a:xfrm>
        </p:spPr>
        <p:txBody>
          <a:bodyPr/>
          <a:p>
            <a:endParaRPr lang="en-US"/>
          </a:p>
        </p:txBody>
      </p:sp>
      <p:pic>
        <p:nvPicPr>
          <p:cNvPr id="5" name="Content Placeholder 4" descr="Screenshot (50)"/>
          <p:cNvPicPr>
            <a:picLocks noChangeAspect="1"/>
          </p:cNvPicPr>
          <p:nvPr>
            <p:ph idx="1"/>
          </p:nvPr>
        </p:nvPicPr>
        <p:blipFill>
          <a:blip r:embed="rId1"/>
          <a:stretch>
            <a:fillRect/>
          </a:stretch>
        </p:blipFill>
        <p:spPr>
          <a:xfrm>
            <a:off x="770255" y="819785"/>
            <a:ext cx="7079615" cy="4351655"/>
          </a:xfrm>
          <a:prstGeom prst="rect">
            <a:avLst/>
          </a:prstGeom>
        </p:spPr>
      </p:pic>
      <p:sp>
        <p:nvSpPr>
          <p:cNvPr id="4" name="Text Box 3"/>
          <p:cNvSpPr txBox="1"/>
          <p:nvPr/>
        </p:nvSpPr>
        <p:spPr>
          <a:xfrm>
            <a:off x="4001135" y="198120"/>
            <a:ext cx="4977765" cy="368300"/>
          </a:xfrm>
          <a:prstGeom prst="rect">
            <a:avLst/>
          </a:prstGeom>
          <a:noFill/>
        </p:spPr>
        <p:txBody>
          <a:bodyPr wrap="none" rtlCol="0">
            <a:spAutoFit/>
          </a:bodyPr>
          <a:p>
            <a:pPr algn="ctr"/>
            <a:r>
              <a:rPr lang="en-US" b="1">
                <a:solidFill>
                  <a:schemeClr val="accent5">
                    <a:lumMod val="50000"/>
                  </a:schemeClr>
                </a:solidFill>
                <a:sym typeface="+mn-ea"/>
              </a:rPr>
              <a:t>Minor Cases and Causative Features Dependencies</a:t>
            </a:r>
            <a:endParaRPr lang="en-US"/>
          </a:p>
        </p:txBody>
      </p:sp>
      <p:sp>
        <p:nvSpPr>
          <p:cNvPr id="6" name="Text Box 5"/>
          <p:cNvSpPr txBox="1"/>
          <p:nvPr/>
        </p:nvSpPr>
        <p:spPr>
          <a:xfrm>
            <a:off x="8341360" y="1700530"/>
            <a:ext cx="3782060" cy="2030095"/>
          </a:xfrm>
          <a:prstGeom prst="rect">
            <a:avLst/>
          </a:prstGeom>
          <a:noFill/>
        </p:spPr>
        <p:txBody>
          <a:bodyPr wrap="square" rtlCol="0">
            <a:spAutoFit/>
          </a:bodyPr>
          <a:p>
            <a:pPr marL="285750" indent="-285750" algn="just">
              <a:buFont typeface="Arial" panose="020B0604020202020204" pitchFamily="34" charset="0"/>
              <a:buChar char="•"/>
            </a:pPr>
            <a:r>
              <a:rPr lang="en-US" b="1">
                <a:solidFill>
                  <a:schemeClr val="accent5">
                    <a:lumMod val="50000"/>
                  </a:schemeClr>
                </a:solidFill>
              </a:rPr>
              <a:t>Overall, based on this model, speed violations and driving under alcohol/drug influence appear to have a significant impact on the severity of minor accidents, while bad road conditions do not show a significant effect.</a:t>
            </a:r>
            <a:endParaRPr lang="en-US" b="1">
              <a:solidFill>
                <a:schemeClr val="accent5">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3505"/>
            <a:ext cx="10515600" cy="564515"/>
          </a:xfrm>
        </p:spPr>
        <p:txBody>
          <a:bodyPr>
            <a:normAutofit fontScale="90000"/>
          </a:bodyPr>
          <a:p>
            <a:pPr algn="ctr"/>
            <a:r>
              <a:rPr lang="en-US" b="1"/>
              <a:t>RECOMMENDATIONS</a:t>
            </a:r>
            <a:endParaRPr lang="en-US" b="1"/>
          </a:p>
        </p:txBody>
      </p:sp>
      <p:sp>
        <p:nvSpPr>
          <p:cNvPr id="3" name="Content Placeholder 2"/>
          <p:cNvSpPr>
            <a:spLocks noGrp="1"/>
          </p:cNvSpPr>
          <p:nvPr>
            <p:ph idx="1"/>
          </p:nvPr>
        </p:nvSpPr>
        <p:spPr>
          <a:xfrm>
            <a:off x="838200" y="920750"/>
            <a:ext cx="10880725" cy="4351655"/>
          </a:xfrm>
        </p:spPr>
        <p:txBody>
          <a:bodyPr>
            <a:normAutofit fontScale="60000"/>
          </a:bodyPr>
          <a:p>
            <a:pPr marL="0" indent="0" algn="just">
              <a:buNone/>
            </a:pPr>
            <a:r>
              <a:rPr lang="en-US" sz="3335">
                <a:solidFill>
                  <a:schemeClr val="accent5">
                    <a:lumMod val="50000"/>
                  </a:schemeClr>
                </a:solidFill>
              </a:rPr>
              <a:t>Based on our analysis of the road transport data for the year 2023, we recommend implementing a holistic approach to road safety that addresses the following key areas:</a:t>
            </a:r>
            <a:endParaRPr lang="en-US" sz="3335">
              <a:solidFill>
                <a:schemeClr val="accent5">
                  <a:lumMod val="50000"/>
                </a:schemeClr>
              </a:solidFill>
            </a:endParaRPr>
          </a:p>
          <a:p>
            <a:pPr algn="just"/>
            <a:r>
              <a:rPr lang="en-US" sz="3335" b="1">
                <a:solidFill>
                  <a:schemeClr val="accent5">
                    <a:lumMod val="50000"/>
                  </a:schemeClr>
                </a:solidFill>
              </a:rPr>
              <a:t>Enhanced Enforcement and Compliance: </a:t>
            </a:r>
            <a:r>
              <a:rPr lang="en-US" sz="3335">
                <a:solidFill>
                  <a:schemeClr val="accent5">
                    <a:lumMod val="50000"/>
                  </a:schemeClr>
                </a:solidFill>
              </a:rPr>
              <a:t>Strengthen enforcement measures to ensure compliance with traffic laws and regulations, particularly focusing on speeding, drunk driving, distracted driving, and other risky behaviors. This can be achieved through increased police patrols, the use of automated enforcement technologies (e.g., speed cameras), and public awareness campaigns highlighting the consequences of traffic violations.</a:t>
            </a:r>
            <a:endParaRPr lang="en-US" sz="3335">
              <a:solidFill>
                <a:schemeClr val="accent5">
                  <a:lumMod val="50000"/>
                </a:schemeClr>
              </a:solidFill>
            </a:endParaRPr>
          </a:p>
          <a:p>
            <a:pPr algn="just"/>
            <a:r>
              <a:rPr lang="en-US" sz="3335" b="1">
                <a:solidFill>
                  <a:schemeClr val="accent5">
                    <a:lumMod val="50000"/>
                  </a:schemeClr>
                </a:solidFill>
              </a:rPr>
              <a:t>Infrastructure Improvements:</a:t>
            </a:r>
            <a:r>
              <a:rPr lang="en-US" sz="3335">
                <a:solidFill>
                  <a:schemeClr val="accent5">
                    <a:lumMod val="50000"/>
                  </a:schemeClr>
                </a:solidFill>
              </a:rPr>
              <a:t> Invest in upgrading and maintaining road infrastructure to enhance safety for all road users. This includes repairing potholes, improving road signage and markings, installing safety barriers and guardrails, and implementing measures to improve visibility and lighting, especially in high-risk areas.</a:t>
            </a:r>
            <a:endParaRPr lang="en-US" sz="3335">
              <a:solidFill>
                <a:schemeClr val="accent5">
                  <a:lumMod val="50000"/>
                </a:schemeClr>
              </a:solidFill>
            </a:endParaRPr>
          </a:p>
          <a:p>
            <a:pPr algn="just"/>
            <a:r>
              <a:rPr lang="en-US" sz="3335" b="1">
                <a:solidFill>
                  <a:schemeClr val="accent5">
                    <a:lumMod val="50000"/>
                  </a:schemeClr>
                </a:solidFill>
              </a:rPr>
              <a:t>Road User Education and Awareness:</a:t>
            </a:r>
            <a:r>
              <a:rPr lang="en-US" sz="3335">
                <a:solidFill>
                  <a:schemeClr val="accent5">
                    <a:lumMod val="50000"/>
                  </a:schemeClr>
                </a:solidFill>
              </a:rPr>
              <a:t> Launch comprehensive educational campaigns targeting drivers, pedestrians, cyclists, and other road users to promote safer behaviors and increase awareness of road safety issues.</a:t>
            </a:r>
            <a:endParaRPr lang="en-US" sz="3335">
              <a:solidFill>
                <a:schemeClr val="accent5">
                  <a:lumMod val="5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83260"/>
          </a:xfrm>
        </p:spPr>
        <p:txBody>
          <a:bodyPr>
            <a:normAutofit/>
          </a:bodyPr>
          <a:p>
            <a:r>
              <a:rPr lang="en-US" sz="3555" b="1"/>
              <a:t>Recommendations</a:t>
            </a:r>
            <a:r>
              <a:rPr lang="en-US" sz="3555"/>
              <a:t>:</a:t>
            </a:r>
            <a:endParaRPr lang="en-US" sz="3555"/>
          </a:p>
        </p:txBody>
      </p:sp>
      <p:sp>
        <p:nvSpPr>
          <p:cNvPr id="3" name="Content Placeholder 2"/>
          <p:cNvSpPr>
            <a:spLocks noGrp="1"/>
          </p:cNvSpPr>
          <p:nvPr>
            <p:ph idx="1"/>
          </p:nvPr>
        </p:nvSpPr>
        <p:spPr>
          <a:xfrm>
            <a:off x="838200" y="1252855"/>
            <a:ext cx="10515600" cy="4351338"/>
          </a:xfrm>
        </p:spPr>
        <p:txBody>
          <a:bodyPr>
            <a:normAutofit fontScale="70000"/>
          </a:bodyPr>
          <a:p>
            <a:r>
              <a:rPr lang="en-US" b="1">
                <a:solidFill>
                  <a:schemeClr val="accent5">
                    <a:lumMod val="50000"/>
                  </a:schemeClr>
                </a:solidFill>
              </a:rPr>
              <a:t>Technology Integration:</a:t>
            </a:r>
            <a:r>
              <a:rPr lang="en-US">
                <a:solidFill>
                  <a:schemeClr val="accent5">
                    <a:lumMod val="50000"/>
                  </a:schemeClr>
                </a:solidFill>
              </a:rPr>
              <a:t> Embrace emerging technologies to improve road safety, such as advanced driver assistance systems (ADAS), vehicle-to-vehicle (V2V) communication, and intelligent transportation systems (ITS). </a:t>
            </a:r>
            <a:endParaRPr lang="en-US">
              <a:solidFill>
                <a:schemeClr val="accent5">
                  <a:lumMod val="50000"/>
                </a:schemeClr>
              </a:solidFill>
            </a:endParaRPr>
          </a:p>
          <a:p>
            <a:r>
              <a:rPr lang="en-US" b="1">
                <a:solidFill>
                  <a:schemeClr val="accent5">
                    <a:lumMod val="50000"/>
                  </a:schemeClr>
                </a:solidFill>
              </a:rPr>
              <a:t>Community Engagement and Partnerships: </a:t>
            </a:r>
            <a:r>
              <a:rPr lang="en-US">
                <a:solidFill>
                  <a:schemeClr val="accent5">
                    <a:lumMod val="50000"/>
                  </a:schemeClr>
                </a:solidFill>
              </a:rPr>
              <a:t> Engage local communities in identifying road safety priorities, implementing interventions, and monitoring progress through community-based programs and initiatives.</a:t>
            </a:r>
            <a:endParaRPr lang="en-US">
              <a:solidFill>
                <a:schemeClr val="accent5">
                  <a:lumMod val="50000"/>
                </a:schemeClr>
              </a:solidFill>
            </a:endParaRPr>
          </a:p>
          <a:p>
            <a:r>
              <a:rPr lang="en-US" b="1">
                <a:solidFill>
                  <a:schemeClr val="accent5">
                    <a:lumMod val="50000"/>
                  </a:schemeClr>
                </a:solidFill>
              </a:rPr>
              <a:t>Data-Driven Decision Making:</a:t>
            </a:r>
            <a:r>
              <a:rPr lang="en-US">
                <a:solidFill>
                  <a:schemeClr val="accent5">
                    <a:lumMod val="50000"/>
                  </a:schemeClr>
                </a:solidFill>
              </a:rPr>
              <a:t> Continue collecting, analyzing, and sharing road transport data to inform evidence-based policymaking and program development. Invest in data collection systems, analytics tools, and capacity-building initiatives to strengthen data management and analysis capabilities at the national, regional, and local levels.</a:t>
            </a:r>
            <a:endParaRPr lang="en-US">
              <a:solidFill>
                <a:schemeClr val="accent5">
                  <a:lumMod val="50000"/>
                </a:schemeClr>
              </a:solidFill>
            </a:endParaRPr>
          </a:p>
          <a:p>
            <a:pPr marL="0" indent="0">
              <a:buNone/>
            </a:pPr>
            <a:r>
              <a:rPr lang="en-US">
                <a:solidFill>
                  <a:schemeClr val="accent5">
                    <a:lumMod val="50000"/>
                  </a:schemeClr>
                </a:solidFill>
              </a:rPr>
              <a:t>By adopting a multi-faceted approach that combines enforcement, infrastructure improvements, education, technology, community engagement, and data-driven decision-making, we can work towards reducing road accidents, minimizing injuries and fatalities, and creating safer road environments for all users.</a:t>
            </a:r>
            <a:endParaRPr lang="en-US">
              <a:solidFill>
                <a:schemeClr val="accent5">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7000"/>
            <a:ext cx="10515600" cy="825500"/>
          </a:xfrm>
        </p:spPr>
        <p:txBody>
          <a:bodyPr>
            <a:normAutofit/>
          </a:bodyPr>
          <a:p>
            <a:pPr algn="ctr"/>
            <a:r>
              <a:rPr lang="en-US" b="1"/>
              <a:t>CONCLUSION</a:t>
            </a:r>
            <a:endParaRPr lang="en-US" b="1"/>
          </a:p>
        </p:txBody>
      </p:sp>
      <p:sp>
        <p:nvSpPr>
          <p:cNvPr id="3" name="Content Placeholder 2"/>
          <p:cNvSpPr>
            <a:spLocks noGrp="1"/>
          </p:cNvSpPr>
          <p:nvPr>
            <p:ph idx="1"/>
          </p:nvPr>
        </p:nvSpPr>
        <p:spPr>
          <a:xfrm>
            <a:off x="838200" y="873125"/>
            <a:ext cx="11181715" cy="5985510"/>
          </a:xfrm>
        </p:spPr>
        <p:txBody>
          <a:bodyPr>
            <a:noAutofit/>
          </a:bodyPr>
          <a:p>
            <a:endParaRPr lang="en-US" sz="1100"/>
          </a:p>
          <a:p>
            <a:pPr marL="0" indent="0" algn="just">
              <a:buNone/>
            </a:pPr>
            <a:r>
              <a:rPr lang="en-US" sz="2000">
                <a:solidFill>
                  <a:schemeClr val="accent5">
                    <a:lumMod val="50000"/>
                  </a:schemeClr>
                </a:solidFill>
              </a:rPr>
              <a:t>In conclusion, our analysis of road transport data for the year 2023 has provided valuable insights into the factors influencing road safety and accident severity. Through a comprehensive examination of various parameters such as speed violations, alcohol involvement, road infrastructure, and other contributing factors, we have identified key trends and patterns that underscore the urgent need for proactive interventions to improve road safety outcomes.</a:t>
            </a:r>
            <a:endParaRPr lang="en-US" sz="2000">
              <a:solidFill>
                <a:schemeClr val="accent5">
                  <a:lumMod val="50000"/>
                </a:schemeClr>
              </a:solidFill>
            </a:endParaRPr>
          </a:p>
          <a:p>
            <a:pPr marL="0" indent="0" algn="just">
              <a:buNone/>
            </a:pPr>
            <a:r>
              <a:rPr lang="en-US" sz="2000">
                <a:solidFill>
                  <a:schemeClr val="accent5">
                    <a:lumMod val="50000"/>
                  </a:schemeClr>
                </a:solidFill>
              </a:rPr>
              <a:t>The findings of our analysis highlight the importance of adopting a holistic approach to road safety that encompasses enforcement, infrastructure enhancements, education, technology integration, community engagement, and data-driven decision-making. By addressing these critical areas, we can work towards reducing the incidence of road accidents, preventing injuries and fatalities, and promoting safer road environments for all users.</a:t>
            </a:r>
            <a:endParaRPr lang="en-US" sz="2000">
              <a:solidFill>
                <a:schemeClr val="accent5">
                  <a:lumMod val="50000"/>
                </a:schemeClr>
              </a:solidFill>
            </a:endParaRPr>
          </a:p>
          <a:p>
            <a:pPr marL="0" indent="0" algn="just">
              <a:buNone/>
            </a:pPr>
            <a:endParaRPr lang="en-US" sz="2000">
              <a:solidFill>
                <a:schemeClr val="accent5">
                  <a:lumMod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84885"/>
            <a:ext cx="11078210" cy="4351655"/>
          </a:xfrm>
        </p:spPr>
        <p:txBody>
          <a:bodyPr>
            <a:normAutofit/>
          </a:bodyPr>
          <a:p>
            <a:pPr marL="0" indent="0" algn="just">
              <a:buNone/>
            </a:pPr>
            <a:r>
              <a:rPr lang="en-US" sz="2220">
                <a:solidFill>
                  <a:schemeClr val="accent5">
                    <a:lumMod val="50000"/>
                  </a:schemeClr>
                </a:solidFill>
                <a:sym typeface="+mn-ea"/>
              </a:rPr>
              <a:t>Furthermore, our recommendations underscore the significance of leveraging data-driven insights to inform policymaking and program development in road transport management. By harnessing the power of data analytics and evidence-based decision-making, policymakers and stakeholders can effectively prioritize interventions, allocate resources efficiently, and monitor progress towards achieving road safety objectives.</a:t>
            </a:r>
            <a:endParaRPr lang="en-US" sz="2220">
              <a:solidFill>
                <a:schemeClr val="accent5">
                  <a:lumMod val="50000"/>
                </a:schemeClr>
              </a:solidFill>
              <a:sym typeface="+mn-ea"/>
            </a:endParaRPr>
          </a:p>
          <a:p>
            <a:pPr marL="0" indent="0" algn="just">
              <a:buNone/>
            </a:pPr>
            <a:endParaRPr lang="en-US" sz="2220">
              <a:solidFill>
                <a:schemeClr val="accent5">
                  <a:lumMod val="50000"/>
                </a:schemeClr>
              </a:solidFill>
              <a:sym typeface="+mn-ea"/>
            </a:endParaRPr>
          </a:p>
          <a:p>
            <a:pPr marL="0" indent="0" algn="just">
              <a:buNone/>
            </a:pPr>
            <a:r>
              <a:rPr lang="en-US" sz="2220">
                <a:solidFill>
                  <a:schemeClr val="accent5">
                    <a:lumMod val="50000"/>
                  </a:schemeClr>
                </a:solidFill>
                <a:sym typeface="+mn-ea"/>
              </a:rPr>
              <a:t>In essence, our study emphasizes the imperative of adopting a proactive and collaborative approach to road safety, underpinned by robust data collection, analysis, and utilization mechanisms. By working together and leveraging data-driven insights, we can strive towards creating safer, more sustainable, and more resilient road transport systems that benefit individuals, communities, and societies as a whole.</a:t>
            </a:r>
            <a:endParaRPr lang="en-US" sz="2220">
              <a:solidFill>
                <a:schemeClr val="accent5">
                  <a:lumMod val="50000"/>
                </a:schemeClr>
              </a:solidFill>
            </a:endParaRPr>
          </a:p>
          <a:p>
            <a:pPr algn="just"/>
            <a:endParaRPr lang="en-US">
              <a:solidFill>
                <a:schemeClr val="accent5">
                  <a:lumMod val="50000"/>
                </a:schemeClr>
              </a:solidFill>
            </a:endParaRPr>
          </a:p>
          <a:p>
            <a:endParaRPr lang="en-US">
              <a:solidFill>
                <a:schemeClr val="accent5">
                  <a:lumMod val="5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1705" y="69215"/>
            <a:ext cx="10515600" cy="596265"/>
          </a:xfrm>
        </p:spPr>
        <p:txBody>
          <a:bodyPr>
            <a:normAutofit fontScale="90000"/>
          </a:bodyPr>
          <a:p>
            <a:pPr algn="ctr"/>
            <a:r>
              <a:rPr lang="en-US" b="1"/>
              <a:t>Q&amp;A</a:t>
            </a:r>
            <a:endParaRPr lang="en-US" b="1"/>
          </a:p>
        </p:txBody>
      </p:sp>
      <p:sp>
        <p:nvSpPr>
          <p:cNvPr id="3" name="Content Placeholder 2"/>
          <p:cNvSpPr>
            <a:spLocks noGrp="1"/>
          </p:cNvSpPr>
          <p:nvPr>
            <p:ph idx="1"/>
          </p:nvPr>
        </p:nvSpPr>
        <p:spPr>
          <a:xfrm>
            <a:off x="1186815" y="744220"/>
            <a:ext cx="10515600" cy="4613910"/>
          </a:xfrm>
        </p:spPr>
        <p:txBody>
          <a:bodyPr>
            <a:noAutofit/>
          </a:bodyPr>
          <a:p>
            <a:pPr algn="just"/>
            <a:r>
              <a:rPr lang="en-US" sz="1700" b="1">
                <a:solidFill>
                  <a:schemeClr val="accent5">
                    <a:lumMod val="50000"/>
                  </a:schemeClr>
                </a:solidFill>
              </a:rPr>
              <a:t>Q: How did you collect and analyze the road transport data for 2023?</a:t>
            </a:r>
            <a:endParaRPr lang="en-US" sz="1700" b="1">
              <a:solidFill>
                <a:schemeClr val="accent5">
                  <a:lumMod val="50000"/>
                </a:schemeClr>
              </a:solidFill>
            </a:endParaRPr>
          </a:p>
          <a:p>
            <a:pPr algn="just"/>
            <a:r>
              <a:rPr lang="en-US" sz="1700">
                <a:solidFill>
                  <a:schemeClr val="accent5">
                    <a:lumMod val="50000"/>
                  </a:schemeClr>
                </a:solidFill>
              </a:rPr>
              <a:t>A: We collected Q1 to Q4 road transport data from the</a:t>
            </a:r>
            <a:r>
              <a:rPr lang="en-US" sz="1700">
                <a:solidFill>
                  <a:schemeClr val="accent5">
                    <a:lumMod val="50000"/>
                  </a:schemeClr>
                </a:solidFill>
                <a:sym typeface="+mn-ea"/>
              </a:rPr>
              <a:t> national bureau of statistics database nigeria. </a:t>
            </a:r>
            <a:r>
              <a:rPr lang="en-US" sz="1700">
                <a:solidFill>
                  <a:schemeClr val="accent5">
                    <a:lumMod val="50000"/>
                  </a:schemeClr>
                </a:solidFill>
              </a:rPr>
              <a:t>The data was merged, then cleaned, processed, and analyzed using statistical methods to identify trends and patterns.</a:t>
            </a:r>
            <a:endParaRPr lang="en-US" sz="1700">
              <a:solidFill>
                <a:schemeClr val="accent5">
                  <a:lumMod val="50000"/>
                </a:schemeClr>
              </a:solidFill>
            </a:endParaRPr>
          </a:p>
          <a:p>
            <a:pPr algn="just"/>
            <a:r>
              <a:rPr lang="en-US" sz="1700" b="1">
                <a:solidFill>
                  <a:schemeClr val="accent5">
                    <a:lumMod val="50000"/>
                  </a:schemeClr>
                </a:solidFill>
              </a:rPr>
              <a:t>Q: What were the main findings of your analysis regarding road safety in 2023?</a:t>
            </a:r>
            <a:endParaRPr lang="en-US" sz="1700" b="1">
              <a:solidFill>
                <a:schemeClr val="accent5">
                  <a:lumMod val="50000"/>
                </a:schemeClr>
              </a:solidFill>
            </a:endParaRPr>
          </a:p>
          <a:p>
            <a:pPr algn="just"/>
            <a:r>
              <a:rPr lang="en-US" sz="1700">
                <a:solidFill>
                  <a:schemeClr val="accent5">
                    <a:lumMod val="50000"/>
                  </a:schemeClr>
                </a:solidFill>
              </a:rPr>
              <a:t>A: Our analysis revealed several key findings, including an increase in road accidents due to speeding violations, the impact of alcohol involvement on accident severity, and the role of road infrastructure in mitigating accidents. </a:t>
            </a:r>
            <a:endParaRPr lang="en-US" sz="1700">
              <a:solidFill>
                <a:schemeClr val="accent5">
                  <a:lumMod val="50000"/>
                </a:schemeClr>
              </a:solidFill>
            </a:endParaRPr>
          </a:p>
          <a:p>
            <a:pPr algn="just"/>
            <a:r>
              <a:rPr lang="en-US" sz="1700" b="1">
                <a:solidFill>
                  <a:schemeClr val="accent5">
                    <a:lumMod val="50000"/>
                  </a:schemeClr>
                </a:solidFill>
              </a:rPr>
              <a:t>Q: How do you plan to implement the recommendations provided in your presentation?</a:t>
            </a:r>
            <a:endParaRPr lang="en-US" sz="1700" b="1">
              <a:solidFill>
                <a:schemeClr val="accent5">
                  <a:lumMod val="50000"/>
                </a:schemeClr>
              </a:solidFill>
            </a:endParaRPr>
          </a:p>
          <a:p>
            <a:pPr algn="just"/>
            <a:r>
              <a:rPr lang="en-US" sz="1700">
                <a:solidFill>
                  <a:schemeClr val="accent5">
                    <a:lumMod val="50000"/>
                  </a:schemeClr>
                </a:solidFill>
              </a:rPr>
              <a:t>A: Implementing the recommendations will require collaboration between various stakeholders, including government agencies, law enforcement, transportation departments, and community organizations. We plan to work closely with these stakeholders to develop and implement targeted interventions, such as increased enforcement, infrastructure improvements, public awareness campaigns, and policy reforms.</a:t>
            </a:r>
            <a:endParaRPr lang="en-US" sz="1700">
              <a:solidFill>
                <a:schemeClr val="accent5">
                  <a:lumMod val="50000"/>
                </a:schemeClr>
              </a:solidFill>
            </a:endParaRPr>
          </a:p>
          <a:p>
            <a:pPr algn="just"/>
            <a:r>
              <a:rPr lang="en-US" sz="1700" b="1">
                <a:solidFill>
                  <a:schemeClr val="accent5">
                    <a:lumMod val="50000"/>
                  </a:schemeClr>
                </a:solidFill>
              </a:rPr>
              <a:t>Q: How do you plan to measure the success of your road safety initiatives?</a:t>
            </a:r>
            <a:endParaRPr lang="en-US" sz="1700" b="1">
              <a:solidFill>
                <a:schemeClr val="accent5">
                  <a:lumMod val="50000"/>
                </a:schemeClr>
              </a:solidFill>
            </a:endParaRPr>
          </a:p>
          <a:p>
            <a:pPr algn="just"/>
            <a:r>
              <a:rPr lang="en-US" sz="1700">
                <a:solidFill>
                  <a:schemeClr val="accent5">
                    <a:lumMod val="50000"/>
                  </a:schemeClr>
                </a:solidFill>
              </a:rPr>
              <a:t>A: We plan to measure the success of our initiatives through key performance indicators such as the reduction in road accidents, injuries, and fatalities, improvements in traffic flow and congestion levels, and public perception surveys. </a:t>
            </a:r>
            <a:endParaRPr lang="en-US" sz="1700">
              <a:solidFill>
                <a:schemeClr val="accent5">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9325" y="1333500"/>
            <a:ext cx="10515600" cy="1325563"/>
          </a:xfrm>
        </p:spPr>
        <p:txBody>
          <a:bodyPr/>
          <a:p>
            <a:pPr algn="ctr"/>
            <a:r>
              <a:rPr lang="en-US" b="1"/>
              <a:t>THANK YOU</a:t>
            </a:r>
            <a:endParaRPr lang="en-US" b="1"/>
          </a:p>
        </p:txBody>
      </p:sp>
      <p:sp>
        <p:nvSpPr>
          <p:cNvPr id="3" name="Content Placeholder 2"/>
          <p:cNvSpPr>
            <a:spLocks noGrp="1"/>
          </p:cNvSpPr>
          <p:nvPr>
            <p:ph idx="1"/>
          </p:nvPr>
        </p:nvSpPr>
        <p:spPr>
          <a:xfrm>
            <a:off x="838200" y="4167505"/>
            <a:ext cx="10515600" cy="2574290"/>
          </a:xfrm>
        </p:spPr>
        <p:txBody>
          <a:bodyPr>
            <a:normAutofit fontScale="90000" lnSpcReduction="20000"/>
          </a:bodyPr>
          <a:p>
            <a:pPr marL="0" indent="0" algn="ctr">
              <a:buNone/>
            </a:pPr>
            <a:r>
              <a:rPr lang="en-US">
                <a:solidFill>
                  <a:schemeClr val="accent5">
                    <a:lumMod val="50000"/>
                  </a:schemeClr>
                </a:solidFill>
              </a:rPr>
              <a:t>PRESENTATION </a:t>
            </a:r>
            <a:endParaRPr lang="en-US">
              <a:solidFill>
                <a:schemeClr val="accent5">
                  <a:lumMod val="50000"/>
                </a:schemeClr>
              </a:solidFill>
            </a:endParaRPr>
          </a:p>
          <a:p>
            <a:pPr marL="0" indent="0" algn="ctr">
              <a:buNone/>
            </a:pPr>
            <a:r>
              <a:rPr lang="en-US">
                <a:solidFill>
                  <a:schemeClr val="accent5">
                    <a:lumMod val="50000"/>
                  </a:schemeClr>
                </a:solidFill>
              </a:rPr>
              <a:t>BY</a:t>
            </a:r>
            <a:endParaRPr lang="en-US">
              <a:solidFill>
                <a:schemeClr val="accent5">
                  <a:lumMod val="50000"/>
                </a:schemeClr>
              </a:solidFill>
            </a:endParaRPr>
          </a:p>
          <a:p>
            <a:pPr algn="ctr"/>
            <a:endParaRPr lang="en-US">
              <a:solidFill>
                <a:schemeClr val="accent5">
                  <a:lumMod val="50000"/>
                </a:schemeClr>
              </a:solidFill>
            </a:endParaRPr>
          </a:p>
          <a:p>
            <a:pPr marL="0" indent="0" algn="ctr">
              <a:buNone/>
            </a:pPr>
            <a:r>
              <a:rPr lang="en-US">
                <a:solidFill>
                  <a:schemeClr val="accent5">
                    <a:lumMod val="50000"/>
                  </a:schemeClr>
                </a:solidFill>
              </a:rPr>
              <a:t>ARIJEH OLAYINKA OLUWASEYI</a:t>
            </a:r>
            <a:endParaRPr lang="en-US">
              <a:solidFill>
                <a:schemeClr val="accent5">
                  <a:lumMod val="50000"/>
                </a:schemeClr>
              </a:solidFill>
            </a:endParaRPr>
          </a:p>
          <a:p>
            <a:pPr marL="0" indent="0" algn="ctr">
              <a:buNone/>
            </a:pPr>
            <a:r>
              <a:rPr lang="en-US">
                <a:solidFill>
                  <a:schemeClr val="accent5">
                    <a:lumMod val="50000"/>
                  </a:schemeClr>
                </a:solidFill>
              </a:rPr>
              <a:t>arijeholayinka@gmail.com</a:t>
            </a:r>
            <a:endParaRPr lang="en-US">
              <a:solidFill>
                <a:schemeClr val="accent5">
                  <a:lumMod val="50000"/>
                </a:schemeClr>
              </a:solidFill>
            </a:endParaRPr>
          </a:p>
          <a:p>
            <a:pPr marL="0" indent="0" algn="ctr">
              <a:buNone/>
            </a:pPr>
            <a:r>
              <a:rPr lang="en-US">
                <a:solidFill>
                  <a:schemeClr val="accent5">
                    <a:lumMod val="50000"/>
                  </a:schemeClr>
                </a:solidFill>
              </a:rPr>
              <a:t>09066668005</a:t>
            </a:r>
            <a:endParaRPr lang="en-US">
              <a:solidFill>
                <a:schemeClr val="accent5">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8265" y="0"/>
            <a:ext cx="12280900" cy="1325880"/>
          </a:xfrm>
        </p:spPr>
        <p:txBody>
          <a:bodyPr/>
          <a:p>
            <a:pPr algn="ctr"/>
            <a:r>
              <a:rPr lang="en-US" b="1"/>
              <a:t>INTRODUCTION</a:t>
            </a:r>
            <a:endParaRPr lang="en-US" b="1"/>
          </a:p>
        </p:txBody>
      </p:sp>
      <p:sp>
        <p:nvSpPr>
          <p:cNvPr id="3" name="Content Placeholder 2"/>
          <p:cNvSpPr>
            <a:spLocks noGrp="1"/>
          </p:cNvSpPr>
          <p:nvPr>
            <p:ph idx="1"/>
          </p:nvPr>
        </p:nvSpPr>
        <p:spPr>
          <a:xfrm>
            <a:off x="-88265" y="1446530"/>
            <a:ext cx="12280265" cy="5032375"/>
          </a:xfrm>
        </p:spPr>
        <p:txBody>
          <a:bodyPr>
            <a:normAutofit lnSpcReduction="10000"/>
          </a:bodyPr>
          <a:p>
            <a:pPr algn="just"/>
            <a:r>
              <a:rPr lang="en-US" b="1">
                <a:solidFill>
                  <a:schemeClr val="accent1">
                    <a:lumMod val="50000"/>
                  </a:schemeClr>
                </a:solidFill>
              </a:rPr>
              <a:t>The year 2023 has seen significant advancements and challenges in the realm of road transport. As we delve into the analysis of road transport data for this period, it becomes evident that understanding these trends is paramount for ensuring road safety, optimizing infrastructure, and enhancing overall transportation efficiency.</a:t>
            </a:r>
            <a:endParaRPr lang="en-US" b="1">
              <a:solidFill>
                <a:schemeClr val="accent1">
                  <a:lumMod val="50000"/>
                </a:schemeClr>
              </a:solidFill>
            </a:endParaRPr>
          </a:p>
          <a:p>
            <a:pPr algn="just"/>
            <a:endParaRPr lang="en-US" b="1">
              <a:solidFill>
                <a:schemeClr val="accent1">
                  <a:lumMod val="50000"/>
                </a:schemeClr>
              </a:solidFill>
            </a:endParaRPr>
          </a:p>
          <a:p>
            <a:pPr algn="just"/>
            <a:r>
              <a:rPr lang="en-US" b="1">
                <a:solidFill>
                  <a:schemeClr val="accent1">
                    <a:lumMod val="50000"/>
                  </a:schemeClr>
                </a:solidFill>
              </a:rPr>
              <a:t>In this presentation, we will explore the key insights derived from our analysis of road transport data in 2023, using reports from Q1 to Q4. By examining various factors such as accident severity, contributing factors, and infrastructure conditions, we aim to gain a comprehensive understanding of the state of road transport and identify opportunities for improvement.</a:t>
            </a:r>
            <a:endParaRPr lang="en-US" b="1">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7565" y="257810"/>
            <a:ext cx="10515600" cy="927100"/>
          </a:xfrm>
        </p:spPr>
        <p:txBody>
          <a:bodyPr/>
          <a:p>
            <a:pPr algn="ctr"/>
            <a:r>
              <a:rPr lang="en-US" b="1"/>
              <a:t>OBJECTIVES</a:t>
            </a:r>
            <a:endParaRPr lang="en-US" b="1"/>
          </a:p>
        </p:txBody>
      </p:sp>
      <p:sp>
        <p:nvSpPr>
          <p:cNvPr id="3" name="Content Placeholder 2"/>
          <p:cNvSpPr>
            <a:spLocks noGrp="1"/>
          </p:cNvSpPr>
          <p:nvPr>
            <p:ph idx="1"/>
          </p:nvPr>
        </p:nvSpPr>
        <p:spPr>
          <a:xfrm>
            <a:off x="-635" y="882015"/>
            <a:ext cx="12191365" cy="5436235"/>
          </a:xfrm>
        </p:spPr>
        <p:txBody>
          <a:bodyPr>
            <a:noAutofit/>
          </a:bodyPr>
          <a:p>
            <a:pPr marL="0" indent="0">
              <a:buNone/>
            </a:pPr>
            <a:endParaRPr lang="en-US" sz="2200"/>
          </a:p>
          <a:p>
            <a:pPr algn="just"/>
            <a:r>
              <a:rPr lang="en-US" sz="2400" b="1">
                <a:solidFill>
                  <a:schemeClr val="accent1">
                    <a:lumMod val="50000"/>
                  </a:schemeClr>
                </a:solidFill>
              </a:rPr>
              <a:t>To Analyze Accident Trends:</a:t>
            </a:r>
            <a:r>
              <a:rPr lang="en-US" sz="2400">
                <a:solidFill>
                  <a:schemeClr val="accent1">
                    <a:lumMod val="50000"/>
                  </a:schemeClr>
                </a:solidFill>
              </a:rPr>
              <a:t> Our primary objective is to analyze the trends and patterns of road accidents in 2023, including factors such as accident severity, frequency, and geographic distribution.</a:t>
            </a:r>
            <a:endParaRPr lang="en-US" sz="2400">
              <a:solidFill>
                <a:schemeClr val="accent1">
                  <a:lumMod val="50000"/>
                </a:schemeClr>
              </a:solidFill>
            </a:endParaRPr>
          </a:p>
          <a:p>
            <a:pPr algn="just"/>
            <a:r>
              <a:rPr lang="en-US" sz="2400" b="1">
                <a:solidFill>
                  <a:schemeClr val="accent1">
                    <a:lumMod val="50000"/>
                  </a:schemeClr>
                </a:solidFill>
              </a:rPr>
              <a:t>To Identify Contributing Factors:</a:t>
            </a:r>
            <a:r>
              <a:rPr lang="en-US" sz="2400">
                <a:solidFill>
                  <a:schemeClr val="accent1">
                    <a:lumMod val="50000"/>
                  </a:schemeClr>
                </a:solidFill>
              </a:rPr>
              <a:t> We seek to identify the key factors contributing to road accidents, including speed violations, alcohol/drug involvement, road infrastructure deficiencies, and other relevant parameters.</a:t>
            </a:r>
            <a:endParaRPr lang="en-US" sz="2400">
              <a:solidFill>
                <a:schemeClr val="accent1">
                  <a:lumMod val="50000"/>
                </a:schemeClr>
              </a:solidFill>
            </a:endParaRPr>
          </a:p>
          <a:p>
            <a:pPr algn="just"/>
            <a:r>
              <a:rPr lang="en-US" sz="2400" b="1">
                <a:solidFill>
                  <a:schemeClr val="accent1">
                    <a:lumMod val="50000"/>
                  </a:schemeClr>
                </a:solidFill>
              </a:rPr>
              <a:t>To Provide Insights for Decision-Making:</a:t>
            </a:r>
            <a:r>
              <a:rPr lang="en-US" sz="2400">
                <a:solidFill>
                  <a:schemeClr val="accent1">
                    <a:lumMod val="50000"/>
                  </a:schemeClr>
                </a:solidFill>
              </a:rPr>
              <a:t> By uncovering insights from the data analysis, our goal is to provide actionable recommendations to stakeholders and decision-makers in the transportation sector. These insights will aid in the formulation of policies and interventions aimed at improving road safety and optimizing transportation systems.</a:t>
            </a:r>
            <a:endParaRPr lang="en-US" sz="2400">
              <a:solidFill>
                <a:schemeClr val="accent1">
                  <a:lumMod val="50000"/>
                </a:schemeClr>
              </a:solidFill>
            </a:endParaRPr>
          </a:p>
          <a:p>
            <a:pPr algn="just"/>
            <a:r>
              <a:rPr lang="en-US" sz="2400" b="1">
                <a:solidFill>
                  <a:schemeClr val="accent1">
                    <a:lumMod val="50000"/>
                  </a:schemeClr>
                </a:solidFill>
              </a:rPr>
              <a:t>To Enhance Road Safety:</a:t>
            </a:r>
            <a:r>
              <a:rPr lang="en-US" sz="2400">
                <a:solidFill>
                  <a:schemeClr val="accent1">
                    <a:lumMod val="50000"/>
                  </a:schemeClr>
                </a:solidFill>
              </a:rPr>
              <a:t> Ultimately, our objective is to contribute to the overarching goal of enhancing road safety and reducing the incidence of road accidents. Through data-driven insights and evidence-based recommendations, we aim to support initiatives that promote safer and more efficient road transport systems.</a:t>
            </a:r>
            <a:endParaRPr lang="en-US" sz="2400">
              <a:solidFill>
                <a:schemeClr val="accent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935990"/>
          </a:xfrm>
        </p:spPr>
        <p:txBody>
          <a:bodyPr/>
          <a:p>
            <a:pPr algn="ctr"/>
            <a:r>
              <a:rPr lang="en-US" b="1"/>
              <a:t>METHODOLOGY</a:t>
            </a:r>
            <a:endParaRPr lang="en-US" b="1"/>
          </a:p>
        </p:txBody>
      </p:sp>
      <p:sp>
        <p:nvSpPr>
          <p:cNvPr id="3" name="Content Placeholder 2"/>
          <p:cNvSpPr>
            <a:spLocks noGrp="1"/>
          </p:cNvSpPr>
          <p:nvPr>
            <p:ph idx="1"/>
          </p:nvPr>
        </p:nvSpPr>
        <p:spPr>
          <a:xfrm>
            <a:off x="635" y="935990"/>
            <a:ext cx="12191365" cy="5922645"/>
          </a:xfrm>
        </p:spPr>
        <p:txBody>
          <a:bodyPr>
            <a:normAutofit lnSpcReduction="10000"/>
          </a:bodyPr>
          <a:p>
            <a:pPr algn="just"/>
            <a:r>
              <a:rPr lang="en-US" sz="2000" b="1">
                <a:solidFill>
                  <a:schemeClr val="accent1">
                    <a:lumMod val="50000"/>
                  </a:schemeClr>
                </a:solidFill>
              </a:rPr>
              <a:t>Data Collection:</a:t>
            </a:r>
            <a:r>
              <a:rPr lang="en-US" sz="2000">
                <a:solidFill>
                  <a:schemeClr val="accent1">
                    <a:lumMod val="50000"/>
                  </a:schemeClr>
                </a:solidFill>
              </a:rPr>
              <a:t> The first step in our analysis involved collecting road transport data for Q1, Q2,Q3 and Q4 from the national bureau of statistics database nigeria. This included data on road accidents, traffic violations, road infrastructure, weather conditions, and other relevant parameters. </a:t>
            </a:r>
            <a:endParaRPr lang="en-US" sz="2000">
              <a:solidFill>
                <a:schemeClr val="accent1">
                  <a:lumMod val="50000"/>
                </a:schemeClr>
              </a:solidFill>
            </a:endParaRPr>
          </a:p>
          <a:p>
            <a:pPr algn="just"/>
            <a:r>
              <a:rPr lang="en-US" sz="2000" b="1">
                <a:solidFill>
                  <a:schemeClr val="accent1">
                    <a:lumMod val="50000"/>
                  </a:schemeClr>
                </a:solidFill>
              </a:rPr>
              <a:t>Data Preprocessing:</a:t>
            </a:r>
            <a:r>
              <a:rPr lang="en-US" sz="2000">
                <a:solidFill>
                  <a:schemeClr val="accent1">
                    <a:lumMod val="50000"/>
                  </a:schemeClr>
                </a:solidFill>
              </a:rPr>
              <a:t> Once the data was collected, we conducted preprocessing tasks to first achieve comprehensive road transport data for the year 2023, cleaning and prepare the data for analysis. This involved handling missing values, correcting inconsistencies, and standardizing data formats to ensure uniformity across datasets. Additionally, we performed data transformation and normalization where necessary to enhance the quality of the data.</a:t>
            </a:r>
            <a:endParaRPr lang="en-US" sz="2000">
              <a:solidFill>
                <a:schemeClr val="accent1">
                  <a:lumMod val="50000"/>
                </a:schemeClr>
              </a:solidFill>
            </a:endParaRPr>
          </a:p>
          <a:p>
            <a:pPr algn="just"/>
            <a:r>
              <a:rPr lang="en-US" sz="2000" b="1">
                <a:solidFill>
                  <a:schemeClr val="accent1">
                    <a:lumMod val="50000"/>
                  </a:schemeClr>
                </a:solidFill>
              </a:rPr>
              <a:t>Exploratory Data Analysis (EDA):</a:t>
            </a:r>
            <a:r>
              <a:rPr lang="en-US" sz="2000">
                <a:solidFill>
                  <a:schemeClr val="accent1">
                    <a:lumMod val="50000"/>
                  </a:schemeClr>
                </a:solidFill>
              </a:rPr>
              <a:t> EDA was conducted to gain initial insights into the characteristics and distribution of the data. This involved the use of descriptive statistics, data visualization techniques, and exploratory plots to identify patterns, trends, and outliers in the data. EDA helped us understand the underlying structure of the data and guided subsequent analysis.</a:t>
            </a:r>
            <a:endParaRPr lang="en-US" sz="2000">
              <a:solidFill>
                <a:schemeClr val="accent1">
                  <a:lumMod val="50000"/>
                </a:schemeClr>
              </a:solidFill>
            </a:endParaRPr>
          </a:p>
          <a:p>
            <a:pPr algn="just"/>
            <a:r>
              <a:rPr lang="en-US" sz="2000" b="1">
                <a:solidFill>
                  <a:schemeClr val="accent1">
                    <a:lumMod val="50000"/>
                  </a:schemeClr>
                </a:solidFill>
              </a:rPr>
              <a:t>Statistical Analysis</a:t>
            </a:r>
            <a:r>
              <a:rPr lang="en-US" sz="2000">
                <a:solidFill>
                  <a:schemeClr val="accent1">
                    <a:lumMod val="50000"/>
                  </a:schemeClr>
                </a:solidFill>
              </a:rPr>
              <a:t>: We employed various statistical methods to analyze the relationships between different variables and their impact on road transport outcomes. This included regression analysis, correlation analysis, hypothesis testing, and other statistical tests to identify significant factors influencing accident severity, frequency, and other outcomes.</a:t>
            </a:r>
            <a:endParaRPr lang="en-US" sz="2000">
              <a:solidFill>
                <a:schemeClr val="accent1">
                  <a:lumMod val="50000"/>
                </a:schemeClr>
              </a:solidFill>
            </a:endParaRPr>
          </a:p>
          <a:p>
            <a:pPr algn="just"/>
            <a:r>
              <a:rPr lang="en-US" sz="2000" b="1">
                <a:solidFill>
                  <a:schemeClr val="accent1">
                    <a:lumMod val="50000"/>
                  </a:schemeClr>
                </a:solidFill>
              </a:rPr>
              <a:t>Interpretation and Insights:</a:t>
            </a:r>
            <a:r>
              <a:rPr lang="en-US" sz="2000">
                <a:solidFill>
                  <a:schemeClr val="accent1">
                    <a:lumMod val="50000"/>
                  </a:schemeClr>
                </a:solidFill>
              </a:rPr>
              <a:t> Finally, we interpreted the results of our analysis to derive actionable insights and recommendations for stakeholders and decision-makers in the transportation sector. This involved synthesizing the findings from statistical analysis and exploratory data analysis to provide a comprehensive understanding of the state of road transport in 2023 and opportunities for improvement.</a:t>
            </a:r>
            <a:endParaRPr lang="en-US" sz="2000">
              <a:solidFill>
                <a:schemeClr val="accent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5565"/>
            <a:ext cx="10515600" cy="976630"/>
          </a:xfrm>
        </p:spPr>
        <p:txBody>
          <a:bodyPr/>
          <a:p>
            <a:pPr algn="ctr"/>
            <a:r>
              <a:rPr lang="en-US" b="1"/>
              <a:t>DATA OVERVIEW</a:t>
            </a:r>
            <a:endParaRPr lang="en-US" b="1"/>
          </a:p>
        </p:txBody>
      </p:sp>
      <p:pic>
        <p:nvPicPr>
          <p:cNvPr id="4" name="Content Placeholder 3" descr="2024-04-28 (1)"/>
          <p:cNvPicPr>
            <a:picLocks noChangeAspect="1"/>
          </p:cNvPicPr>
          <p:nvPr>
            <p:ph idx="1"/>
          </p:nvPr>
        </p:nvPicPr>
        <p:blipFill>
          <a:blip r:embed="rId1"/>
          <a:stretch>
            <a:fillRect/>
          </a:stretch>
        </p:blipFill>
        <p:spPr>
          <a:xfrm>
            <a:off x="244475" y="897890"/>
            <a:ext cx="11824335" cy="49663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283845"/>
            <a:ext cx="12191365" cy="782955"/>
          </a:xfrm>
        </p:spPr>
        <p:txBody>
          <a:bodyPr/>
          <a:p>
            <a:r>
              <a:rPr lang="en-US" sz="3200" b="1"/>
              <a:t>Data Overview:</a:t>
            </a:r>
            <a:endParaRPr lang="en-US" sz="3200" b="1"/>
          </a:p>
        </p:txBody>
      </p:sp>
      <p:sp>
        <p:nvSpPr>
          <p:cNvPr id="3" name="Content Placeholder 2"/>
          <p:cNvSpPr>
            <a:spLocks noGrp="1"/>
          </p:cNvSpPr>
          <p:nvPr>
            <p:ph idx="1"/>
          </p:nvPr>
        </p:nvSpPr>
        <p:spPr>
          <a:xfrm>
            <a:off x="0" y="1125855"/>
            <a:ext cx="12191365" cy="5392420"/>
          </a:xfrm>
        </p:spPr>
        <p:txBody>
          <a:bodyPr/>
          <a:p>
            <a:pPr algn="just"/>
            <a:r>
              <a:rPr lang="en-US">
                <a:solidFill>
                  <a:schemeClr val="accent1">
                    <a:lumMod val="50000"/>
                  </a:schemeClr>
                </a:solidFill>
              </a:rPr>
              <a:t>Road Accident Data: The primary dataset includes information on road accidents that occurred during Q1 to Q4 in the year 2023. This dataset contains details such as the states, total cases, severity (fatal, serious and normal), casualties (injured and killed) and contributing factors (e.g. speeding, alcohol involvement, road and weather conditions etc). It provides a comprehensive view of the frequency, distribution, and characteristics of road accidents across different states in the country.</a:t>
            </a:r>
            <a:endParaRPr lang="en-US">
              <a:solidFill>
                <a:schemeClr val="accent1">
                  <a:lumMod val="50000"/>
                </a:schemeClr>
              </a:solidFill>
            </a:endParaRPr>
          </a:p>
          <a:p>
            <a:pPr algn="just"/>
            <a:r>
              <a:rPr lang="en-US">
                <a:solidFill>
                  <a:schemeClr val="accent1">
                    <a:lumMod val="50000"/>
                  </a:schemeClr>
                </a:solidFill>
              </a:rPr>
              <a:t>10,604 number of cases in 2023.</a:t>
            </a:r>
            <a:endParaRPr lang="en-US">
              <a:solidFill>
                <a:schemeClr val="accent1">
                  <a:lumMod val="50000"/>
                </a:schemeClr>
              </a:solidFill>
            </a:endParaRPr>
          </a:p>
          <a:p>
            <a:pPr algn="just"/>
            <a:r>
              <a:rPr lang="en-US">
                <a:solidFill>
                  <a:schemeClr val="accent1">
                    <a:lumMod val="50000"/>
                  </a:schemeClr>
                </a:solidFill>
              </a:rPr>
              <a:t>36,954 number of casualties in 2023.</a:t>
            </a:r>
            <a:endParaRPr lang="en-US">
              <a:solidFill>
                <a:schemeClr val="accent1">
                  <a:lumMod val="50000"/>
                </a:schemeClr>
              </a:solidFill>
            </a:endParaRPr>
          </a:p>
          <a:p>
            <a:pPr algn="just"/>
            <a:endParaRPr lang="en-US">
              <a:solidFill>
                <a:schemeClr val="accent1">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80645"/>
            <a:ext cx="12192635" cy="1106805"/>
          </a:xfrm>
        </p:spPr>
        <p:txBody>
          <a:bodyPr/>
          <a:p>
            <a:pPr algn="ctr"/>
            <a:r>
              <a:rPr lang="en-US" b="1"/>
              <a:t>CASUALTIES AND CRASHED VEHICLES</a:t>
            </a:r>
            <a:endParaRPr lang="en-US" b="1"/>
          </a:p>
        </p:txBody>
      </p:sp>
      <p:pic>
        <p:nvPicPr>
          <p:cNvPr id="6" name="Content Placeholder 5" descr="2024-04-28 (3)"/>
          <p:cNvPicPr>
            <a:picLocks noChangeAspect="1"/>
          </p:cNvPicPr>
          <p:nvPr>
            <p:ph idx="1"/>
          </p:nvPr>
        </p:nvPicPr>
        <p:blipFill>
          <a:blip r:embed="rId1"/>
          <a:stretch>
            <a:fillRect/>
          </a:stretch>
        </p:blipFill>
        <p:spPr>
          <a:xfrm>
            <a:off x="139065" y="935990"/>
            <a:ext cx="11883390" cy="5419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4855" y="318770"/>
            <a:ext cx="10515600" cy="827405"/>
          </a:xfrm>
        </p:spPr>
        <p:txBody>
          <a:bodyPr/>
          <a:p>
            <a:r>
              <a:rPr lang="en-US" b="1"/>
              <a:t>Key insights:</a:t>
            </a:r>
            <a:endParaRPr lang="en-US" b="1"/>
          </a:p>
        </p:txBody>
      </p:sp>
      <p:sp>
        <p:nvSpPr>
          <p:cNvPr id="3" name="Content Placeholder 2"/>
          <p:cNvSpPr>
            <a:spLocks noGrp="1"/>
          </p:cNvSpPr>
          <p:nvPr>
            <p:ph idx="1"/>
          </p:nvPr>
        </p:nvSpPr>
        <p:spPr>
          <a:xfrm>
            <a:off x="363855" y="1253490"/>
            <a:ext cx="10515600" cy="4351338"/>
          </a:xfrm>
        </p:spPr>
        <p:txBody>
          <a:bodyPr/>
          <a:p>
            <a:r>
              <a:rPr lang="en-US" b="1">
                <a:solidFill>
                  <a:schemeClr val="accent1">
                    <a:lumMod val="50000"/>
                  </a:schemeClr>
                </a:solidFill>
              </a:rPr>
              <a:t>Hightest percentage of victims of crashes both injured and killed were male adults.</a:t>
            </a:r>
            <a:endParaRPr lang="en-US" b="1">
              <a:solidFill>
                <a:schemeClr val="accent1">
                  <a:lumMod val="50000"/>
                </a:schemeClr>
              </a:solidFill>
            </a:endParaRPr>
          </a:p>
          <a:p>
            <a:r>
              <a:rPr lang="en-US" b="1">
                <a:solidFill>
                  <a:schemeClr val="accent1">
                    <a:lumMod val="50000"/>
                  </a:schemeClr>
                </a:solidFill>
              </a:rPr>
              <a:t>Least percentage were female children.</a:t>
            </a:r>
            <a:endParaRPr lang="en-US" b="1">
              <a:solidFill>
                <a:schemeClr val="accent1">
                  <a:lumMod val="50000"/>
                </a:schemeClr>
              </a:solidFill>
            </a:endParaRPr>
          </a:p>
          <a:p>
            <a:r>
              <a:rPr lang="en-US" b="1">
                <a:solidFill>
                  <a:schemeClr val="accent1">
                    <a:lumMod val="50000"/>
                  </a:schemeClr>
                </a:solidFill>
              </a:rPr>
              <a:t>Recorded 16,276 crashed vehicles.</a:t>
            </a:r>
            <a:endParaRPr lang="en-US" b="1">
              <a:solidFill>
                <a:schemeClr val="accent1">
                  <a:lumMod val="50000"/>
                </a:schemeClr>
              </a:solidFill>
            </a:endParaRPr>
          </a:p>
          <a:p>
            <a:r>
              <a:rPr lang="en-US" b="1">
                <a:solidFill>
                  <a:schemeClr val="accent1">
                    <a:lumMod val="50000"/>
                  </a:schemeClr>
                </a:solidFill>
              </a:rPr>
              <a:t>67% commercial cars/vehicles.</a:t>
            </a:r>
            <a:endParaRPr lang="en-US" b="1">
              <a:solidFill>
                <a:schemeClr val="accent1">
                  <a:lumMod val="50000"/>
                </a:schemeClr>
              </a:solidFill>
            </a:endParaRPr>
          </a:p>
          <a:p>
            <a:r>
              <a:rPr lang="en-US" b="1">
                <a:solidFill>
                  <a:schemeClr val="accent1">
                    <a:lumMod val="50000"/>
                  </a:schemeClr>
                </a:solidFill>
              </a:rPr>
              <a:t>31% private cars/vehicles</a:t>
            </a:r>
            <a:br>
              <a:rPr lang="en-US" b="1">
                <a:solidFill>
                  <a:schemeClr val="accent1">
                    <a:lumMod val="50000"/>
                  </a:schemeClr>
                </a:solidFill>
              </a:rPr>
            </a:br>
            <a:endParaRPr lang="en-US" b="1"/>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11717</Words>
  <Application>WPS Presentation</Application>
  <PresentationFormat>Widescreen</PresentationFormat>
  <Paragraphs>150</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SimSun</vt:lpstr>
      <vt:lpstr>Wingdings</vt:lpstr>
      <vt:lpstr>Calibri Light</vt:lpstr>
      <vt:lpstr>Calibri</vt:lpstr>
      <vt:lpstr>Microsoft YaHei</vt:lpstr>
      <vt:lpstr>Arial Unicode MS</vt:lpstr>
      <vt:lpstr>Office Theme</vt:lpstr>
      <vt:lpstr>ROAD TRANSPORT TREND AND INSIGHTS</vt:lpstr>
      <vt:lpstr>AGENDA</vt:lpstr>
      <vt:lpstr>INTRODUCTION</vt:lpstr>
      <vt:lpstr>OBJECTIVES</vt:lpstr>
      <vt:lpstr>METHODOLOGY</vt:lpstr>
      <vt:lpstr>DATA OVERVIEW</vt:lpstr>
      <vt:lpstr>Data Overview:</vt:lpstr>
      <vt:lpstr>CASUALTIES AND CRASHED VEHICLES</vt:lpstr>
      <vt:lpstr>Key insights:</vt:lpstr>
      <vt:lpstr>CAUSATIVE FACTOR CODE</vt:lpstr>
      <vt:lpstr>CORRELATION MATRIX</vt:lpstr>
      <vt:lpstr>FATAL CRASHES BY STATES</vt:lpstr>
      <vt:lpstr>SEVERITY DISTRIBUTION</vt:lpstr>
      <vt:lpstr>DISTRIBUTION OF CAUSATIVE FEATURES</vt:lpstr>
      <vt:lpstr>PowerPoint 演示文稿</vt:lpstr>
      <vt:lpstr>PowerPoint 演示文稿</vt:lpstr>
      <vt:lpstr>FATAL CASES VS CASUATIVE FEATURES</vt:lpstr>
      <vt:lpstr>PowerPoint 演示文稿</vt:lpstr>
      <vt:lpstr>PowerPoint 演示文稿</vt:lpstr>
      <vt:lpstr>DISCRIPTIVE STATISTICAL RESULT</vt:lpstr>
      <vt:lpstr>Serious Cases and Causative Features Dependencies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WPS_1665135007</cp:lastModifiedBy>
  <cp:revision>19</cp:revision>
  <dcterms:created xsi:type="dcterms:W3CDTF">2024-04-28T20:11:00Z</dcterms:created>
  <dcterms:modified xsi:type="dcterms:W3CDTF">2024-04-29T10:46:13Z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5DA97E164C8B4B3AA0E1F495FE99A4D1</vt:lpwstr>
  </property>
  <property fmtid="{D5CDD505-2E9C-101B-9397-08002B2CF9AE}" pid="3" name="KSOProductBuildVer">
    <vt:lpwstr>1033-11.2.0.11225</vt:lpwstr>
  </property>
</Properties>
</file>