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25.xml" ContentType="application/vnd.openxmlformats-officedocument.presentationml.slide+xml"/>
  <Override PartName="/ppt/slides/slide37.xml" ContentType="application/vnd.openxmlformats-officedocument.presentationml.slide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5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8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41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13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41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12.png" ContentType="image/png"/>
  <Override PartName="/ppt/media/image3.png" ContentType="image/png"/>
  <Override PartName="/ppt/media/image8.png" ContentType="image/png"/>
  <Override PartName="/ppt/media/image17.png" ContentType="image/png"/>
  <Override PartName="/ppt/media/image11.png" ContentType="image/png"/>
  <Override PartName="/ppt/media/image2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5.png" ContentType="image/png"/>
  <Override PartName="/ppt/media/image14.png" ContentType="image/png"/>
  <Override PartName="/ppt/media/image6.png" ContentType="image/png"/>
  <Override PartName="/ppt/media/image15.png" ContentType="image/png"/>
  <Override PartName="/ppt/media/image10.png" ContentType="image/png"/>
  <Override PartName="/ppt/media/image1.png" ContentType="image/png"/>
  <Override PartName="/ppt/media/image7.png" ContentType="image/png"/>
  <Override PartName="/ppt/media/image1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<Relationship Id="rId36" Type="http://schemas.openxmlformats.org/officeDocument/2006/relationships/slide" Target="slides/slide23.xml"/><Relationship Id="rId37" Type="http://schemas.openxmlformats.org/officeDocument/2006/relationships/slide" Target="slides/slide24.xml"/><Relationship Id="rId38" Type="http://schemas.openxmlformats.org/officeDocument/2006/relationships/slide" Target="slides/slide25.xml"/><Relationship Id="rId39" Type="http://schemas.openxmlformats.org/officeDocument/2006/relationships/slide" Target="slides/slide26.xml"/><Relationship Id="rId40" Type="http://schemas.openxmlformats.org/officeDocument/2006/relationships/slide" Target="slides/slide27.xml"/><Relationship Id="rId41" Type="http://schemas.openxmlformats.org/officeDocument/2006/relationships/slide" Target="slides/slide28.xml"/><Relationship Id="rId42" Type="http://schemas.openxmlformats.org/officeDocument/2006/relationships/slide" Target="slides/slide29.xml"/><Relationship Id="rId43" Type="http://schemas.openxmlformats.org/officeDocument/2006/relationships/slide" Target="slides/slide30.xml"/><Relationship Id="rId44" Type="http://schemas.openxmlformats.org/officeDocument/2006/relationships/slide" Target="slides/slide31.xml"/><Relationship Id="rId45" Type="http://schemas.openxmlformats.org/officeDocument/2006/relationships/slide" Target="slides/slide32.xml"/><Relationship Id="rId46" Type="http://schemas.openxmlformats.org/officeDocument/2006/relationships/slide" Target="slides/slide33.xml"/><Relationship Id="rId47" Type="http://schemas.openxmlformats.org/officeDocument/2006/relationships/slide" Target="slides/slide34.xml"/><Relationship Id="rId48" Type="http://schemas.openxmlformats.org/officeDocument/2006/relationships/slide" Target="slides/slide35.xml"/><Relationship Id="rId49" Type="http://schemas.openxmlformats.org/officeDocument/2006/relationships/slide" Target="slides/slide36.xml"/><Relationship Id="rId50" Type="http://schemas.openxmlformats.org/officeDocument/2006/relationships/slide" Target="slides/slide37.xml"/><Relationship Id="rId51" Type="http://schemas.openxmlformats.org/officeDocument/2006/relationships/slide" Target="slides/slide38.xml"/><Relationship Id="rId52" Type="http://schemas.openxmlformats.org/officeDocument/2006/relationships/slide" Target="slides/slide39.xml"/><Relationship Id="rId53" Type="http://schemas.openxmlformats.org/officeDocument/2006/relationships/slide" Target="slides/slide40.xml"/><Relationship Id="rId54" Type="http://schemas.openxmlformats.org/officeDocument/2006/relationships/slide" Target="slides/slide41.xml"/><Relationship Id="rId5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16B63D-527A-46D4-90A6-65F1EF87AF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EBC6617A-D319-499E-A6ED-A809825EB5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5F131CA5-3B8E-4C50-AECE-4D48B006E2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9741F50F-67B7-446F-8871-94955786FF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AEA2E4-556E-4052-B808-2B05263382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75A780D-497F-46B2-A161-19F21CD196B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4C9AFE4-95E7-429C-B324-165DA06BE7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DF251B2-D335-4351-8342-6FD3E91062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C8B35FC-690B-42A2-A9F1-5BC40EED60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69BB034-2CF2-4F71-8BF0-F4906C8DB7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FBF76FCB-A5C7-4FD3-BF58-C1042533109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E88D736-89BB-4778-8C6A-3CE85DA0C38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7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17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17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6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6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7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8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3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3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3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3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3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3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8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9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10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hyperlink" Target="https://forms.yandex.ru/u/6797a9ede010db57360fbb4d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523880" y="762120"/>
            <a:ext cx="914256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Основы разработки для проджект менеджеров и руководителей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Вебинар 1. Основы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Python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182240" y="1190520"/>
            <a:ext cx="9928080" cy="61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Хочу всё знать (уровень 1)</a:t>
            </a:r>
            <a:br>
              <a:rPr sz="2800"/>
            </a:b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узнаём то, что не знаем (так и программисты делают)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9448920" y="5295960"/>
            <a:ext cx="2285280" cy="460440"/>
          </a:xfrm>
          <a:prstGeom prst="rect">
            <a:avLst/>
          </a:prstGeom>
          <a:ln w="0">
            <a:noFill/>
          </a:ln>
        </p:spPr>
      </p:pic>
      <p:sp>
        <p:nvSpPr>
          <p:cNvPr id="142" name="PlaceHolder 1"/>
          <p:cNvSpPr/>
          <p:nvPr/>
        </p:nvSpPr>
        <p:spPr>
          <a:xfrm>
            <a:off x="1182240" y="2129400"/>
            <a:ext cx="960768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1. Отними от 262 144 единицу. </a:t>
            </a:r>
            <a:r>
              <a:rPr b="0" lang="ru-RU" sz="2400" spc="-1" strike="noStrike">
                <a:solidFill>
                  <a:srgbClr val="00b050"/>
                </a:solidFill>
                <a:latin typeface="Arial"/>
                <a:ea typeface="Arial"/>
              </a:rPr>
              <a:t> Арифметические действия.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2. Проверь, делится ли 262 144 без остатка на 262 143.</a:t>
            </a:r>
            <a:r>
              <a:rPr b="0" lang="ru-RU" sz="2400" spc="-1" strike="noStrike">
                <a:solidFill>
                  <a:srgbClr val="00b050"/>
                </a:solidFill>
                <a:latin typeface="Arial"/>
                <a:ea typeface="Arial"/>
              </a:rPr>
              <a:t> </a:t>
            </a:r>
            <a:r>
              <a:rPr b="0" lang="ru-RU" sz="2400" spc="-1" strike="noStrike">
                <a:solidFill>
                  <a:srgbClr val="00b050"/>
                </a:solidFill>
                <a:latin typeface="Arial"/>
                <a:ea typeface="Arial"/>
              </a:rPr>
              <a:t>	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b050"/>
                </a:solidFill>
                <a:latin typeface="Arial"/>
                <a:ea typeface="Arial"/>
              </a:rPr>
              <a:t>	</a:t>
            </a:r>
            <a:r>
              <a:rPr b="0" lang="ru-RU" sz="2400" spc="-1" strike="noStrike">
                <a:solidFill>
                  <a:srgbClr val="00b050"/>
                </a:solidFill>
                <a:latin typeface="Arial"/>
                <a:ea typeface="Arial"/>
              </a:rPr>
              <a:t>	</a:t>
            </a:r>
            <a:r>
              <a:rPr b="0" lang="ru-RU" sz="2400" spc="-1" strike="noStrike">
                <a:solidFill>
                  <a:srgbClr val="00b050"/>
                </a:solidFill>
                <a:latin typeface="Arial"/>
                <a:ea typeface="Arial"/>
              </a:rPr>
              <a:t>	</a:t>
            </a:r>
            <a:r>
              <a:rPr b="0" lang="ru-RU" sz="2400" spc="-1" strike="noStrike">
                <a:solidFill>
                  <a:srgbClr val="00b050"/>
                </a:solidFill>
                <a:latin typeface="Arial"/>
                <a:ea typeface="Arial"/>
              </a:rPr>
              <a:t>	</a:t>
            </a:r>
            <a:r>
              <a:rPr b="0" lang="ru-RU" sz="2400" spc="-1" strike="noStrike">
                <a:solidFill>
                  <a:srgbClr val="00b050"/>
                </a:solidFill>
                <a:latin typeface="Arial"/>
                <a:ea typeface="Arial"/>
              </a:rPr>
              <a:t>	</a:t>
            </a:r>
            <a:r>
              <a:rPr b="0" lang="ru-RU" sz="2400" spc="-1" strike="noStrike">
                <a:solidFill>
                  <a:srgbClr val="00b050"/>
                </a:solidFill>
                <a:latin typeface="Arial"/>
                <a:ea typeface="Arial"/>
              </a:rPr>
              <a:t>Как проверять остаток от деления.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3. Если делится, - ура. Распечатай 262 143 и закончи программу.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ru-RU" sz="2400" spc="-1" strike="noStrike">
                <a:solidFill>
                  <a:srgbClr val="00b050"/>
                </a:solidFill>
                <a:latin typeface="Arial"/>
                <a:ea typeface="Arial"/>
              </a:rPr>
              <a:t>Условия. Как печатать результат.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4. Если не делится - отними от 262 144 двойку.</a:t>
            </a:r>
            <a:r>
              <a:rPr b="0" lang="ru-RU" sz="2400" spc="-1" strike="noStrike">
                <a:solidFill>
                  <a:srgbClr val="00b050"/>
                </a:solidFill>
                <a:latin typeface="Arial"/>
                <a:ea typeface="Arial"/>
              </a:rPr>
              <a:t>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b050"/>
                </a:solidFill>
                <a:latin typeface="Arial"/>
                <a:ea typeface="Arial"/>
              </a:rPr>
              <a:t>	</a:t>
            </a:r>
            <a:r>
              <a:rPr b="0" lang="ru-RU" sz="2400" spc="-1" strike="noStrike">
                <a:solidFill>
                  <a:srgbClr val="00b050"/>
                </a:solidFill>
                <a:latin typeface="Arial"/>
                <a:ea typeface="Arial"/>
              </a:rPr>
              <a:t>	</a:t>
            </a:r>
            <a:r>
              <a:rPr b="0" lang="ru-RU" sz="2400" spc="-1" strike="noStrike">
                <a:solidFill>
                  <a:srgbClr val="00b050"/>
                </a:solidFill>
                <a:latin typeface="Arial"/>
                <a:ea typeface="Arial"/>
              </a:rPr>
              <a:t>	</a:t>
            </a:r>
            <a:r>
              <a:rPr b="0" lang="ru-RU" sz="2400" spc="-1" strike="noStrike">
                <a:solidFill>
                  <a:srgbClr val="00b050"/>
                </a:solidFill>
                <a:latin typeface="Arial"/>
                <a:ea typeface="Arial"/>
              </a:rPr>
              <a:t>	</a:t>
            </a:r>
            <a:r>
              <a:rPr b="0" lang="ru-RU" sz="2400" spc="-1" strike="noStrike">
                <a:solidFill>
                  <a:srgbClr val="00b050"/>
                </a:solidFill>
                <a:latin typeface="Arial"/>
                <a:ea typeface="Arial"/>
              </a:rPr>
              <a:t>	</a:t>
            </a:r>
            <a:r>
              <a:rPr b="0" lang="ru-RU" sz="2400" spc="-1" strike="noStrike">
                <a:solidFill>
                  <a:srgbClr val="00b050"/>
                </a:solidFill>
                <a:latin typeface="Arial"/>
                <a:ea typeface="Arial"/>
              </a:rPr>
              <a:t>Арифметические действия.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5. ...повторяй так, пока не надо будет отнимать 262 143...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ru-RU" sz="2400" spc="-1" strike="noStrike">
                <a:solidFill>
                  <a:srgbClr val="00b050"/>
                </a:solidFill>
                <a:latin typeface="Arial"/>
                <a:ea typeface="Arial"/>
              </a:rPr>
              <a:t>Циклы и условия. Сохранять промежуточный результат.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400"/>
            </a:br>
            <a:br>
              <a:rPr sz="2400"/>
            </a:b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182240" y="1190520"/>
            <a:ext cx="9244080" cy="61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Запускаем первую программу</a:t>
            </a:r>
            <a:br>
              <a:rPr sz="2800"/>
            </a:br>
            <a:r>
              <a:rPr b="0" lang="ru-RU" sz="2800" spc="-1" strike="noStrike">
                <a:solidFill>
                  <a:srgbClr val="00b050"/>
                </a:solidFill>
                <a:latin typeface="Arial"/>
                <a:ea typeface="Arial"/>
              </a:rPr>
              <a:t>Как запустить программу на python.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9448920" y="5295960"/>
            <a:ext cx="2285280" cy="460440"/>
          </a:xfrm>
          <a:prstGeom prst="rect">
            <a:avLst/>
          </a:prstGeom>
          <a:ln w="0">
            <a:noFill/>
          </a:ln>
        </p:spPr>
      </p:pic>
      <p:sp>
        <p:nvSpPr>
          <p:cNvPr id="145" name="PlaceHolder 1"/>
          <p:cNvSpPr/>
          <p:nvPr/>
        </p:nvSpPr>
        <p:spPr>
          <a:xfrm>
            <a:off x="1144800" y="3878280"/>
            <a:ext cx="990216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Это программа или нет?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Что она делает?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400"/>
            </a:br>
            <a:br>
              <a:rPr sz="2400"/>
            </a:b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1182240" y="2228040"/>
            <a:ext cx="9419760" cy="253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095480" y="1190520"/>
            <a:ext cx="9244080" cy="61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Правильный ответ - да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9448920" y="5295960"/>
            <a:ext cx="2285280" cy="460440"/>
          </a:xfrm>
          <a:prstGeom prst="rect">
            <a:avLst/>
          </a:prstGeom>
          <a:ln w="0">
            <a:noFill/>
          </a:ln>
        </p:spPr>
      </p:pic>
      <p:sp>
        <p:nvSpPr>
          <p:cNvPr id="149" name="PlaceHolder 1"/>
          <p:cNvSpPr/>
          <p:nvPr/>
        </p:nvSpPr>
        <p:spPr>
          <a:xfrm>
            <a:off x="1049400" y="2068560"/>
            <a:ext cx="990216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Интерпретатор читает инструкции сверху вниз и выполняет их.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Вот как переводится наша программа: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1 строка: Создай в памяти </a:t>
            </a:r>
            <a:r>
              <a:rPr b="1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строчный объект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Заверши работу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* Про объекты поговорим сильно позже.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Пока назовём это просто некоторой сущностью. 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400"/>
            </a:br>
            <a:br>
              <a:rPr sz="2400"/>
            </a:b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182240" y="1190520"/>
            <a:ext cx="9244080" cy="61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Усложняем код. Печатаем результат </a:t>
            </a:r>
            <a:br>
              <a:rPr sz="2800"/>
            </a:b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3 пункт нашего плана</a:t>
            </a: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9448920" y="5295960"/>
            <a:ext cx="2285280" cy="460440"/>
          </a:xfrm>
          <a:prstGeom prst="rect">
            <a:avLst/>
          </a:prstGeom>
          <a:ln w="0">
            <a:noFill/>
          </a:ln>
        </p:spPr>
      </p:pic>
      <p:sp>
        <p:nvSpPr>
          <p:cNvPr id="152" name="PlaceHolder 1"/>
          <p:cNvSpPr/>
          <p:nvPr/>
        </p:nvSpPr>
        <p:spPr>
          <a:xfrm>
            <a:off x="1144800" y="3878280"/>
            <a:ext cx="990216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89.78 процентов программистов начинают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изучение языка того, что печатают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Hello, world!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(кто узнает, откуда это пошло, тот молодец)</a:t>
            </a:r>
            <a:br>
              <a:rPr sz="2400"/>
            </a:br>
            <a:br>
              <a:rPr sz="2400"/>
            </a:b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675360" y="2286720"/>
            <a:ext cx="10963080" cy="259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182240" y="1190520"/>
            <a:ext cx="9244080" cy="61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Сохраняем результат в  переменную</a:t>
            </a:r>
            <a:br>
              <a:rPr sz="2800"/>
            </a:b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5 пункт нашего плана</a:t>
            </a: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9448920" y="5295960"/>
            <a:ext cx="2285280" cy="460440"/>
          </a:xfrm>
          <a:prstGeom prst="rect">
            <a:avLst/>
          </a:prstGeom>
          <a:ln w="0">
            <a:noFill/>
          </a:ln>
        </p:spPr>
      </p:pic>
      <p:sp>
        <p:nvSpPr>
          <p:cNvPr id="156" name="PlaceHolder 1"/>
          <p:cNvSpPr/>
          <p:nvPr/>
        </p:nvSpPr>
        <p:spPr>
          <a:xfrm>
            <a:off x="1144800" y="3878280"/>
            <a:ext cx="990216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400"/>
            </a:br>
            <a:br>
              <a:rPr sz="2400"/>
            </a:b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1080000" y="2216880"/>
            <a:ext cx="9448200" cy="290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182240" y="1190520"/>
            <a:ext cx="9244080" cy="61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Арифметика и остатки от деления</a:t>
            </a:r>
            <a:br>
              <a:rPr sz="2800"/>
            </a:b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1 и 2 пункт нашего плана</a:t>
            </a: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9448920" y="5295960"/>
            <a:ext cx="2285280" cy="460440"/>
          </a:xfrm>
          <a:prstGeom prst="rect">
            <a:avLst/>
          </a:prstGeom>
          <a:ln w="0">
            <a:noFill/>
          </a:ln>
        </p:spPr>
      </p:pic>
      <p:sp>
        <p:nvSpPr>
          <p:cNvPr id="160" name="PlaceHolder 1"/>
          <p:cNvSpPr/>
          <p:nvPr/>
        </p:nvSpPr>
        <p:spPr>
          <a:xfrm>
            <a:off x="1144800" y="2432160"/>
            <a:ext cx="990216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1. С арифметикой всё просто + - / *. Аналогично человеческой математики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2. Остаток от деления оператор %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400"/>
            </a:br>
            <a:br>
              <a:rPr sz="2400"/>
            </a:b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182240" y="1190520"/>
            <a:ext cx="9244080" cy="61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Попробуем решить задачку в первом приближении </a:t>
            </a:r>
            <a:br>
              <a:rPr sz="2800"/>
            </a:b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Пока мы не знаем, как проверять условия и делать повторение</a:t>
            </a: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9448920" y="5295960"/>
            <a:ext cx="2285280" cy="460440"/>
          </a:xfrm>
          <a:prstGeom prst="rect">
            <a:avLst/>
          </a:prstGeom>
          <a:ln w="0">
            <a:noFill/>
          </a:ln>
        </p:spPr>
      </p:pic>
      <p:sp>
        <p:nvSpPr>
          <p:cNvPr id="163" name="PlaceHolder 1"/>
          <p:cNvSpPr/>
          <p:nvPr/>
        </p:nvSpPr>
        <p:spPr>
          <a:xfrm>
            <a:off x="1084320" y="3255120"/>
            <a:ext cx="990216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400"/>
            </a:br>
            <a:br>
              <a:rPr sz="2400"/>
            </a:b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1182240" y="2631600"/>
            <a:ext cx="7858440" cy="300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182240" y="1190520"/>
            <a:ext cx="9244080" cy="61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А что должно быть в остатке от деления, </a:t>
            </a: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если число поделилось нацело? </a:t>
            </a:r>
            <a:br>
              <a:rPr sz="2800"/>
            </a:b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Вопрос для математиков </a:t>
            </a: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9448920" y="5295960"/>
            <a:ext cx="2285280" cy="460440"/>
          </a:xfrm>
          <a:prstGeom prst="rect">
            <a:avLst/>
          </a:prstGeom>
          <a:ln w="0">
            <a:noFill/>
          </a:ln>
        </p:spPr>
      </p:pic>
      <p:sp>
        <p:nvSpPr>
          <p:cNvPr id="167" name="PlaceHolder 1"/>
          <p:cNvSpPr/>
          <p:nvPr/>
        </p:nvSpPr>
        <p:spPr>
          <a:xfrm>
            <a:off x="1144800" y="2432160"/>
            <a:ext cx="990216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400"/>
            </a:br>
            <a:br>
              <a:rPr sz="2400"/>
            </a:b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182240" y="1190520"/>
            <a:ext cx="9244080" cy="61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А что должно быть в остатке от деления, </a:t>
            </a: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если число поделилось нацело? </a:t>
            </a: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9448920" y="5295960"/>
            <a:ext cx="2285280" cy="460440"/>
          </a:xfrm>
          <a:prstGeom prst="rect">
            <a:avLst/>
          </a:prstGeom>
          <a:ln w="0">
            <a:noFill/>
          </a:ln>
        </p:spPr>
      </p:pic>
      <p:sp>
        <p:nvSpPr>
          <p:cNvPr id="170" name="PlaceHolder 1"/>
          <p:cNvSpPr/>
          <p:nvPr/>
        </p:nvSpPr>
        <p:spPr>
          <a:xfrm>
            <a:off x="1144800" y="2432160"/>
            <a:ext cx="990216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400"/>
            </a:br>
            <a:br>
              <a:rPr sz="2400"/>
            </a:b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1"/>
          <p:cNvSpPr/>
          <p:nvPr/>
        </p:nvSpPr>
        <p:spPr>
          <a:xfrm>
            <a:off x="1265040" y="3265200"/>
            <a:ext cx="9244080" cy="6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ru-RU" sz="4800" spc="-1" strike="noStrike">
                <a:solidFill>
                  <a:srgbClr val="000000"/>
                </a:solidFill>
                <a:latin typeface="Arial"/>
                <a:ea typeface="Arial"/>
              </a:rPr>
              <a:t>Ответ: 0</a:t>
            </a: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182240" y="1190520"/>
            <a:ext cx="9244080" cy="61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Надо научиться проверять не глазами If (если)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9448920" y="5295960"/>
            <a:ext cx="2285280" cy="460440"/>
          </a:xfrm>
          <a:prstGeom prst="rect">
            <a:avLst/>
          </a:prstGeom>
          <a:ln w="0">
            <a:noFill/>
          </a:ln>
        </p:spPr>
      </p:pic>
      <p:sp>
        <p:nvSpPr>
          <p:cNvPr id="174" name="PlaceHolder 1"/>
          <p:cNvSpPr/>
          <p:nvPr/>
        </p:nvSpPr>
        <p:spPr>
          <a:xfrm>
            <a:off x="1144800" y="2432160"/>
            <a:ext cx="990216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if &lt;проверяем условие 1&gt;: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&lt;выполняем инструкции отсюда&gt;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elif &lt;проверяем условие 2&gt;: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&lt;выполняем инструкции отсюда&gt;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elif &lt;проверяем условие 3&gt;: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&lt;выполняем инструкции отсюда&gt;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else: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&lt;если ничего не совпало&gt;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400"/>
            </a:br>
            <a:br>
              <a:rPr sz="2400"/>
            </a:b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7287480" y="1992240"/>
            <a:ext cx="4227840" cy="307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362320" y="2694240"/>
            <a:ext cx="708624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Андрей Пронин</a:t>
            </a:r>
            <a:br>
              <a:rPr sz="4400"/>
            </a:b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рулевой бирюзового коча</a:t>
            </a:r>
            <a:br>
              <a:rPr sz="2000"/>
            </a:br>
            <a:br>
              <a:rPr sz="2000"/>
            </a:b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наставник на курсах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ЯндексПрактикум</a:t>
            </a:r>
            <a:br>
              <a:rPr sz="2000"/>
            </a:b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УправлениеКомандойРазработки</a:t>
            </a:r>
            <a:br>
              <a:rPr sz="2000"/>
            </a:b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ИнструментыНачинающегоРуководителя</a:t>
            </a:r>
            <a:br>
              <a:rPr sz="2000"/>
            </a:b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ex-техлид курса Python-разработчик</a:t>
            </a:r>
            <a:br>
              <a:rPr sz="2200"/>
            </a:br>
            <a:br>
              <a:rPr sz="2200"/>
            </a:b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@andpronin – пишите чаще</a:t>
            </a:r>
            <a:br>
              <a:rPr sz="2200"/>
            </a:br>
            <a:br>
              <a:rPr sz="2600"/>
            </a:b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2362320" y="838080"/>
            <a:ext cx="5714640" cy="115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182240" y="1190520"/>
            <a:ext cx="9244080" cy="61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Результат выполнения кода? </a:t>
            </a: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9448920" y="5295960"/>
            <a:ext cx="2285280" cy="460440"/>
          </a:xfrm>
          <a:prstGeom prst="rect">
            <a:avLst/>
          </a:prstGeom>
          <a:ln w="0">
            <a:noFill/>
          </a:ln>
        </p:spPr>
      </p:pic>
      <p:sp>
        <p:nvSpPr>
          <p:cNvPr id="178" name="PlaceHolder 1"/>
          <p:cNvSpPr/>
          <p:nvPr/>
        </p:nvSpPr>
        <p:spPr>
          <a:xfrm>
            <a:off x="1144800" y="2432160"/>
            <a:ext cx="990216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400"/>
            </a:br>
            <a:br>
              <a:rPr sz="2400"/>
            </a:b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1"/>
          <p:cNvSpPr/>
          <p:nvPr/>
        </p:nvSpPr>
        <p:spPr>
          <a:xfrm>
            <a:off x="1265040" y="3265200"/>
            <a:ext cx="9244080" cy="6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2"/>
          <a:stretch/>
        </p:blipFill>
        <p:spPr>
          <a:xfrm>
            <a:off x="1144800" y="1859400"/>
            <a:ext cx="7671240" cy="404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182240" y="1190520"/>
            <a:ext cx="9244080" cy="61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Усложним наш код проверкой </a:t>
            </a: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9448920" y="5295960"/>
            <a:ext cx="2285280" cy="460440"/>
          </a:xfrm>
          <a:prstGeom prst="rect">
            <a:avLst/>
          </a:prstGeom>
          <a:ln w="0">
            <a:noFill/>
          </a:ln>
        </p:spPr>
      </p:pic>
      <p:sp>
        <p:nvSpPr>
          <p:cNvPr id="183" name="PlaceHolder 1"/>
          <p:cNvSpPr/>
          <p:nvPr/>
        </p:nvSpPr>
        <p:spPr>
          <a:xfrm>
            <a:off x="1144800" y="2432160"/>
            <a:ext cx="990216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400"/>
            </a:br>
            <a:br>
              <a:rPr sz="2400"/>
            </a:b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1"/>
          <p:cNvSpPr/>
          <p:nvPr/>
        </p:nvSpPr>
        <p:spPr>
          <a:xfrm>
            <a:off x="1265040" y="3265200"/>
            <a:ext cx="9244080" cy="6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1182240" y="1809720"/>
            <a:ext cx="8023320" cy="379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182240" y="1190520"/>
            <a:ext cx="9244080" cy="61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Цикл while (пока) 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9448920" y="5295960"/>
            <a:ext cx="2285280" cy="460440"/>
          </a:xfrm>
          <a:prstGeom prst="rect">
            <a:avLst/>
          </a:prstGeom>
          <a:ln w="0">
            <a:noFill/>
          </a:ln>
        </p:spPr>
      </p:pic>
      <p:sp>
        <p:nvSpPr>
          <p:cNvPr id="188" name="PlaceHolder 1"/>
          <p:cNvSpPr/>
          <p:nvPr/>
        </p:nvSpPr>
        <p:spPr>
          <a:xfrm>
            <a:off x="1144800" y="2432160"/>
            <a:ext cx="990216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while &lt;условие выполняется&gt;: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&lt;выполняем инструкции отсюда&gt;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&lt;важно изменить переменную,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проверяемую в условии!&gt;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else: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&lt;если условие не выполняется –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выполняем инструкции отсюда&gt;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* Если глубже копать – while немного сложнее,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там есть еще инструкции break и continue.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2"/>
          <a:stretch/>
        </p:blipFill>
        <p:spPr>
          <a:xfrm>
            <a:off x="7481520" y="779400"/>
            <a:ext cx="4047480" cy="407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182240" y="1190520"/>
            <a:ext cx="9244080" cy="61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Результат выполнения кода? </a:t>
            </a: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9448920" y="5295960"/>
            <a:ext cx="2285280" cy="460440"/>
          </a:xfrm>
          <a:prstGeom prst="rect">
            <a:avLst/>
          </a:prstGeom>
          <a:ln w="0">
            <a:noFill/>
          </a:ln>
        </p:spPr>
      </p:pic>
      <p:sp>
        <p:nvSpPr>
          <p:cNvPr id="192" name="PlaceHolder 1"/>
          <p:cNvSpPr/>
          <p:nvPr/>
        </p:nvSpPr>
        <p:spPr>
          <a:xfrm>
            <a:off x="1144800" y="2432160"/>
            <a:ext cx="990216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400"/>
            </a:br>
            <a:br>
              <a:rPr sz="2400"/>
            </a:b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1"/>
          <p:cNvSpPr/>
          <p:nvPr/>
        </p:nvSpPr>
        <p:spPr>
          <a:xfrm>
            <a:off x="1265040" y="3265200"/>
            <a:ext cx="9244080" cy="6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1182240" y="1726560"/>
            <a:ext cx="8224560" cy="327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182240" y="1190520"/>
            <a:ext cx="9244080" cy="61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Вкалывают роботы. В цикле while</a:t>
            </a: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9448920" y="5295960"/>
            <a:ext cx="2285280" cy="460440"/>
          </a:xfrm>
          <a:prstGeom prst="rect">
            <a:avLst/>
          </a:prstGeom>
          <a:ln w="0">
            <a:noFill/>
          </a:ln>
        </p:spPr>
      </p:pic>
      <p:sp>
        <p:nvSpPr>
          <p:cNvPr id="197" name="PlaceHolder 1"/>
          <p:cNvSpPr/>
          <p:nvPr/>
        </p:nvSpPr>
        <p:spPr>
          <a:xfrm>
            <a:off x="1144800" y="2432160"/>
            <a:ext cx="990216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400"/>
            </a:br>
            <a:br>
              <a:rPr sz="2400"/>
            </a:b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1"/>
          <p:cNvSpPr/>
          <p:nvPr/>
        </p:nvSpPr>
        <p:spPr>
          <a:xfrm>
            <a:off x="1265040" y="3265200"/>
            <a:ext cx="9244080" cy="6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2"/>
          <a:stretch/>
        </p:blipFill>
        <p:spPr>
          <a:xfrm>
            <a:off x="1144800" y="2001960"/>
            <a:ext cx="10422720" cy="305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182240" y="1190520"/>
            <a:ext cx="10430280" cy="3597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Теорема Бёма – Якопини</a:t>
            </a:r>
            <a:br>
              <a:rPr sz="2800"/>
            </a:br>
            <a:r>
              <a:rPr b="0" lang="ru-RU" sz="2600" spc="-1" strike="noStrike">
                <a:solidFill>
                  <a:srgbClr val="000000"/>
                </a:solidFill>
                <a:latin typeface="Arial"/>
                <a:ea typeface="Arial"/>
              </a:rPr>
              <a:t>Любой исполняемый алгоритм может быть преобразован к структурированному виду.</a:t>
            </a:r>
            <a:br>
              <a:rPr sz="2600"/>
            </a:b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  <a:ea typeface="Arial"/>
              </a:rPr>
              <a:t>И выполнить его при помощи трёх структур управления: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  <a:ea typeface="Arial"/>
              </a:rPr>
              <a:t>- последовательного выполнения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  <a:ea typeface="Arial"/>
              </a:rPr>
              <a:t>- ветвлений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  <a:ea typeface="Arial"/>
              </a:rPr>
              <a:t>- повторов или циклов</a:t>
            </a:r>
            <a:br>
              <a:rPr sz="2800"/>
            </a:br>
            <a:br>
              <a:rPr sz="2800"/>
            </a:b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Джузеппе Якопини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(на самом деле, нет,</a:t>
            </a:r>
            <a:br>
              <a:rPr sz="1400"/>
            </a:b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Arial"/>
              </a:rPr>
              <a:t> но поиск выдал это фото)</a:t>
            </a: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9448920" y="5295960"/>
            <a:ext cx="2285280" cy="460440"/>
          </a:xfrm>
          <a:prstGeom prst="rect">
            <a:avLst/>
          </a:prstGeom>
          <a:ln w="0">
            <a:noFill/>
          </a:ln>
        </p:spPr>
      </p:pic>
      <p:sp>
        <p:nvSpPr>
          <p:cNvPr id="202" name="PlaceHolder 1"/>
          <p:cNvSpPr/>
          <p:nvPr/>
        </p:nvSpPr>
        <p:spPr>
          <a:xfrm>
            <a:off x="1144800" y="1982160"/>
            <a:ext cx="9902160" cy="41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2"/>
          <a:stretch/>
        </p:blipFill>
        <p:spPr>
          <a:xfrm>
            <a:off x="3616920" y="4667400"/>
            <a:ext cx="2428920" cy="2048400"/>
          </a:xfrm>
          <a:prstGeom prst="rect">
            <a:avLst/>
          </a:prstGeom>
          <a:ln w="0">
            <a:noFill/>
          </a:ln>
        </p:spPr>
      </p:pic>
      <p:pic>
        <p:nvPicPr>
          <p:cNvPr id="204" name="" descr=""/>
          <p:cNvPicPr/>
          <p:nvPr/>
        </p:nvPicPr>
        <p:blipFill>
          <a:blip r:embed="rId3"/>
          <a:stretch/>
        </p:blipFill>
        <p:spPr>
          <a:xfrm>
            <a:off x="6494400" y="3660840"/>
            <a:ext cx="2511720" cy="291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182240" y="1190520"/>
            <a:ext cx="9244080" cy="61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Всегда можно лучше</a:t>
            </a: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9448920" y="5295960"/>
            <a:ext cx="2285280" cy="460440"/>
          </a:xfrm>
          <a:prstGeom prst="rect">
            <a:avLst/>
          </a:prstGeom>
          <a:ln w="0">
            <a:noFill/>
          </a:ln>
        </p:spPr>
      </p:pic>
      <p:sp>
        <p:nvSpPr>
          <p:cNvPr id="207" name="PlaceHolder 1"/>
          <p:cNvSpPr/>
          <p:nvPr/>
        </p:nvSpPr>
        <p:spPr>
          <a:xfrm>
            <a:off x="1144800" y="2432160"/>
            <a:ext cx="990216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400"/>
            </a:br>
            <a:br>
              <a:rPr sz="2400"/>
            </a:b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1"/>
          <p:cNvSpPr/>
          <p:nvPr/>
        </p:nvSpPr>
        <p:spPr>
          <a:xfrm>
            <a:off x="1265040" y="3265200"/>
            <a:ext cx="9244080" cy="6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2"/>
          <a:stretch/>
        </p:blipFill>
        <p:spPr>
          <a:xfrm>
            <a:off x="1144800" y="2001960"/>
            <a:ext cx="10422720" cy="305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182240" y="1190520"/>
            <a:ext cx="9244080" cy="61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Всегда можно лучше</a:t>
            </a: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9448920" y="5295960"/>
            <a:ext cx="2285280" cy="460440"/>
          </a:xfrm>
          <a:prstGeom prst="rect">
            <a:avLst/>
          </a:prstGeom>
          <a:ln w="0">
            <a:noFill/>
          </a:ln>
        </p:spPr>
      </p:pic>
      <p:sp>
        <p:nvSpPr>
          <p:cNvPr id="212" name="PlaceHolder 1"/>
          <p:cNvSpPr/>
          <p:nvPr/>
        </p:nvSpPr>
        <p:spPr>
          <a:xfrm>
            <a:off x="1144800" y="2432160"/>
            <a:ext cx="990216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400"/>
            </a:br>
            <a:br>
              <a:rPr sz="2400"/>
            </a:b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1"/>
          <p:cNvSpPr/>
          <p:nvPr/>
        </p:nvSpPr>
        <p:spPr>
          <a:xfrm>
            <a:off x="1265040" y="3265200"/>
            <a:ext cx="9244080" cy="6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2"/>
          <a:stretch/>
        </p:blipFill>
        <p:spPr>
          <a:xfrm>
            <a:off x="1144800" y="2001960"/>
            <a:ext cx="10422720" cy="3051000"/>
          </a:xfrm>
          <a:prstGeom prst="rect">
            <a:avLst/>
          </a:prstGeom>
          <a:ln w="0">
            <a:noFill/>
          </a:ln>
        </p:spPr>
      </p:pic>
      <p:sp>
        <p:nvSpPr>
          <p:cNvPr id="215" name=""/>
          <p:cNvSpPr/>
          <p:nvPr/>
        </p:nvSpPr>
        <p:spPr>
          <a:xfrm>
            <a:off x="5341680" y="3306960"/>
            <a:ext cx="150804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Всегда можно лучше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1"/>
          <p:cNvSpPr/>
          <p:nvPr/>
        </p:nvSpPr>
        <p:spPr>
          <a:xfrm>
            <a:off x="1182240" y="5295960"/>
            <a:ext cx="9244080" cy="6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Зачем считать после первого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найденного максимального делителя?</a:t>
            </a:r>
            <a:br>
              <a:rPr sz="2400"/>
            </a:br>
            <a:r>
              <a:rPr b="1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Ищите решение</a:t>
            </a: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182240" y="1190520"/>
            <a:ext cx="9244080" cy="61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Всегда можно лучше. Останавливаем цикл</a:t>
            </a: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9448920" y="5295960"/>
            <a:ext cx="2285280" cy="460440"/>
          </a:xfrm>
          <a:prstGeom prst="rect">
            <a:avLst/>
          </a:prstGeom>
          <a:ln w="0">
            <a:noFill/>
          </a:ln>
        </p:spPr>
      </p:pic>
      <p:sp>
        <p:nvSpPr>
          <p:cNvPr id="219" name="PlaceHolder 1"/>
          <p:cNvSpPr/>
          <p:nvPr/>
        </p:nvSpPr>
        <p:spPr>
          <a:xfrm>
            <a:off x="1144800" y="2432160"/>
            <a:ext cx="990216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400"/>
            </a:br>
            <a:br>
              <a:rPr sz="2400"/>
            </a:b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1"/>
          <p:cNvSpPr/>
          <p:nvPr/>
        </p:nvSpPr>
        <p:spPr>
          <a:xfrm>
            <a:off x="1265040" y="3265200"/>
            <a:ext cx="9244080" cy="6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"/>
          <p:cNvSpPr/>
          <p:nvPr/>
        </p:nvSpPr>
        <p:spPr>
          <a:xfrm>
            <a:off x="5341680" y="3306960"/>
            <a:ext cx="150804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Всегда можно лучше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1"/>
          <p:cNvSpPr/>
          <p:nvPr/>
        </p:nvSpPr>
        <p:spPr>
          <a:xfrm>
            <a:off x="1182240" y="5295960"/>
            <a:ext cx="9244080" cy="6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А если хочется посчитать для других чисел?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Менять в 2х местах?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Есть идеи? </a:t>
            </a:r>
            <a:br>
              <a:rPr sz="2400"/>
            </a:b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2"/>
          <a:stretch/>
        </p:blipFill>
        <p:spPr>
          <a:xfrm>
            <a:off x="1182240" y="1809720"/>
            <a:ext cx="10286640" cy="326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182240" y="1190520"/>
            <a:ext cx="9244080" cy="61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Теперь нужно менять код всего в одном месте</a:t>
            </a:r>
            <a:br>
              <a:rPr sz="2800"/>
            </a:br>
            <a:br>
              <a:rPr sz="2800"/>
            </a:b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9448920" y="5295960"/>
            <a:ext cx="2285280" cy="460440"/>
          </a:xfrm>
          <a:prstGeom prst="rect">
            <a:avLst/>
          </a:prstGeom>
          <a:ln w="0">
            <a:noFill/>
          </a:ln>
        </p:spPr>
      </p:pic>
      <p:sp>
        <p:nvSpPr>
          <p:cNvPr id="226" name="PlaceHolder 1"/>
          <p:cNvSpPr/>
          <p:nvPr/>
        </p:nvSpPr>
        <p:spPr>
          <a:xfrm>
            <a:off x="1144800" y="2432160"/>
            <a:ext cx="990216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400"/>
            </a:br>
            <a:br>
              <a:rPr sz="2400"/>
            </a:b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1"/>
          <p:cNvSpPr/>
          <p:nvPr/>
        </p:nvSpPr>
        <p:spPr>
          <a:xfrm>
            <a:off x="1265040" y="3265200"/>
            <a:ext cx="9244080" cy="6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"/>
          <p:cNvSpPr/>
          <p:nvPr/>
        </p:nvSpPr>
        <p:spPr>
          <a:xfrm>
            <a:off x="5341680" y="3306960"/>
            <a:ext cx="150804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Всегда можно лучше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1"/>
          <p:cNvSpPr/>
          <p:nvPr/>
        </p:nvSpPr>
        <p:spPr>
          <a:xfrm>
            <a:off x="1182240" y="5295960"/>
            <a:ext cx="9244080" cy="6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А если не хочется думать лишнего?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Программисты стараются реиспользовать код.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400"/>
            </a:b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2"/>
          <a:stretch/>
        </p:blipFill>
        <p:spPr>
          <a:xfrm>
            <a:off x="1144800" y="1809720"/>
            <a:ext cx="8571240" cy="329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182240" y="1190520"/>
            <a:ext cx="8266320" cy="599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Что будет на курсе. И чего не будет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1029600" y="2014560"/>
            <a:ext cx="2037960" cy="815400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highlight>
                <a:srgbClr val="ffff00"/>
              </a:highlight>
              <a:latin typeface="Arial"/>
              <a:ea typeface="DejaVu Sans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9448920" y="5295960"/>
            <a:ext cx="2285280" cy="460440"/>
          </a:xfrm>
          <a:prstGeom prst="rect">
            <a:avLst/>
          </a:prstGeom>
          <a:ln w="0">
            <a:noFill/>
          </a:ln>
        </p:spPr>
      </p:pic>
      <p:sp>
        <p:nvSpPr>
          <p:cNvPr id="108" name=""/>
          <p:cNvSpPr/>
          <p:nvPr/>
        </p:nvSpPr>
        <p:spPr>
          <a:xfrm>
            <a:off x="1026000" y="2128680"/>
            <a:ext cx="2043000" cy="97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Основные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конструкции языка</a:t>
            </a:r>
            <a:br>
              <a:rPr sz="2600"/>
            </a:b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3477600" y="2014560"/>
            <a:ext cx="2037960" cy="815400"/>
          </a:xfrm>
          <a:prstGeom prst="flowChartAlternateProcess">
            <a:avLst/>
          </a:prstGeom>
          <a:solidFill>
            <a:srgbClr val="92d050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highlight>
                <a:srgbClr val="ffff00"/>
              </a:highlight>
              <a:latin typeface="Arial"/>
              <a:ea typeface="DejaVu Sans"/>
            </a:endParaRPr>
          </a:p>
        </p:txBody>
      </p:sp>
      <p:sp>
        <p:nvSpPr>
          <p:cNvPr id="110" name=""/>
          <p:cNvSpPr/>
          <p:nvPr/>
        </p:nvSpPr>
        <p:spPr>
          <a:xfrm>
            <a:off x="3474000" y="2128680"/>
            <a:ext cx="206532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Практика программирования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6392160" y="2052720"/>
            <a:ext cx="2037960" cy="815400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highlight>
                <a:srgbClr val="ffff00"/>
              </a:highlight>
              <a:latin typeface="Arial"/>
              <a:ea typeface="DejaVu Sans"/>
            </a:endParaRPr>
          </a:p>
        </p:txBody>
      </p:sp>
      <p:sp>
        <p:nvSpPr>
          <p:cNvPr id="112" name=""/>
          <p:cNvSpPr/>
          <p:nvPr/>
        </p:nvSpPr>
        <p:spPr>
          <a:xfrm>
            <a:off x="6392160" y="2166840"/>
            <a:ext cx="206208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HTTP запросы</a:t>
            </a:r>
            <a:br>
              <a:rPr sz="1600"/>
            </a:b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8840160" y="2052720"/>
            <a:ext cx="2037960" cy="815400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highlight>
                <a:srgbClr val="ffff00"/>
              </a:highlight>
              <a:latin typeface="Arial"/>
              <a:ea typeface="DejaVu Sans"/>
            </a:endParaRPr>
          </a:p>
        </p:txBody>
      </p:sp>
      <p:sp>
        <p:nvSpPr>
          <p:cNvPr id="114" name=""/>
          <p:cNvSpPr/>
          <p:nvPr/>
        </p:nvSpPr>
        <p:spPr>
          <a:xfrm>
            <a:off x="8836560" y="2166840"/>
            <a:ext cx="207144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БД и SQL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1059480" y="3757680"/>
            <a:ext cx="2037960" cy="8154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highlight>
                <a:srgbClr val="ffff00"/>
              </a:highlight>
              <a:latin typeface="Arial"/>
              <a:ea typeface="DejaVu Sans"/>
            </a:endParaRPr>
          </a:p>
        </p:txBody>
      </p:sp>
      <p:sp>
        <p:nvSpPr>
          <p:cNvPr id="116" name=""/>
          <p:cNvSpPr/>
          <p:nvPr/>
        </p:nvSpPr>
        <p:spPr>
          <a:xfrm>
            <a:off x="1055880" y="3871800"/>
            <a:ext cx="2051280" cy="100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Групповая работа GIT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br>
              <a:rPr sz="2600"/>
            </a:b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3507480" y="3757680"/>
            <a:ext cx="2037960" cy="8154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highlight>
                <a:srgbClr val="ffff00"/>
              </a:highlight>
              <a:latin typeface="Arial"/>
              <a:ea typeface="DejaVu Sans"/>
            </a:endParaRPr>
          </a:p>
        </p:txBody>
      </p:sp>
      <p:sp>
        <p:nvSpPr>
          <p:cNvPr id="118" name=""/>
          <p:cNvSpPr/>
          <p:nvPr/>
        </p:nvSpPr>
        <p:spPr>
          <a:xfrm>
            <a:off x="3503880" y="3757680"/>
            <a:ext cx="2068200" cy="82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Объектно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Ориентированное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Программирование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6422040" y="3795840"/>
            <a:ext cx="2037960" cy="8154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highlight>
                <a:srgbClr val="ffff00"/>
              </a:highlight>
              <a:latin typeface="Arial"/>
              <a:ea typeface="DejaVu Sans"/>
            </a:endParaRPr>
          </a:p>
        </p:txBody>
      </p:sp>
      <p:sp>
        <p:nvSpPr>
          <p:cNvPr id="120" name=""/>
          <p:cNvSpPr/>
          <p:nvPr/>
        </p:nvSpPr>
        <p:spPr>
          <a:xfrm>
            <a:off x="6422040" y="3909960"/>
            <a:ext cx="2064240" cy="82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Алгоритмы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и структуры данных</a:t>
            </a:r>
            <a:br>
              <a:rPr sz="1600"/>
            </a:b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8870040" y="3795840"/>
            <a:ext cx="2037960" cy="8154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highlight>
                <a:srgbClr val="ffff00"/>
              </a:highlight>
              <a:latin typeface="Arial"/>
              <a:ea typeface="DejaVu Sans"/>
            </a:endParaRPr>
          </a:p>
        </p:txBody>
      </p:sp>
      <p:sp>
        <p:nvSpPr>
          <p:cNvPr id="122" name=""/>
          <p:cNvSpPr/>
          <p:nvPr/>
        </p:nvSpPr>
        <p:spPr>
          <a:xfrm>
            <a:off x="8866440" y="3909960"/>
            <a:ext cx="207216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Дизайн ПО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182240" y="1190520"/>
            <a:ext cx="9244080" cy="61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Теперь нужно менять код всего в одном месте</a:t>
            </a:r>
            <a:br>
              <a:rPr sz="2800"/>
            </a:br>
            <a:br>
              <a:rPr sz="2800"/>
            </a:b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9448920" y="5295960"/>
            <a:ext cx="2285280" cy="460440"/>
          </a:xfrm>
          <a:prstGeom prst="rect">
            <a:avLst/>
          </a:prstGeom>
          <a:ln w="0">
            <a:noFill/>
          </a:ln>
        </p:spPr>
      </p:pic>
      <p:sp>
        <p:nvSpPr>
          <p:cNvPr id="233" name="PlaceHolder 1"/>
          <p:cNvSpPr/>
          <p:nvPr/>
        </p:nvSpPr>
        <p:spPr>
          <a:xfrm>
            <a:off x="1144800" y="2432160"/>
            <a:ext cx="990216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400"/>
            </a:br>
            <a:br>
              <a:rPr sz="2400"/>
            </a:b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1"/>
          <p:cNvSpPr/>
          <p:nvPr/>
        </p:nvSpPr>
        <p:spPr>
          <a:xfrm>
            <a:off x="1265040" y="3265200"/>
            <a:ext cx="9244080" cy="6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"/>
          <p:cNvSpPr/>
          <p:nvPr/>
        </p:nvSpPr>
        <p:spPr>
          <a:xfrm>
            <a:off x="5341680" y="3306960"/>
            <a:ext cx="150804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Всегда можно лучше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1"/>
          <p:cNvSpPr/>
          <p:nvPr/>
        </p:nvSpPr>
        <p:spPr>
          <a:xfrm>
            <a:off x="1182240" y="5295960"/>
            <a:ext cx="9244080" cy="6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А если не хочется думать лишнего?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Программисты стараются реиспользовать код.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400"/>
            </a:b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2"/>
          <a:stretch/>
        </p:blipFill>
        <p:spPr>
          <a:xfrm>
            <a:off x="1144800" y="1809720"/>
            <a:ext cx="8571240" cy="329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182240" y="1190520"/>
            <a:ext cx="9244080" cy="61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Функции делают код реиспользуемым</a:t>
            </a:r>
            <a:br>
              <a:rPr sz="2800"/>
            </a:br>
            <a:br>
              <a:rPr sz="2800"/>
            </a:b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9448920" y="5295960"/>
            <a:ext cx="2285280" cy="460440"/>
          </a:xfrm>
          <a:prstGeom prst="rect">
            <a:avLst/>
          </a:prstGeom>
          <a:ln w="0">
            <a:noFill/>
          </a:ln>
        </p:spPr>
      </p:pic>
      <p:sp>
        <p:nvSpPr>
          <p:cNvPr id="240" name="PlaceHolder 1"/>
          <p:cNvSpPr/>
          <p:nvPr/>
        </p:nvSpPr>
        <p:spPr>
          <a:xfrm>
            <a:off x="1265040" y="5209200"/>
            <a:ext cx="622476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def &lt;название_функции&gt;(аргументы):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&lt;полезный код&gt;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return &lt;возвращаемое значение&gt;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400"/>
            </a:br>
            <a:br>
              <a:rPr sz="2400"/>
            </a:b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1"/>
          <p:cNvSpPr/>
          <p:nvPr/>
        </p:nvSpPr>
        <p:spPr>
          <a:xfrm>
            <a:off x="1265040" y="3265200"/>
            <a:ext cx="9244080" cy="6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1"/>
          <p:cNvSpPr/>
          <p:nvPr/>
        </p:nvSpPr>
        <p:spPr>
          <a:xfrm>
            <a:off x="1265040" y="1936080"/>
            <a:ext cx="9244080" cy="6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Фу́нкция:  фрагмент программного кода, к которому можно обратиться из другого места программы.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В python функции могут быть именованными и нет.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После выполнения функции управление возвращается обратно в адрес возврата — точку программы, где данная функция была вызвана.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Функция может принимать параметры и должна возвращать некоторое значение, возможно пустое.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400"/>
            </a:b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182240" y="1190520"/>
            <a:ext cx="9244080" cy="61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Функции делают код реиспользуемым</a:t>
            </a:r>
            <a:br>
              <a:rPr sz="2800"/>
            </a:br>
            <a:br>
              <a:rPr sz="2800"/>
            </a:b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9448920" y="5295960"/>
            <a:ext cx="2285280" cy="460440"/>
          </a:xfrm>
          <a:prstGeom prst="rect">
            <a:avLst/>
          </a:prstGeom>
          <a:ln w="0">
            <a:noFill/>
          </a:ln>
        </p:spPr>
      </p:pic>
      <p:sp>
        <p:nvSpPr>
          <p:cNvPr id="245" name="PlaceHolder 1"/>
          <p:cNvSpPr/>
          <p:nvPr/>
        </p:nvSpPr>
        <p:spPr>
          <a:xfrm>
            <a:off x="1265040" y="5209200"/>
            <a:ext cx="622476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400"/>
            </a:br>
            <a:br>
              <a:rPr sz="2400"/>
            </a:b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1"/>
          <p:cNvSpPr/>
          <p:nvPr/>
        </p:nvSpPr>
        <p:spPr>
          <a:xfrm>
            <a:off x="1265040" y="3265200"/>
            <a:ext cx="9244080" cy="6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1"/>
          <p:cNvSpPr/>
          <p:nvPr/>
        </p:nvSpPr>
        <p:spPr>
          <a:xfrm>
            <a:off x="1265040" y="1936080"/>
            <a:ext cx="9244080" cy="6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br>
              <a:rPr sz="2400"/>
            </a:b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2"/>
          <a:stretch/>
        </p:blipFill>
        <p:spPr>
          <a:xfrm>
            <a:off x="1182240" y="1809720"/>
            <a:ext cx="8934840" cy="329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182240" y="1190520"/>
            <a:ext cx="9244080" cy="61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А всё ли работает, как надо?</a:t>
            </a:r>
            <a:br>
              <a:rPr sz="2800"/>
            </a:br>
            <a:br>
              <a:rPr sz="2800"/>
            </a:b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9448920" y="5295960"/>
            <a:ext cx="2285280" cy="460440"/>
          </a:xfrm>
          <a:prstGeom prst="rect">
            <a:avLst/>
          </a:prstGeom>
          <a:ln w="0">
            <a:noFill/>
          </a:ln>
        </p:spPr>
      </p:pic>
      <p:sp>
        <p:nvSpPr>
          <p:cNvPr id="251" name="PlaceHolder 1"/>
          <p:cNvSpPr/>
          <p:nvPr/>
        </p:nvSpPr>
        <p:spPr>
          <a:xfrm>
            <a:off x="1182240" y="5347800"/>
            <a:ext cx="9244080" cy="6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assert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:  тестирующее утверждение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400"/>
            </a:b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2"/>
          <a:stretch/>
        </p:blipFill>
        <p:spPr>
          <a:xfrm>
            <a:off x="1182240" y="1674360"/>
            <a:ext cx="9360000" cy="322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1182240" y="1190520"/>
            <a:ext cx="9244080" cy="1190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А теперь домашние задания</a:t>
            </a:r>
            <a:br>
              <a:rPr sz="2400"/>
            </a:b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перепишите функцию так, что бы она работала с нулём, единицей и отрицательными числами </a:t>
            </a: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9448920" y="5295960"/>
            <a:ext cx="2285280" cy="460440"/>
          </a:xfrm>
          <a:prstGeom prst="rect">
            <a:avLst/>
          </a:prstGeom>
          <a:ln w="0">
            <a:noFill/>
          </a:ln>
        </p:spPr>
      </p:pic>
      <p:sp>
        <p:nvSpPr>
          <p:cNvPr id="255" name="PlaceHolder 1"/>
          <p:cNvSpPr/>
          <p:nvPr/>
        </p:nvSpPr>
        <p:spPr>
          <a:xfrm>
            <a:off x="1265040" y="5209200"/>
            <a:ext cx="622476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400"/>
            </a:br>
            <a:br>
              <a:rPr sz="2400"/>
            </a:b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1"/>
          <p:cNvSpPr/>
          <p:nvPr/>
        </p:nvSpPr>
        <p:spPr>
          <a:xfrm>
            <a:off x="1265040" y="3265200"/>
            <a:ext cx="9244080" cy="6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2"/>
          <a:stretch/>
        </p:blipFill>
        <p:spPr>
          <a:xfrm>
            <a:off x="1182240" y="2533680"/>
            <a:ext cx="8029440" cy="299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182240" y="1190520"/>
            <a:ext cx="9244080" cy="1190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А теперь домашние задания</a:t>
            </a:r>
            <a:br>
              <a:rPr sz="2400"/>
            </a:b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перепишите функцию используя цикл </a:t>
            </a:r>
            <a:r>
              <a:rPr b="1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for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9" name="" descr=""/>
          <p:cNvPicPr/>
          <p:nvPr/>
        </p:nvPicPr>
        <p:blipFill>
          <a:blip r:embed="rId1"/>
          <a:stretch/>
        </p:blipFill>
        <p:spPr>
          <a:xfrm>
            <a:off x="9448920" y="5295960"/>
            <a:ext cx="2285280" cy="460440"/>
          </a:xfrm>
          <a:prstGeom prst="rect">
            <a:avLst/>
          </a:prstGeom>
          <a:ln w="0">
            <a:noFill/>
          </a:ln>
        </p:spPr>
      </p:pic>
      <p:sp>
        <p:nvSpPr>
          <p:cNvPr id="260" name="PlaceHolder 1"/>
          <p:cNvSpPr/>
          <p:nvPr/>
        </p:nvSpPr>
        <p:spPr>
          <a:xfrm>
            <a:off x="1265040" y="5209200"/>
            <a:ext cx="622476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400"/>
            </a:br>
            <a:br>
              <a:rPr sz="2400"/>
            </a:b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1"/>
          <p:cNvSpPr/>
          <p:nvPr/>
        </p:nvSpPr>
        <p:spPr>
          <a:xfrm>
            <a:off x="1265040" y="3265200"/>
            <a:ext cx="9244080" cy="6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2" name="" descr=""/>
          <p:cNvPicPr/>
          <p:nvPr/>
        </p:nvPicPr>
        <p:blipFill>
          <a:blip r:embed="rId2"/>
          <a:stretch/>
        </p:blipFill>
        <p:spPr>
          <a:xfrm>
            <a:off x="718200" y="2374560"/>
            <a:ext cx="10337760" cy="240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182240" y="1190520"/>
            <a:ext cx="9244080" cy="1190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Немного философии/ </a:t>
            </a: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как все устроено на самом деле </a:t>
            </a:r>
            <a:br>
              <a:rPr sz="2400"/>
            </a:b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Что такое объект? </a:t>
            </a: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9448920" y="5295960"/>
            <a:ext cx="2285280" cy="460440"/>
          </a:xfrm>
          <a:prstGeom prst="rect">
            <a:avLst/>
          </a:prstGeom>
          <a:ln w="0">
            <a:noFill/>
          </a:ln>
        </p:spPr>
      </p:pic>
      <p:sp>
        <p:nvSpPr>
          <p:cNvPr id="265" name="PlaceHolder 1"/>
          <p:cNvSpPr/>
          <p:nvPr/>
        </p:nvSpPr>
        <p:spPr>
          <a:xfrm>
            <a:off x="1265040" y="5209200"/>
            <a:ext cx="622476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400"/>
            </a:br>
            <a:br>
              <a:rPr sz="2400"/>
            </a:b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1"/>
          <p:cNvSpPr/>
          <p:nvPr/>
        </p:nvSpPr>
        <p:spPr>
          <a:xfrm>
            <a:off x="1265040" y="3265200"/>
            <a:ext cx="9244080" cy="6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182240" y="1190520"/>
            <a:ext cx="10603440" cy="1190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Немного философии</a:t>
            </a: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br>
              <a:rPr sz="2400"/>
            </a:b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Объект — философская категория, выражающая нечто,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существующее в реальной действительности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Объект в программировании — некоторая сущность в цифровом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пространстве, обладающая определённым состоянием 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поведением, имеющая определённые свойства (атрибуты) и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операции над ними (методы).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Любой пример из жизни.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С точки зрения программирования я - объект класса человек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У меня есть методы взаимодействия с окружающим миром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Смотреть, трогать, осязать…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И свойства: возраст, день рождения…</a:t>
            </a: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1"/>
          <a:stretch/>
        </p:blipFill>
        <p:spPr>
          <a:xfrm>
            <a:off x="9448920" y="5295960"/>
            <a:ext cx="2285280" cy="460440"/>
          </a:xfrm>
          <a:prstGeom prst="rect">
            <a:avLst/>
          </a:prstGeom>
          <a:ln w="0">
            <a:noFill/>
          </a:ln>
        </p:spPr>
      </p:pic>
      <p:sp>
        <p:nvSpPr>
          <p:cNvPr id="269" name="PlaceHolder 1"/>
          <p:cNvSpPr/>
          <p:nvPr/>
        </p:nvSpPr>
        <p:spPr>
          <a:xfrm>
            <a:off x="1265040" y="5209200"/>
            <a:ext cx="622476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400"/>
            </a:br>
            <a:br>
              <a:rPr sz="2400"/>
            </a:b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1"/>
          <p:cNvSpPr/>
          <p:nvPr/>
        </p:nvSpPr>
        <p:spPr>
          <a:xfrm>
            <a:off x="1637640" y="3265200"/>
            <a:ext cx="9244080" cy="6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br>
              <a:rPr sz="2800"/>
            </a:br>
            <a:br>
              <a:rPr sz="2800"/>
            </a:b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1182240" y="1190520"/>
            <a:ext cx="10603440" cy="1190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В python - всё - объекты.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Объекты создаются на основе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своеобразных чертежей классов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2" name="" descr=""/>
          <p:cNvPicPr/>
          <p:nvPr/>
        </p:nvPicPr>
        <p:blipFill>
          <a:blip r:embed="rId1"/>
          <a:stretch/>
        </p:blipFill>
        <p:spPr>
          <a:xfrm>
            <a:off x="9448920" y="5295960"/>
            <a:ext cx="2285280" cy="460440"/>
          </a:xfrm>
          <a:prstGeom prst="rect">
            <a:avLst/>
          </a:prstGeom>
          <a:ln w="0">
            <a:noFill/>
          </a:ln>
        </p:spPr>
      </p:pic>
      <p:sp>
        <p:nvSpPr>
          <p:cNvPr id="273" name="PlaceHolder 1"/>
          <p:cNvSpPr/>
          <p:nvPr/>
        </p:nvSpPr>
        <p:spPr>
          <a:xfrm>
            <a:off x="1265040" y="5209200"/>
            <a:ext cx="622476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400"/>
            </a:br>
            <a:br>
              <a:rPr sz="2400"/>
            </a:b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1"/>
          <p:cNvSpPr/>
          <p:nvPr/>
        </p:nvSpPr>
        <p:spPr>
          <a:xfrm>
            <a:off x="1637640" y="3265200"/>
            <a:ext cx="9244080" cy="6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br>
              <a:rPr sz="2800"/>
            </a:br>
            <a:br>
              <a:rPr sz="2800"/>
            </a:b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2"/>
          <a:stretch/>
        </p:blipFill>
        <p:spPr>
          <a:xfrm>
            <a:off x="1265040" y="2719080"/>
            <a:ext cx="5734440" cy="382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182240" y="1190520"/>
            <a:ext cx="10603440" cy="1190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В Python есть стандартные классы для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некоторых объектов (типов данных).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Он понимает, какой именно создавать из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синтаксиса.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Простые типы: </a:t>
            </a: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br>
              <a:rPr sz="2400"/>
            </a:br>
            <a:br>
              <a:rPr sz="2400"/>
            </a:br>
            <a:br>
              <a:rPr sz="2400"/>
            </a:br>
            <a:br>
              <a:rPr sz="2400"/>
            </a:b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Узнать, к какому классу принадлежит объект можно при помощи type</a:t>
            </a: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7" name="" descr=""/>
          <p:cNvPicPr/>
          <p:nvPr/>
        </p:nvPicPr>
        <p:blipFill>
          <a:blip r:embed="rId1"/>
          <a:stretch/>
        </p:blipFill>
        <p:spPr>
          <a:xfrm>
            <a:off x="9448920" y="5295960"/>
            <a:ext cx="2285280" cy="460440"/>
          </a:xfrm>
          <a:prstGeom prst="rect">
            <a:avLst/>
          </a:prstGeom>
          <a:ln w="0">
            <a:noFill/>
          </a:ln>
        </p:spPr>
      </p:pic>
      <p:sp>
        <p:nvSpPr>
          <p:cNvPr id="278" name="PlaceHolder 1"/>
          <p:cNvSpPr/>
          <p:nvPr/>
        </p:nvSpPr>
        <p:spPr>
          <a:xfrm>
            <a:off x="1265040" y="5209200"/>
            <a:ext cx="622476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400"/>
            </a:br>
            <a:br>
              <a:rPr sz="2400"/>
            </a:b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1"/>
          <p:cNvSpPr/>
          <p:nvPr/>
        </p:nvSpPr>
        <p:spPr>
          <a:xfrm>
            <a:off x="1637640" y="3265200"/>
            <a:ext cx="9244080" cy="6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br>
              <a:rPr sz="2800"/>
            </a:br>
            <a:br>
              <a:rPr sz="2800"/>
            </a:b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2"/>
          <a:stretch/>
        </p:blipFill>
        <p:spPr>
          <a:xfrm>
            <a:off x="1056240" y="3429000"/>
            <a:ext cx="5642280" cy="1314000"/>
          </a:xfrm>
          <a:prstGeom prst="rect">
            <a:avLst/>
          </a:prstGeom>
          <a:ln w="0">
            <a:noFill/>
          </a:ln>
        </p:spPr>
      </p:pic>
      <p:pic>
        <p:nvPicPr>
          <p:cNvPr id="281" name="" descr=""/>
          <p:cNvPicPr/>
          <p:nvPr/>
        </p:nvPicPr>
        <p:blipFill>
          <a:blip r:embed="rId3"/>
          <a:stretch/>
        </p:blipFill>
        <p:spPr>
          <a:xfrm>
            <a:off x="7291080" y="3429000"/>
            <a:ext cx="3195720" cy="136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182240" y="1190520"/>
            <a:ext cx="8266320" cy="3889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План на сегодня:</a:t>
            </a:r>
            <a:br>
              <a:rPr sz="2800"/>
            </a:b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Поговорим про основные конструкции PYTHON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br>
              <a:rPr sz="2800"/>
            </a:b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Научимся писать простые программы</a:t>
            </a:r>
            <a:br>
              <a:rPr sz="2200"/>
            </a:br>
            <a:br>
              <a:rPr sz="2800"/>
            </a:b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9448920" y="5295960"/>
            <a:ext cx="2285280" cy="460440"/>
          </a:xfrm>
          <a:prstGeom prst="rect">
            <a:avLst/>
          </a:prstGeom>
          <a:ln w="0">
            <a:noFill/>
          </a:ln>
        </p:spPr>
      </p:pic>
      <p:sp>
        <p:nvSpPr>
          <p:cNvPr id="125" name=""/>
          <p:cNvSpPr/>
          <p:nvPr/>
        </p:nvSpPr>
        <p:spPr>
          <a:xfrm>
            <a:off x="9554400" y="1190520"/>
            <a:ext cx="1780920" cy="1780920"/>
          </a:xfrm>
          <a:prstGeom prst="ellipse">
            <a:avLst/>
          </a:prstGeom>
          <a:solidFill>
            <a:srgbClr val="92d050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9756000" y="1670040"/>
            <a:ext cx="1378440" cy="82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ctr">
            <a:spAutoFit/>
          </a:bodyPr>
          <a:p>
            <a:pPr algn="ctr"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</a:rPr>
              <a:t>90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минут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1182240" y="1190520"/>
            <a:ext cx="10603440" cy="1190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Объекты обладают свойствами 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методами, которые им позволяют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взаимодействовать между собой.</a:t>
            </a:r>
            <a:br>
              <a:rPr sz="4400"/>
            </a:b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Arial"/>
              </a:rPr>
              <a:t>Узнать, какие методы есть у класса/объекта можно при помощи </a:t>
            </a:r>
            <a:r>
              <a:rPr b="1" lang="ru-RU" sz="2200" spc="-1" strike="noStrike">
                <a:solidFill>
                  <a:srgbClr val="000000"/>
                </a:solidFill>
                <a:latin typeface="Arial"/>
                <a:ea typeface="Arial"/>
              </a:rPr>
              <a:t>dir 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Arial"/>
              </a:rPr>
              <a:t>Свойств и методов - много. 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br>
              <a:rPr sz="2400"/>
            </a:br>
            <a:br>
              <a:rPr sz="2400"/>
            </a:br>
            <a:br>
              <a:rPr sz="2400"/>
            </a:br>
            <a:br>
              <a:rPr sz="2400"/>
            </a:b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3" name="" descr=""/>
          <p:cNvPicPr/>
          <p:nvPr/>
        </p:nvPicPr>
        <p:blipFill>
          <a:blip r:embed="rId1"/>
          <a:stretch/>
        </p:blipFill>
        <p:spPr>
          <a:xfrm>
            <a:off x="9448920" y="5295960"/>
            <a:ext cx="2285280" cy="460440"/>
          </a:xfrm>
          <a:prstGeom prst="rect">
            <a:avLst/>
          </a:prstGeom>
          <a:ln w="0">
            <a:noFill/>
          </a:ln>
        </p:spPr>
      </p:pic>
      <p:sp>
        <p:nvSpPr>
          <p:cNvPr id="284" name="PlaceHolder 1"/>
          <p:cNvSpPr/>
          <p:nvPr/>
        </p:nvSpPr>
        <p:spPr>
          <a:xfrm>
            <a:off x="1265040" y="5209200"/>
            <a:ext cx="622476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400"/>
            </a:br>
            <a:br>
              <a:rPr sz="2400"/>
            </a:b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1"/>
          <p:cNvSpPr/>
          <p:nvPr/>
        </p:nvSpPr>
        <p:spPr>
          <a:xfrm>
            <a:off x="1637640" y="3265200"/>
            <a:ext cx="9244080" cy="6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br>
              <a:rPr sz="2800"/>
            </a:br>
            <a:br>
              <a:rPr sz="2800"/>
            </a:b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2"/>
          <a:stretch/>
        </p:blipFill>
        <p:spPr>
          <a:xfrm>
            <a:off x="1182240" y="3177720"/>
            <a:ext cx="7693920" cy="469800"/>
          </a:xfrm>
          <a:prstGeom prst="rect">
            <a:avLst/>
          </a:prstGeom>
          <a:ln w="0">
            <a:noFill/>
          </a:ln>
        </p:spPr>
      </p:pic>
      <p:pic>
        <p:nvPicPr>
          <p:cNvPr id="287" name="" descr=""/>
          <p:cNvPicPr/>
          <p:nvPr/>
        </p:nvPicPr>
        <p:blipFill>
          <a:blip r:embed="rId3"/>
          <a:stretch/>
        </p:blipFill>
        <p:spPr>
          <a:xfrm>
            <a:off x="1182240" y="4017960"/>
            <a:ext cx="7720200" cy="200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1182240" y="1190520"/>
            <a:ext cx="10603440" cy="1190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Спасибо за внимание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Ваши вопросы</a:t>
            </a:r>
            <a:br>
              <a:rPr sz="2800"/>
            </a:br>
            <a:br>
              <a:rPr sz="2800"/>
            </a:br>
            <a:r>
              <a:rPr b="1" lang="ru-RU" sz="28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1"/>
              </a:rPr>
              <a:t>https://forms.yandex.ru/u/6797a9ede010db57360fbb4d/</a:t>
            </a:r>
            <a:br>
              <a:rPr sz="2800"/>
            </a:b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br>
              <a:rPr sz="2400"/>
            </a:br>
            <a:br>
              <a:rPr sz="2400"/>
            </a:br>
            <a:br>
              <a:rPr sz="2400"/>
            </a:br>
            <a:br>
              <a:rPr sz="2400"/>
            </a:b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9" name="" descr=""/>
          <p:cNvPicPr/>
          <p:nvPr/>
        </p:nvPicPr>
        <p:blipFill>
          <a:blip r:embed="rId2"/>
          <a:stretch/>
        </p:blipFill>
        <p:spPr>
          <a:xfrm>
            <a:off x="9448920" y="5295960"/>
            <a:ext cx="2285280" cy="460440"/>
          </a:xfrm>
          <a:prstGeom prst="rect">
            <a:avLst/>
          </a:prstGeom>
          <a:ln w="0">
            <a:noFill/>
          </a:ln>
        </p:spPr>
      </p:pic>
      <p:sp>
        <p:nvSpPr>
          <p:cNvPr id="290" name="PlaceHolder 1"/>
          <p:cNvSpPr/>
          <p:nvPr/>
        </p:nvSpPr>
        <p:spPr>
          <a:xfrm>
            <a:off x="1265040" y="5209200"/>
            <a:ext cx="622476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400"/>
            </a:br>
            <a:br>
              <a:rPr sz="2400"/>
            </a:b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1"/>
          <p:cNvSpPr/>
          <p:nvPr/>
        </p:nvSpPr>
        <p:spPr>
          <a:xfrm>
            <a:off x="1637640" y="3265200"/>
            <a:ext cx="9244080" cy="6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br>
              <a:rPr sz="2800"/>
            </a:br>
            <a:br>
              <a:rPr sz="2800"/>
            </a:b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800"/>
            </a:b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182240" y="1190520"/>
            <a:ext cx="8266320" cy="3889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Правила: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- включаем камеру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- задаём вопросы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- не боимся ошибок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- бережно комментируем</a:t>
            </a:r>
            <a:br>
              <a:rPr sz="2200"/>
            </a:br>
            <a:br>
              <a:rPr sz="2600"/>
            </a:b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9448920" y="5295960"/>
            <a:ext cx="2285280" cy="46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182240" y="1190520"/>
            <a:ext cx="8266320" cy="3889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Плюс в чат, если получилось</a:t>
            </a:r>
            <a:br>
              <a:rPr sz="2800"/>
            </a:b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запустить Python и VSCode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br>
              <a:rPr sz="2200"/>
            </a:br>
            <a:br>
              <a:rPr sz="2600"/>
            </a:b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9448920" y="5295960"/>
            <a:ext cx="2285280" cy="46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182240" y="1190520"/>
            <a:ext cx="4790880" cy="61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Первая программа*</a:t>
            </a:r>
            <a:br>
              <a:rPr sz="2800"/>
            </a:b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всё уже написано за нас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br>
              <a:rPr sz="2200"/>
            </a:br>
            <a:br>
              <a:rPr sz="2600"/>
            </a:b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9448920" y="5295960"/>
            <a:ext cx="2285280" cy="460440"/>
          </a:xfrm>
          <a:prstGeom prst="rect">
            <a:avLst/>
          </a:prstGeom>
          <a:ln w="0">
            <a:noFill/>
          </a:ln>
        </p:spPr>
      </p:pic>
      <p:sp>
        <p:nvSpPr>
          <p:cNvPr id="133" name="PlaceHolder 1"/>
          <p:cNvSpPr/>
          <p:nvPr/>
        </p:nvSpPr>
        <p:spPr>
          <a:xfrm>
            <a:off x="1182240" y="2467080"/>
            <a:ext cx="909684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Первая программа находила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наибольший делитель для числа 2</a:t>
            </a:r>
            <a:r>
              <a:rPr b="0" lang="ru-RU" sz="24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18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 (262 144)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насчитывала 17 команд,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написал Том Килбурн весной 1948 года, 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выполнена она была впервые 21 июня того же года.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Этот день можно считать днем рождения программирования.</a:t>
            </a:r>
            <a:br>
              <a:rPr sz="2400"/>
            </a:br>
            <a:br>
              <a:rPr sz="2400"/>
            </a:b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* Но это не точно. Возможно, первую программу написал Беббидж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400"/>
            </a:br>
            <a:br>
              <a:rPr sz="2400"/>
            </a:b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182240" y="1190520"/>
            <a:ext cx="4790880" cy="61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Первая программа*</a:t>
            </a:r>
            <a:br>
              <a:rPr sz="2800"/>
            </a:br>
            <a:br>
              <a:rPr sz="2200"/>
            </a:br>
            <a:br>
              <a:rPr sz="2800"/>
            </a:b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9448920" y="5295960"/>
            <a:ext cx="2285280" cy="460440"/>
          </a:xfrm>
          <a:prstGeom prst="rect">
            <a:avLst/>
          </a:prstGeom>
          <a:ln w="0">
            <a:noFill/>
          </a:ln>
        </p:spPr>
      </p:pic>
      <p:sp>
        <p:nvSpPr>
          <p:cNvPr id="136" name="PlaceHolder 1"/>
          <p:cNvSpPr/>
          <p:nvPr/>
        </p:nvSpPr>
        <p:spPr>
          <a:xfrm>
            <a:off x="1182240" y="2051280"/>
            <a:ext cx="909684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Программа находила наибольший делитель для числа 2</a:t>
            </a:r>
            <a:r>
              <a:rPr b="0" lang="ru-RU" sz="24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18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 (262 144) перебором, вычитая по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1 от 2</a:t>
            </a:r>
            <a:r>
              <a:rPr b="0" lang="ru-RU" sz="24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18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 и далее.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За 52 минуты SSEM выполнила 3,5 млн операций и получила очевидный ответ – 13 1072.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000"/>
            </a:b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400"/>
            </a:br>
            <a:br>
              <a:rPr sz="2400"/>
            </a:b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182240" y="1190520"/>
            <a:ext cx="7410240" cy="618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Логика (алгоритм) решения</a:t>
            </a:r>
            <a:br>
              <a:rPr sz="2800"/>
            </a:b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сначала опишем решение на человеческом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9448920" y="5295960"/>
            <a:ext cx="2285280" cy="460440"/>
          </a:xfrm>
          <a:prstGeom prst="rect">
            <a:avLst/>
          </a:prstGeom>
          <a:ln w="0">
            <a:noFill/>
          </a:ln>
        </p:spPr>
      </p:pic>
      <p:sp>
        <p:nvSpPr>
          <p:cNvPr id="139" name="PlaceHolder 1"/>
          <p:cNvSpPr/>
          <p:nvPr/>
        </p:nvSpPr>
        <p:spPr>
          <a:xfrm>
            <a:off x="1182240" y="2467080"/>
            <a:ext cx="960768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1. Отними от 262 144 единицу.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2. Проверь, делится ли 262 144 без остатка на 262 143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3. Если делится, - ура. Распечатай 262 143 и закончи программу.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4. Если не делится - отними от 262 144 двойку.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... повторяй так, пока не надо будет отнимать 262 143 ...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400"/>
            </a:br>
            <a:br>
              <a:rPr sz="2400"/>
            </a:b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2023-08-25T13:22:51Z</dcterms:created>
  <dc:creator/>
  <dc:description/>
  <dc:language>ru-RU</dc:language>
  <cp:lastModifiedBy/>
  <dcterms:modified xsi:type="dcterms:W3CDTF">2025-01-27T21:21:47Z</dcterms:modified>
  <cp:revision>7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41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41</vt:i4>
  </property>
</Properties>
</file>