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386" r:id="rId6"/>
    <p:sldId id="364" r:id="rId7"/>
    <p:sldId id="387" r:id="rId8"/>
    <p:sldId id="365" r:id="rId9"/>
    <p:sldId id="389" r:id="rId10"/>
    <p:sldId id="367" r:id="rId11"/>
    <p:sldId id="405" r:id="rId12"/>
    <p:sldId id="397" r:id="rId13"/>
    <p:sldId id="401" r:id="rId14"/>
    <p:sldId id="371" r:id="rId15"/>
    <p:sldId id="390" r:id="rId16"/>
    <p:sldId id="39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4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tags" Target="../tags/tag28.xml"/><Relationship Id="rId5" Type="http://schemas.openxmlformats.org/officeDocument/2006/relationships/image" Target="../media/image10.png"/><Relationship Id="rId4" Type="http://schemas.openxmlformats.org/officeDocument/2006/relationships/tags" Target="../tags/tag27.xml"/><Relationship Id="rId3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28875" y="2052955"/>
            <a:ext cx="73342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  <a:cs typeface="SDK_SC_Web" panose="00020600040101010101" charset="-128"/>
              </a:rPr>
              <a:t>信息奥赛入门   </a:t>
            </a:r>
            <a:r>
              <a:rPr lang="en-US" altLang="zh-CN" sz="60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  <a:cs typeface="SDK_SC_Web" panose="00020600040101010101" charset="-128"/>
              </a:rPr>
              <a:t>#10</a:t>
            </a:r>
            <a:endParaRPr lang="en-US" altLang="zh-CN" sz="6000">
              <a:solidFill>
                <a:schemeClr val="bg1"/>
              </a:solidFill>
              <a:latin typeface="SDK_SC_Web" panose="00020600040101010101" charset="-128"/>
              <a:ea typeface="SDK_SC_Web" panose="00020600040101010101" charset="-128"/>
              <a:cs typeface="SDK_SC_Web" panose="00020600040101010101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7620" y="3351530"/>
            <a:ext cx="192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  <a:cs typeface="+mj-ea"/>
              </a:rPr>
              <a:t>一维数组</a:t>
            </a:r>
            <a:endParaRPr lang="zh-CN" sz="3200">
              <a:solidFill>
                <a:schemeClr val="bg1"/>
              </a:solidFill>
              <a:latin typeface="SDK_SC_Web" panose="00020600040101010101" charset="-128"/>
              <a:ea typeface="SDK_SC_Web" panose="00020600040101010101" charset="-128"/>
              <a:cs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9075" y="5782945"/>
            <a:ext cx="2975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SDK_SC_Web" panose="00020600040101010101" charset="-128"/>
                <a:ea typeface="SDK_SC_Web" panose="00020600040101010101" charset="-128"/>
              </a:rPr>
              <a:t>主讲：陈启航</a:t>
            </a:r>
            <a:endParaRPr lang="zh-CN" altLang="en-US" sz="2800">
              <a:solidFill>
                <a:schemeClr val="bg1"/>
              </a:solidFill>
              <a:latin typeface="SDK_SC_Web" panose="00020600040101010101" charset="-128"/>
              <a:ea typeface="SDK_SC_Web" panose="00020600040101010101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练习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11810" y="143446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读入</a:t>
            </a:r>
            <a:r>
              <a:rPr lang="en-US" altLang="zh-CN" sz="3200">
                <a:solidFill>
                  <a:schemeClr val="bg1"/>
                </a:solidFill>
              </a:rPr>
              <a:t>n(1 &lt;= n &lt;= </a:t>
            </a:r>
            <a:r>
              <a:rPr lang="en-US" altLang="zh-CN" sz="3200">
                <a:solidFill>
                  <a:schemeClr val="bg1"/>
                </a:solidFill>
              </a:rPr>
              <a:t>1000)</a:t>
            </a:r>
            <a:r>
              <a:rPr lang="zh-CN" altLang="en-US" sz="3200">
                <a:solidFill>
                  <a:schemeClr val="bg1"/>
                </a:solidFill>
              </a:rPr>
              <a:t>个学生的成绩，求这些学生成绩的</a:t>
            </a:r>
            <a:r>
              <a:rPr lang="zh-CN" altLang="en-US" sz="3200" b="1">
                <a:solidFill>
                  <a:srgbClr val="FFC000"/>
                </a:solidFill>
              </a:rPr>
              <a:t>总和</a:t>
            </a:r>
            <a:r>
              <a:rPr lang="zh-CN" altLang="en-US" sz="3200" b="1">
                <a:solidFill>
                  <a:schemeClr val="bg1"/>
                </a:solidFill>
              </a:rPr>
              <a:t>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sum.cpp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样例输入：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5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40 60 80 20 30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样例输出：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230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5645" y="1454150"/>
            <a:ext cx="1114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1000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练习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44080" y="3535680"/>
            <a:ext cx="2079625" cy="1654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44080" y="1303020"/>
            <a:ext cx="2080895" cy="1470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04900" y="981710"/>
            <a:ext cx="5069205" cy="5733415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3265170" y="1673860"/>
            <a:ext cx="1511935" cy="29083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4900" y="2411730"/>
            <a:ext cx="4913630" cy="4303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79015" y="1332865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5" name="矩形 4"/>
          <p:cNvSpPr/>
          <p:nvPr/>
        </p:nvSpPr>
        <p:spPr>
          <a:xfrm>
            <a:off x="3689350" y="1332865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90615" y="1332865"/>
            <a:ext cx="23939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87270" y="3480435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15" name="文本框 14"/>
          <p:cNvSpPr txBox="1"/>
          <p:nvPr/>
        </p:nvSpPr>
        <p:spPr>
          <a:xfrm>
            <a:off x="189230" y="1184910"/>
            <a:ext cx="1837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int a, b;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230" y="2835275"/>
            <a:ext cx="23323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olidFill>
                  <a:schemeClr val="bg1"/>
                </a:solidFill>
                <a:sym typeface="+mn-ea"/>
              </a:rPr>
              <a:t>int  nums[5];</a:t>
            </a:r>
            <a:endParaRPr lang="en-US" altLang="zh-CN" sz="3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79015" y="1333500"/>
            <a:ext cx="1125220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0" name="矩形 19"/>
          <p:cNvSpPr/>
          <p:nvPr/>
        </p:nvSpPr>
        <p:spPr>
          <a:xfrm>
            <a:off x="3689350" y="1333500"/>
            <a:ext cx="218503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87270" y="3481070"/>
            <a:ext cx="1085215" cy="96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25" name="矩形 24"/>
          <p:cNvSpPr/>
          <p:nvPr/>
        </p:nvSpPr>
        <p:spPr>
          <a:xfrm>
            <a:off x="6190615" y="1323340"/>
            <a:ext cx="23876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1000" y="1333500"/>
            <a:ext cx="9975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b</a:t>
            </a:r>
            <a:endParaRPr lang="en-US" altLang="zh-CN" sz="4800" b="1"/>
          </a:p>
        </p:txBody>
      </p:sp>
      <p:sp>
        <p:nvSpPr>
          <p:cNvPr id="27" name="矩形 26"/>
          <p:cNvSpPr/>
          <p:nvPr/>
        </p:nvSpPr>
        <p:spPr>
          <a:xfrm>
            <a:off x="6816725" y="3482340"/>
            <a:ext cx="1066800" cy="968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4</a:t>
            </a:r>
            <a:endParaRPr lang="en-US" altLang="zh-CN" sz="4800" b="1"/>
          </a:p>
        </p:txBody>
      </p:sp>
      <p:sp>
        <p:nvSpPr>
          <p:cNvPr id="28" name="矩形 27"/>
          <p:cNvSpPr/>
          <p:nvPr/>
        </p:nvSpPr>
        <p:spPr>
          <a:xfrm>
            <a:off x="2279015" y="1333500"/>
            <a:ext cx="112522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a</a:t>
            </a:r>
            <a:endParaRPr lang="en-US" altLang="zh-CN" sz="4800" b="1"/>
          </a:p>
        </p:txBody>
      </p:sp>
      <p:sp>
        <p:nvSpPr>
          <p:cNvPr id="29" name="矩形 28"/>
          <p:cNvSpPr/>
          <p:nvPr/>
        </p:nvSpPr>
        <p:spPr>
          <a:xfrm>
            <a:off x="3689350" y="1333500"/>
            <a:ext cx="218503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87270" y="3481070"/>
            <a:ext cx="11176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0</a:t>
            </a:r>
            <a:endParaRPr lang="en-US" altLang="zh-CN" sz="4800" b="1"/>
          </a:p>
        </p:txBody>
      </p:sp>
      <p:sp>
        <p:nvSpPr>
          <p:cNvPr id="31" name="矩形 30"/>
          <p:cNvSpPr/>
          <p:nvPr/>
        </p:nvSpPr>
        <p:spPr>
          <a:xfrm>
            <a:off x="5735955" y="3480435"/>
            <a:ext cx="1079500" cy="9677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3</a:t>
            </a:r>
            <a:endParaRPr lang="en-US" altLang="zh-CN" sz="4800" b="1"/>
          </a:p>
        </p:txBody>
      </p:sp>
      <p:sp>
        <p:nvSpPr>
          <p:cNvPr id="32" name="矩形 31"/>
          <p:cNvSpPr/>
          <p:nvPr/>
        </p:nvSpPr>
        <p:spPr>
          <a:xfrm>
            <a:off x="4566920" y="3482340"/>
            <a:ext cx="1168400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2</a:t>
            </a:r>
            <a:endParaRPr lang="en-US" altLang="zh-CN" sz="4800" b="1"/>
          </a:p>
        </p:txBody>
      </p:sp>
      <p:sp>
        <p:nvSpPr>
          <p:cNvPr id="33" name="矩形 32"/>
          <p:cNvSpPr/>
          <p:nvPr/>
        </p:nvSpPr>
        <p:spPr>
          <a:xfrm>
            <a:off x="3404235" y="3482340"/>
            <a:ext cx="1162685" cy="9658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800" b="1"/>
              <a:t>1</a:t>
            </a:r>
            <a:endParaRPr lang="en-US" altLang="zh-CN" sz="4800" b="1"/>
          </a:p>
        </p:txBody>
      </p:sp>
      <p:sp>
        <p:nvSpPr>
          <p:cNvPr id="2" name="弧形 1"/>
          <p:cNvSpPr/>
          <p:nvPr/>
        </p:nvSpPr>
        <p:spPr>
          <a:xfrm rot="10800000">
            <a:off x="2673985" y="3100070"/>
            <a:ext cx="1419225" cy="2066290"/>
          </a:xfrm>
          <a:prstGeom prst="arc">
            <a:avLst>
              <a:gd name="adj1" fmla="val 12271819"/>
              <a:gd name="adj2" fmla="val 2018555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4995" y="5408930"/>
            <a:ext cx="675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2673985" y="2723515"/>
            <a:ext cx="2494915" cy="2819400"/>
          </a:xfrm>
          <a:prstGeom prst="arc">
            <a:avLst>
              <a:gd name="adj1" fmla="val 11724468"/>
              <a:gd name="adj2" fmla="val 20689422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89350" y="5640070"/>
            <a:ext cx="675640" cy="795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弧形 12"/>
          <p:cNvSpPr/>
          <p:nvPr>
            <p:custDataLst>
              <p:tags r:id="rId1"/>
            </p:custDataLst>
          </p:nvPr>
        </p:nvSpPr>
        <p:spPr>
          <a:xfrm rot="10800000">
            <a:off x="2795270" y="2850515"/>
            <a:ext cx="4519930" cy="2819400"/>
          </a:xfrm>
          <a:prstGeom prst="arc">
            <a:avLst>
              <a:gd name="adj1" fmla="val 11140515"/>
              <a:gd name="adj2" fmla="val 21285371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26560" y="5766435"/>
            <a:ext cx="41402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>
            <a:off x="2677795" y="2621915"/>
            <a:ext cx="3512820" cy="2819400"/>
          </a:xfrm>
          <a:prstGeom prst="arc">
            <a:avLst>
              <a:gd name="adj1" fmla="val 11728920"/>
              <a:gd name="adj2" fmla="val 20768577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664710" y="5975985"/>
            <a:ext cx="462915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弧形 21"/>
          <p:cNvSpPr/>
          <p:nvPr/>
        </p:nvSpPr>
        <p:spPr>
          <a:xfrm rot="10800000">
            <a:off x="2414905" y="3100070"/>
            <a:ext cx="768985" cy="2066290"/>
          </a:xfrm>
          <a:prstGeom prst="arc">
            <a:avLst>
              <a:gd name="adj1" fmla="val 13291954"/>
              <a:gd name="adj2" fmla="val 19131826"/>
            </a:avLst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1115" y="5267960"/>
            <a:ext cx="47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2684145" y="2771140"/>
            <a:ext cx="339725" cy="6007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42920" y="2850515"/>
            <a:ext cx="141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起始地址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一维数组的内存相关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9" grpId="0" bldLvl="0" animBg="1"/>
      <p:bldP spid="10" grpId="0"/>
      <p:bldP spid="13" grpId="0" bldLvl="0" animBg="1"/>
      <p:bldP spid="14" grpId="0"/>
      <p:bldP spid="17" grpId="0" bldLvl="0" animBg="1"/>
      <p:bldP spid="18" grpId="0"/>
      <p:bldP spid="22" grpId="0" bldLvl="0" animBg="1"/>
      <p:bldP spid="23" grpId="0"/>
      <p:bldP spid="22" grpId="1" animBg="1"/>
      <p:bldP spid="23" grpId="1"/>
      <p:bldP spid="2" grpId="1" animBg="1"/>
      <p:bldP spid="7" grpId="1"/>
      <p:bldP spid="10" grpId="1"/>
      <p:bldP spid="9" grpId="1" animBg="1"/>
      <p:bldP spid="17" grpId="1" animBg="1"/>
      <p:bldP spid="14" grpId="1"/>
      <p:bldP spid="24" grpId="0" bldLvl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总结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8810" y="2166620"/>
            <a:ext cx="3091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10.0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什么是数组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89125" y="3195955"/>
            <a:ext cx="388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10.1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一维数组的定义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889125" y="4225290"/>
            <a:ext cx="3663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10.2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一维数组的访问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958330" y="2166620"/>
            <a:ext cx="388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10.3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一维数组的初始化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938645" y="3195955"/>
            <a:ext cx="388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10.4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键盘读入一维数组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6938645" y="4225290"/>
            <a:ext cx="400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10.5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一维数组的内存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练习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11810" y="143446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读入</a:t>
            </a:r>
            <a:r>
              <a:rPr lang="en-US" altLang="zh-CN" sz="3200">
                <a:solidFill>
                  <a:schemeClr val="bg1"/>
                </a:solidFill>
              </a:rPr>
              <a:t>n(1 &lt;= n &lt;= 1000)</a:t>
            </a:r>
            <a:r>
              <a:rPr lang="zh-CN" altLang="en-US" sz="3200">
                <a:solidFill>
                  <a:schemeClr val="bg1"/>
                </a:solidFill>
              </a:rPr>
              <a:t>个学生的成绩，求这些学生成绩的</a:t>
            </a:r>
            <a:r>
              <a:rPr lang="zh-CN" altLang="en-US" sz="3200" b="1">
                <a:solidFill>
                  <a:schemeClr val="bg1"/>
                </a:solidFill>
              </a:rPr>
              <a:t>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sum.cpp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样例输入：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5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40 60 80 20 30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样例输出：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230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1810" y="1434465"/>
            <a:ext cx="11169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读入</a:t>
            </a:r>
            <a:r>
              <a:rPr lang="en-US" altLang="zh-CN" sz="3200" b="1">
                <a:solidFill>
                  <a:schemeClr val="bg1"/>
                </a:solidFill>
              </a:rPr>
              <a:t>n(1 &lt;= n &lt;= 1000)</a:t>
            </a:r>
            <a:r>
              <a:rPr lang="zh-CN" altLang="en-US" sz="3200" b="1">
                <a:solidFill>
                  <a:schemeClr val="bg1"/>
                </a:solidFill>
              </a:rPr>
              <a:t>个学生的成绩，求这些学生成绩的总和。   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sum.cpp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样例输入：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5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40 60 80 20 30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样例输出：</a:t>
            </a:r>
            <a:endParaRPr lang="zh-CN" altLang="en-US" sz="3200" b="1">
              <a:solidFill>
                <a:schemeClr val="bg1"/>
              </a:solidFill>
            </a:endParaRPr>
          </a:p>
          <a:p>
            <a:r>
              <a:rPr lang="en-US" altLang="zh-CN" sz="3200" b="1">
                <a:solidFill>
                  <a:schemeClr val="bg1"/>
                </a:solidFill>
              </a:rPr>
              <a:t>230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810" y="42481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2258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40330" y="1508760"/>
            <a:ext cx="6911340" cy="43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432685" y="1993900"/>
            <a:ext cx="7326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C000"/>
                </a:solidFill>
                <a:uFillTx/>
              </a:rPr>
              <a:t>有限</a:t>
            </a:r>
            <a:r>
              <a:rPr lang="zh-CN" altLang="en-US" sz="3200">
                <a:solidFill>
                  <a:schemeClr val="bg1"/>
                </a:solidFill>
              </a:rPr>
              <a:t>个</a:t>
            </a:r>
            <a:r>
              <a:rPr lang="zh-CN" altLang="en-US" sz="3200" b="1">
                <a:solidFill>
                  <a:srgbClr val="FFC000"/>
                </a:solidFill>
                <a:uFillTx/>
              </a:rPr>
              <a:t>相同类型</a:t>
            </a:r>
            <a:r>
              <a:rPr lang="zh-CN" altLang="en-US" sz="3200">
                <a:solidFill>
                  <a:schemeClr val="bg1"/>
                </a:solidFill>
              </a:rPr>
              <a:t>的变量组成的</a:t>
            </a:r>
            <a:r>
              <a:rPr lang="zh-CN" altLang="en-US" sz="3200" b="1">
                <a:solidFill>
                  <a:srgbClr val="FFC000"/>
                </a:solidFill>
                <a:uFillTx/>
              </a:rPr>
              <a:t>有序</a:t>
            </a:r>
            <a:r>
              <a:rPr lang="zh-CN" altLang="en-US" sz="3200">
                <a:solidFill>
                  <a:schemeClr val="bg1"/>
                </a:solidFill>
              </a:rPr>
              <a:t>集合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77940" y="3468370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：数组中的每一个变量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7940" y="4741545"/>
            <a:ext cx="554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下标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：数组中元素的序号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06170" y="3439795"/>
            <a:ext cx="35674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数组中的每个元素都是相同数据类型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06170" y="4712970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数组是由连续的内存位置组成的</a:t>
            </a:r>
            <a:endParaRPr 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11810" y="424815"/>
            <a:ext cx="2519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什么是数组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8690" y="4583430"/>
            <a:ext cx="5106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数组类型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数组名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[</a:t>
            </a:r>
            <a:r>
              <a:rPr lang="zh-CN" altLang="en-US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元素个数</a:t>
            </a:r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19240" y="1224915"/>
            <a:ext cx="211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int a[1000];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619240" y="2221230"/>
            <a:ext cx="222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char s[255];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619240" y="3217545"/>
            <a:ext cx="3515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const int N = 30010;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long long sum[N];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618605" y="4645025"/>
            <a:ext cx="3515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long long a[100010];</a:t>
            </a:r>
            <a:endParaRPr lang="en-US" altLang="zh-CN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11810" y="424815"/>
            <a:ext cx="3789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一维数组的创建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8690" y="1391285"/>
            <a:ext cx="4520565" cy="2980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8690" y="5570220"/>
            <a:ext cx="5281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C000"/>
                </a:solidFill>
              </a:rPr>
              <a:t>数组定义到</a:t>
            </a:r>
            <a:r>
              <a:rPr lang="en-US" altLang="zh-CN" sz="3200">
                <a:solidFill>
                  <a:srgbClr val="FFC000"/>
                </a:solidFill>
              </a:rPr>
              <a:t>main</a:t>
            </a:r>
            <a:r>
              <a:rPr lang="zh-CN" altLang="en-US" sz="3200">
                <a:solidFill>
                  <a:srgbClr val="FFC000"/>
                </a:solidFill>
              </a:rPr>
              <a:t>函数前</a:t>
            </a:r>
            <a:endParaRPr lang="zh-CN" altLang="en-US" sz="320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0625" y="4085590"/>
            <a:ext cx="681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nums[0]    nums[1]   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nums[2]    nums[3]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nums[4]</a:t>
            </a:r>
            <a:endParaRPr lang="en-US" alt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1525" y="1070610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访问数组的变量需要附带下标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851525" y="2154555"/>
            <a:ext cx="582358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bg1"/>
                </a:solidFill>
              </a:rPr>
              <a:t>数组的下标从</a:t>
            </a:r>
            <a:r>
              <a:rPr lang="en-US" altLang="zh-CN" sz="3200" b="1">
                <a:solidFill>
                  <a:schemeClr val="bg1"/>
                </a:solidFill>
              </a:rPr>
              <a:t>0</a:t>
            </a:r>
            <a:r>
              <a:rPr lang="zh-CN" altLang="en-US" sz="3200" b="1">
                <a:solidFill>
                  <a:schemeClr val="bg1"/>
                </a:solidFill>
              </a:rPr>
              <a:t>开始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1430" y="4885690"/>
            <a:ext cx="34296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思考：为什么下标从</a:t>
            </a:r>
            <a:r>
              <a:rPr lang="en-US" altLang="zh-CN" sz="2800" b="1">
                <a:solidFill>
                  <a:schemeClr val="bg1"/>
                </a:solidFill>
              </a:rPr>
              <a:t>0</a:t>
            </a:r>
            <a:r>
              <a:rPr lang="zh-CN" altLang="en-US" sz="2800" b="1">
                <a:solidFill>
                  <a:schemeClr val="bg1"/>
                </a:solidFill>
              </a:rPr>
              <a:t>开始而不是从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开始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851525" y="3239135"/>
            <a:ext cx="608520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200" b="1">
                <a:solidFill>
                  <a:schemeClr val="bg1"/>
                </a:solidFill>
              </a:rPr>
              <a:t>长度为</a:t>
            </a:r>
            <a:r>
              <a:rPr lang="en-US" altLang="zh-CN" sz="3200" b="1">
                <a:solidFill>
                  <a:schemeClr val="bg1"/>
                </a:solidFill>
              </a:rPr>
              <a:t>n</a:t>
            </a:r>
            <a:r>
              <a:rPr lang="zh-CN" altLang="en-US" sz="3200" b="1">
                <a:solidFill>
                  <a:schemeClr val="bg1"/>
                </a:solidFill>
              </a:rPr>
              <a:t>的数组，下标范围</a:t>
            </a:r>
            <a:r>
              <a:rPr lang="en-US" altLang="zh-CN" sz="3200" b="1">
                <a:solidFill>
                  <a:schemeClr val="bg1"/>
                </a:solidFill>
              </a:rPr>
              <a:t>[0,n - 1]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9315" y="5193665"/>
            <a:ext cx="2073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nums[5]</a:t>
            </a:r>
            <a:endParaRPr lang="en-US" altLang="zh-CN" sz="3600" b="1">
              <a:solidFill>
                <a:srgbClr val="FFC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2886075" y="5380990"/>
            <a:ext cx="2965450" cy="271145"/>
          </a:xfrm>
          <a:prstGeom prst="mathMin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11810" y="424815"/>
            <a:ext cx="406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一维数组的使用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84300" y="1070610"/>
            <a:ext cx="3550285" cy="2846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72125" y="5321935"/>
            <a:ext cx="153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下标越界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7" grpId="0"/>
      <p:bldP spid="9" grpId="0"/>
      <p:bldP spid="1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01140" y="2323465"/>
            <a:ext cx="1047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a[i]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285490" y="232346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b[i + j]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418455" y="232346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c[100]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684135" y="2323465"/>
            <a:ext cx="1822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d[i - 1]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01140" y="408749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nums[i * i]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982720" y="4087495"/>
            <a:ext cx="2588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rest[m % 2]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97980" y="4087495"/>
            <a:ext cx="3217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card[abs(i - j)]</a:t>
            </a:r>
            <a:endParaRPr lang="en-US" altLang="zh-CN" sz="32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一维数组的访问</a:t>
            </a:r>
            <a:endParaRPr lang="zh-CN" altLang="en-US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8415" y="1140460"/>
            <a:ext cx="7937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从键盘读入</a:t>
            </a:r>
            <a:r>
              <a:rPr lang="en-US" altLang="zh-CN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个数，存入数组。并将他们输出。</a:t>
            </a:r>
            <a:endParaRPr lang="zh-CN" altLang="en-US" sz="28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11810" y="424815"/>
            <a:ext cx="8742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一维数组的输入输出</a:t>
            </a:r>
            <a:endParaRPr lang="zh-CN" sz="360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662430"/>
            <a:ext cx="4593590" cy="5082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10" y="3429000"/>
            <a:ext cx="2565400" cy="1388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385445"/>
            <a:ext cx="6646545" cy="60877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66770" y="6045200"/>
            <a:ext cx="591185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4880" y="1122680"/>
            <a:ext cx="329565" cy="280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16050" y="1403350"/>
            <a:ext cx="2760980" cy="3771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71135" y="2507615"/>
            <a:ext cx="1795145" cy="272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902460"/>
            <a:ext cx="4833620" cy="414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67855" y="1122680"/>
            <a:ext cx="5224145" cy="67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700" b="1">
                <a:solidFill>
                  <a:srgbClr val="FFC000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数组定义的长度为题目范围</a:t>
            </a:r>
            <a:r>
              <a:rPr lang="en-US" altLang="zh-CN" sz="2700" b="1">
                <a:solidFill>
                  <a:srgbClr val="FFC000"/>
                </a:solidFill>
                <a:latin typeface="汉仪文黑-65W" panose="00020600040101010101" charset="-122"/>
                <a:ea typeface="汉仪文黑-65W" panose="00020600040101010101" charset="-122"/>
                <a:cs typeface="汉仪文黑-65W" panose="00020600040101010101" charset="-122"/>
              </a:rPr>
              <a:t> + 10</a:t>
            </a:r>
            <a:endParaRPr lang="en-US" altLang="zh-CN" sz="2700" b="1">
              <a:solidFill>
                <a:srgbClr val="FFC000"/>
              </a:solidFill>
              <a:latin typeface="汉仪文黑-65W" panose="00020600040101010101" charset="-122"/>
              <a:ea typeface="汉仪文黑-65W" panose="00020600040101010101" charset="-122"/>
              <a:cs typeface="汉仪文黑-65W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COMMONDATA" val="eyJoZGlkIjoiNWQwY2YyNmRiOTcxNDYyY2E5YmZkMTJkZmNhYTQyMmEifQ=="/>
  <p:tag name="commondata" val="eyJoZGlkIjoiYzU5ODBmNmQwNzE3YTMwZWU2NDQ5OGYzNjgxZWYzOD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演示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SDK_SC_Web</vt:lpstr>
      <vt:lpstr>等线</vt:lpstr>
      <vt:lpstr>微软雅黑</vt:lpstr>
      <vt:lpstr>Arial Unicode MS</vt:lpstr>
      <vt:lpstr>Calibri</vt:lpstr>
      <vt:lpstr>汉仪文黑-65W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机长大大</cp:lastModifiedBy>
  <cp:revision>73</cp:revision>
  <dcterms:created xsi:type="dcterms:W3CDTF">2020-01-16T17:27:00Z</dcterms:created>
  <dcterms:modified xsi:type="dcterms:W3CDTF">2024-01-12T03:25:35Z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2E64E0D839C245BC99CC60396E8F0B7C_13</vt:lpwstr>
  </property>
</Properties>
</file>