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61" r:id="rId6"/>
    <p:sldId id="386" r:id="rId7"/>
    <p:sldId id="364" r:id="rId8"/>
    <p:sldId id="387" r:id="rId9"/>
    <p:sldId id="365" r:id="rId10"/>
    <p:sldId id="389" r:id="rId11"/>
    <p:sldId id="367" r:id="rId12"/>
    <p:sldId id="397" r:id="rId13"/>
    <p:sldId id="398" r:id="rId14"/>
    <p:sldId id="399" r:id="rId15"/>
    <p:sldId id="371" r:id="rId16"/>
    <p:sldId id="390" r:id="rId17"/>
    <p:sldId id="39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4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28875" y="2052955"/>
            <a:ext cx="7334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SDK_SC_Web" panose="00020600040101010101" charset="-128"/>
                <a:ea typeface="SDK_SC_Web" panose="00020600040101010101" charset="-128"/>
                <a:cs typeface="SDK_SC_Web" panose="00020600040101010101" charset="-128"/>
              </a:rPr>
              <a:t>信息奥赛入门   </a:t>
            </a:r>
            <a:r>
              <a:rPr lang="en-US" altLang="zh-CN" sz="6000">
                <a:solidFill>
                  <a:schemeClr val="bg1"/>
                </a:solidFill>
                <a:latin typeface="SDK_SC_Web" panose="00020600040101010101" charset="-128"/>
                <a:ea typeface="SDK_SC_Web" panose="00020600040101010101" charset="-128"/>
                <a:cs typeface="SDK_SC_Web" panose="00020600040101010101" charset="-128"/>
              </a:rPr>
              <a:t>#10</a:t>
            </a:r>
            <a:endParaRPr lang="en-US" altLang="zh-CN" sz="6000">
              <a:solidFill>
                <a:schemeClr val="bg1"/>
              </a:solidFill>
              <a:latin typeface="SDK_SC_Web" panose="00020600040101010101" charset="-128"/>
              <a:ea typeface="SDK_SC_Web" panose="00020600040101010101" charset="-128"/>
              <a:cs typeface="SDK_SC_Web" panose="00020600040101010101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97620" y="3351530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solidFill>
                  <a:schemeClr val="bg1"/>
                </a:solidFill>
                <a:latin typeface="SDK_SC_Web" panose="00020600040101010101" charset="-128"/>
                <a:ea typeface="SDK_SC_Web" panose="00020600040101010101" charset="-128"/>
                <a:cs typeface="+mj-ea"/>
              </a:rPr>
              <a:t>一维数组</a:t>
            </a:r>
            <a:endParaRPr lang="zh-CN" sz="3200">
              <a:solidFill>
                <a:schemeClr val="bg1"/>
              </a:solidFill>
              <a:latin typeface="SDK_SC_Web" panose="00020600040101010101" charset="-128"/>
              <a:ea typeface="SDK_SC_Web" panose="00020600040101010101" charset="-128"/>
              <a:cs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9075" y="5782945"/>
            <a:ext cx="2975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SDK_SC_Web" panose="00020600040101010101" charset="-128"/>
                <a:ea typeface="SDK_SC_Web" panose="00020600040101010101" charset="-128"/>
              </a:rPr>
              <a:t>主讲：陈启航</a:t>
            </a:r>
            <a:endParaRPr lang="zh-CN" altLang="en-US" sz="2800">
              <a:solidFill>
                <a:schemeClr val="bg1"/>
              </a:solidFill>
              <a:latin typeface="SDK_SC_Web" panose="00020600040101010101" charset="-128"/>
              <a:ea typeface="SDK_SC_Web" panose="00020600040101010101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8415" y="1712595"/>
            <a:ext cx="7937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从键盘读入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个数，存入数组。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415" y="2516505"/>
            <a:ext cx="5107940" cy="378142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11810" y="424815"/>
            <a:ext cx="8742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</a:t>
            </a:r>
            <a:r>
              <a:rPr 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读入</a:t>
            </a:r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——</a:t>
            </a:r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定长数据输出</a:t>
            </a:r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111111111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1810" y="1434465"/>
            <a:ext cx="111690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读入</a:t>
            </a:r>
            <a:r>
              <a:rPr lang="en-US" altLang="zh-CN" sz="3200" b="1">
                <a:solidFill>
                  <a:schemeClr val="bg1"/>
                </a:solidFill>
              </a:rPr>
              <a:t>n(1 &lt;= n &lt;= 1000)</a:t>
            </a:r>
            <a:r>
              <a:rPr lang="zh-CN" altLang="en-US" sz="3200" b="1">
                <a:solidFill>
                  <a:schemeClr val="bg1"/>
                </a:solidFill>
              </a:rPr>
              <a:t>个学生的成绩，求这些学生成绩的总和。   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sum.cpp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样例输入：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5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40 60 80 20 30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样例输出：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230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810" y="424815"/>
            <a:ext cx="2258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79015" y="1332865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5" name="矩形 4"/>
          <p:cNvSpPr/>
          <p:nvPr/>
        </p:nvSpPr>
        <p:spPr>
          <a:xfrm>
            <a:off x="3689350" y="1332865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90615" y="1332865"/>
            <a:ext cx="23939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7270" y="3480435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15" name="文本框 14"/>
          <p:cNvSpPr txBox="1"/>
          <p:nvPr/>
        </p:nvSpPr>
        <p:spPr>
          <a:xfrm>
            <a:off x="189230" y="1184910"/>
            <a:ext cx="1837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</a:rPr>
              <a:t>int a, b;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230" y="2835275"/>
            <a:ext cx="23323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int  nums[5];</a:t>
            </a:r>
            <a:endParaRPr lang="en-US" altLang="zh-CN" sz="3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79015" y="1333500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0" name="矩形 19"/>
          <p:cNvSpPr/>
          <p:nvPr/>
        </p:nvSpPr>
        <p:spPr>
          <a:xfrm>
            <a:off x="3689350" y="1333500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87270" y="3481070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25" name="矩形 24"/>
          <p:cNvSpPr/>
          <p:nvPr/>
        </p:nvSpPr>
        <p:spPr>
          <a:xfrm>
            <a:off x="6190615" y="1323340"/>
            <a:ext cx="23876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31000" y="1333500"/>
            <a:ext cx="99758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b</a:t>
            </a:r>
            <a:endParaRPr lang="en-US" altLang="zh-CN" sz="4800" b="1"/>
          </a:p>
        </p:txBody>
      </p:sp>
      <p:sp>
        <p:nvSpPr>
          <p:cNvPr id="27" name="矩形 26"/>
          <p:cNvSpPr/>
          <p:nvPr/>
        </p:nvSpPr>
        <p:spPr>
          <a:xfrm>
            <a:off x="6816725" y="3482340"/>
            <a:ext cx="1066800" cy="968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4</a:t>
            </a:r>
            <a:endParaRPr lang="en-US" altLang="zh-CN" sz="4800" b="1"/>
          </a:p>
        </p:txBody>
      </p:sp>
      <p:sp>
        <p:nvSpPr>
          <p:cNvPr id="28" name="矩形 27"/>
          <p:cNvSpPr/>
          <p:nvPr/>
        </p:nvSpPr>
        <p:spPr>
          <a:xfrm>
            <a:off x="2279015" y="1333500"/>
            <a:ext cx="112522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9" name="矩形 28"/>
          <p:cNvSpPr/>
          <p:nvPr/>
        </p:nvSpPr>
        <p:spPr>
          <a:xfrm>
            <a:off x="3689350" y="1333500"/>
            <a:ext cx="218503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87270" y="3481070"/>
            <a:ext cx="111760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31" name="矩形 30"/>
          <p:cNvSpPr/>
          <p:nvPr/>
        </p:nvSpPr>
        <p:spPr>
          <a:xfrm>
            <a:off x="5735955" y="3480435"/>
            <a:ext cx="1079500" cy="9677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3</a:t>
            </a:r>
            <a:endParaRPr lang="en-US" altLang="zh-CN" sz="4800" b="1"/>
          </a:p>
        </p:txBody>
      </p:sp>
      <p:sp>
        <p:nvSpPr>
          <p:cNvPr id="32" name="矩形 31"/>
          <p:cNvSpPr/>
          <p:nvPr/>
        </p:nvSpPr>
        <p:spPr>
          <a:xfrm>
            <a:off x="4566920" y="3482340"/>
            <a:ext cx="116840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2</a:t>
            </a:r>
            <a:endParaRPr lang="en-US" altLang="zh-CN" sz="4800" b="1"/>
          </a:p>
        </p:txBody>
      </p:sp>
      <p:sp>
        <p:nvSpPr>
          <p:cNvPr id="33" name="矩形 32"/>
          <p:cNvSpPr/>
          <p:nvPr/>
        </p:nvSpPr>
        <p:spPr>
          <a:xfrm>
            <a:off x="3404235" y="3482340"/>
            <a:ext cx="116268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1</a:t>
            </a:r>
            <a:endParaRPr lang="en-US" altLang="zh-CN" sz="4800" b="1"/>
          </a:p>
        </p:txBody>
      </p:sp>
      <p:sp>
        <p:nvSpPr>
          <p:cNvPr id="2" name="弧形 1"/>
          <p:cNvSpPr/>
          <p:nvPr/>
        </p:nvSpPr>
        <p:spPr>
          <a:xfrm rot="10800000">
            <a:off x="2673985" y="3100070"/>
            <a:ext cx="1419225" cy="2066290"/>
          </a:xfrm>
          <a:prstGeom prst="arc">
            <a:avLst>
              <a:gd name="adj1" fmla="val 12271819"/>
              <a:gd name="adj2" fmla="val 20185557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4995" y="5408930"/>
            <a:ext cx="675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1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2673985" y="2723515"/>
            <a:ext cx="2494915" cy="2819400"/>
          </a:xfrm>
          <a:prstGeom prst="arc">
            <a:avLst>
              <a:gd name="adj1" fmla="val 11724468"/>
              <a:gd name="adj2" fmla="val 20689422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89350" y="5640070"/>
            <a:ext cx="675640" cy="795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2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弧形 12"/>
          <p:cNvSpPr/>
          <p:nvPr>
            <p:custDataLst>
              <p:tags r:id="rId1"/>
            </p:custDataLst>
          </p:nvPr>
        </p:nvSpPr>
        <p:spPr>
          <a:xfrm rot="10800000">
            <a:off x="2795270" y="2850515"/>
            <a:ext cx="4519930" cy="2819400"/>
          </a:xfrm>
          <a:prstGeom prst="arc">
            <a:avLst>
              <a:gd name="adj1" fmla="val 11140515"/>
              <a:gd name="adj2" fmla="val 21285371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26560" y="5766435"/>
            <a:ext cx="41402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弧形 16"/>
          <p:cNvSpPr/>
          <p:nvPr/>
        </p:nvSpPr>
        <p:spPr>
          <a:xfrm rot="10800000">
            <a:off x="2677795" y="2621915"/>
            <a:ext cx="3512820" cy="2819400"/>
          </a:xfrm>
          <a:prstGeom prst="arc">
            <a:avLst>
              <a:gd name="adj1" fmla="val 11728920"/>
              <a:gd name="adj2" fmla="val 20768577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664710" y="5975985"/>
            <a:ext cx="462915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4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弧形 21"/>
          <p:cNvSpPr/>
          <p:nvPr/>
        </p:nvSpPr>
        <p:spPr>
          <a:xfrm rot="10800000">
            <a:off x="2414905" y="3100070"/>
            <a:ext cx="768985" cy="2066290"/>
          </a:xfrm>
          <a:prstGeom prst="arc">
            <a:avLst>
              <a:gd name="adj1" fmla="val 13291954"/>
              <a:gd name="adj2" fmla="val 19131826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71115" y="5267960"/>
            <a:ext cx="47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0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2684145" y="2771140"/>
            <a:ext cx="339725" cy="6007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42920" y="2850515"/>
            <a:ext cx="141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起始地址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一维数组的内存相关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9" grpId="0" bldLvl="0" animBg="1"/>
      <p:bldP spid="10" grpId="0"/>
      <p:bldP spid="13" grpId="0" bldLvl="0" animBg="1"/>
      <p:bldP spid="14" grpId="0"/>
      <p:bldP spid="17" grpId="0" bldLvl="0" animBg="1"/>
      <p:bldP spid="18" grpId="0"/>
      <p:bldP spid="22" grpId="0" bldLvl="0" animBg="1"/>
      <p:bldP spid="23" grpId="0"/>
      <p:bldP spid="22" grpId="1" animBg="1"/>
      <p:bldP spid="23" grpId="1"/>
      <p:bldP spid="2" grpId="1" animBg="1"/>
      <p:bldP spid="7" grpId="1"/>
      <p:bldP spid="10" grpId="1"/>
      <p:bldP spid="9" grpId="1" animBg="1"/>
      <p:bldP spid="17" grpId="1" animBg="1"/>
      <p:bldP spid="14" grpId="1"/>
      <p:bldP spid="24" grpId="0" bldLvl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总结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5055" y="1877695"/>
            <a:ext cx="3091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10.0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什么是数组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55370" y="2907030"/>
            <a:ext cx="388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10.1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一维数组的定义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055370" y="3936365"/>
            <a:ext cx="3663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10.2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一维数组的访问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124575" y="1877695"/>
            <a:ext cx="388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10.3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一维数组的初始化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6104890" y="2907030"/>
            <a:ext cx="388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10.4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键盘读入一维数组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6104890" y="3936365"/>
            <a:ext cx="400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10.5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一维数组的内存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练习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11810" y="1434465"/>
            <a:ext cx="111690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读入</a:t>
            </a:r>
            <a:r>
              <a:rPr lang="en-US" altLang="zh-CN" sz="3200">
                <a:solidFill>
                  <a:schemeClr val="bg1"/>
                </a:solidFill>
              </a:rPr>
              <a:t>n(1 &lt;= n &lt;= 1000)</a:t>
            </a:r>
            <a:r>
              <a:rPr lang="zh-CN" altLang="en-US" sz="3200">
                <a:solidFill>
                  <a:schemeClr val="bg1"/>
                </a:solidFill>
              </a:rPr>
              <a:t>个学生的成绩，求这些学生成绩的</a:t>
            </a:r>
            <a:r>
              <a:rPr lang="zh-CN" altLang="en-US" sz="3200" b="1">
                <a:solidFill>
                  <a:schemeClr val="bg1"/>
                </a:solidFill>
              </a:rPr>
              <a:t>总和。   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sum.cpp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样例输入：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5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40 60 80 20 30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样例输出：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230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3910" y="782955"/>
            <a:ext cx="1965960" cy="115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4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复习：</a:t>
            </a:r>
            <a:endParaRPr lang="zh-CN" altLang="en-US" sz="44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4185" y="2226945"/>
            <a:ext cx="57467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9.1 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定量数据的读入</a:t>
            </a:r>
            <a:endParaRPr lang="zh-CN" altLang="en-US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9.2 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不定量数据读入</a:t>
            </a:r>
            <a:endParaRPr lang="zh-CN" altLang="en-US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8335" y="782955"/>
            <a:ext cx="5929630" cy="505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1810" y="1434465"/>
            <a:ext cx="111690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读入</a:t>
            </a:r>
            <a:r>
              <a:rPr lang="en-US" altLang="zh-CN" sz="3200" b="1">
                <a:solidFill>
                  <a:schemeClr val="bg1"/>
                </a:solidFill>
              </a:rPr>
              <a:t>n(1 &lt;= n &lt;= 1000)</a:t>
            </a:r>
            <a:r>
              <a:rPr lang="zh-CN" altLang="en-US" sz="3200" b="1">
                <a:solidFill>
                  <a:schemeClr val="bg1"/>
                </a:solidFill>
              </a:rPr>
              <a:t>个学生的成绩，求这些学生成绩的总和。   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sum.cpp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样例输入：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5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40 60 80 20 30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样例输出：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230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810" y="424815"/>
            <a:ext cx="2258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370" y="1454785"/>
            <a:ext cx="3429635" cy="4549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05" y="1524635"/>
            <a:ext cx="6374130" cy="447865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11810" y="424815"/>
            <a:ext cx="2258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2995" y="579120"/>
            <a:ext cx="304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地铁</a:t>
            </a:r>
            <a:r>
              <a:rPr lang="en-US" altLang="zh-CN"/>
              <a:t>-</a:t>
            </a:r>
            <a:r>
              <a:rPr lang="zh-CN" altLang="en-US"/>
              <a:t>火车</a:t>
            </a:r>
            <a:r>
              <a:rPr lang="en-US" altLang="zh-CN"/>
              <a:t>-ccccc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432685" y="1993900"/>
            <a:ext cx="7326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uFillTx/>
              </a:rPr>
              <a:t>有限</a:t>
            </a:r>
            <a:r>
              <a:rPr lang="zh-CN" altLang="en-US" sz="3200">
                <a:solidFill>
                  <a:schemeClr val="bg1"/>
                </a:solidFill>
              </a:rPr>
              <a:t>个</a:t>
            </a:r>
            <a:r>
              <a:rPr lang="zh-CN" altLang="en-US" sz="3200" b="1">
                <a:solidFill>
                  <a:schemeClr val="bg1"/>
                </a:solidFill>
                <a:uFillTx/>
              </a:rPr>
              <a:t>相同类型</a:t>
            </a:r>
            <a:r>
              <a:rPr lang="zh-CN" altLang="en-US" sz="3200">
                <a:solidFill>
                  <a:schemeClr val="bg1"/>
                </a:solidFill>
              </a:rPr>
              <a:t>的变量组成的</a:t>
            </a:r>
            <a:r>
              <a:rPr lang="zh-CN" altLang="en-US" sz="3200" b="1">
                <a:solidFill>
                  <a:schemeClr val="bg1"/>
                </a:solidFill>
                <a:uFillTx/>
              </a:rPr>
              <a:t>有序</a:t>
            </a:r>
            <a:r>
              <a:rPr lang="zh-CN" altLang="en-US" sz="3200">
                <a:solidFill>
                  <a:schemeClr val="bg1"/>
                </a:solidFill>
              </a:rPr>
              <a:t>集合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7940" y="3468370"/>
            <a:ext cx="554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元素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：数组中的每一个变量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5875" y="4596130"/>
            <a:ext cx="554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下标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：数组中元素的序号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06170" y="3439795"/>
            <a:ext cx="35674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数组中的每个元素都是相同数据类型</a:t>
            </a:r>
            <a:endParaRPr 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06170" y="456755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数组是由连续的内存位置组成的</a:t>
            </a:r>
            <a:endParaRPr 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1810" y="424815"/>
            <a:ext cx="369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一维数组的创建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7590" y="1614170"/>
            <a:ext cx="4417060" cy="2691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8690" y="4583430"/>
            <a:ext cx="5106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数组类型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数组名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[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元素个数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8605" y="831215"/>
            <a:ext cx="211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a[1000];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618605" y="1614170"/>
            <a:ext cx="222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char s[255];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618605" y="2475230"/>
            <a:ext cx="4281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N = 30010;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long long sum[N];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6618605" y="3699510"/>
            <a:ext cx="4281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a = 50, b = 2;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cards[a * b];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11810" y="424815"/>
            <a:ext cx="369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一维数组的创建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90625" y="4085590"/>
            <a:ext cx="6814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nums[0]    nums[1]   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nums[2]    nums[3]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nums[4]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02680" y="1330325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访问数组的变量需要附带下标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202680" y="2105660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数组的下标从</a:t>
            </a:r>
            <a:r>
              <a:rPr lang="en-US" altLang="zh-CN" sz="3200" b="1">
                <a:solidFill>
                  <a:schemeClr val="bg1"/>
                </a:solidFill>
              </a:rPr>
              <a:t>0</a:t>
            </a:r>
            <a:r>
              <a:rPr lang="zh-CN" altLang="en-US" sz="3200" b="1">
                <a:solidFill>
                  <a:schemeClr val="bg1"/>
                </a:solidFill>
              </a:rPr>
              <a:t>开始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251585"/>
            <a:ext cx="4408805" cy="26803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31430" y="4885690"/>
            <a:ext cx="34296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思考：为什么下标从</a:t>
            </a:r>
            <a:r>
              <a:rPr lang="en-US" altLang="zh-CN" sz="2800" b="1">
                <a:solidFill>
                  <a:schemeClr val="bg1"/>
                </a:solidFill>
              </a:rPr>
              <a:t>0</a:t>
            </a:r>
            <a:r>
              <a:rPr lang="zh-CN" altLang="en-US" sz="2800" b="1">
                <a:solidFill>
                  <a:schemeClr val="bg1"/>
                </a:solidFill>
              </a:rPr>
              <a:t>开始而不是从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开始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202680" y="2921000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200" b="1">
                <a:solidFill>
                  <a:schemeClr val="bg1"/>
                </a:solidFill>
              </a:rPr>
              <a:t>长度为</a:t>
            </a:r>
            <a:r>
              <a:rPr lang="en-US" altLang="zh-CN" sz="3200" b="1">
                <a:solidFill>
                  <a:schemeClr val="bg1"/>
                </a:solidFill>
              </a:rPr>
              <a:t>n</a:t>
            </a:r>
            <a:r>
              <a:rPr lang="zh-CN" altLang="en-US" sz="3200" b="1">
                <a:solidFill>
                  <a:schemeClr val="bg1"/>
                </a:solidFill>
              </a:rPr>
              <a:t>的数组，下标是</a:t>
            </a:r>
            <a:r>
              <a:rPr lang="en-US" altLang="zh-CN" sz="3200" b="1">
                <a:solidFill>
                  <a:schemeClr val="bg1"/>
                </a:solidFill>
              </a:rPr>
              <a:t>0~n - 1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9315" y="5193665"/>
            <a:ext cx="2073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nums[5]</a:t>
            </a:r>
            <a:endParaRPr lang="en-US" altLang="zh-CN" sz="3600" b="1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2886075" y="5380990"/>
            <a:ext cx="2965450" cy="271145"/>
          </a:xfrm>
          <a:prstGeom prst="mathMin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511810" y="424815"/>
            <a:ext cx="406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一维数组的使用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7" grpId="0"/>
      <p:bldP spid="9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01140" y="2323465"/>
            <a:ext cx="1047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a[i]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285490" y="2323465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b[i + j]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418455" y="2323465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c[100]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684135" y="2323465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d[i - 1]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01140" y="4087495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nums[i * i]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982720" y="4087495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rest[m % 2]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697980" y="4087495"/>
            <a:ext cx="3217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card[abs(i - j)]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一维数组的访问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8415" y="1712595"/>
            <a:ext cx="7937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从键盘读入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个数，存入数组。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415" y="2516505"/>
            <a:ext cx="5107940" cy="378142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</a:t>
            </a:r>
            <a:r>
              <a:rPr 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读入</a:t>
            </a:r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——</a:t>
            </a:r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定长数据读入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COMMONDATA" val="eyJoZGlkIjoiNWQwY2YyNmRiOTcxNDYyY2E5YmZkMTJkZmNhYTQyMmEifQ=="/>
  <p:tag name="commondata" val="eyJoZGlkIjoiYzU5ODBmNmQwNzE3YTMwZWU2NDQ5OGYzNjgxZWYzODA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WPS 演示</Application>
  <PresentationFormat>宽屏</PresentationFormat>
  <Paragraphs>173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SDK_SC_Web</vt:lpstr>
      <vt:lpstr>等线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机长大大</cp:lastModifiedBy>
  <cp:revision>68</cp:revision>
  <dcterms:created xsi:type="dcterms:W3CDTF">2020-01-16T17:27:00Z</dcterms:created>
  <dcterms:modified xsi:type="dcterms:W3CDTF">2024-01-10T07:41:58Z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88515BC15DA148F1AE3C8B21CF5C9191_13</vt:lpwstr>
  </property>
</Properties>
</file>