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</p:sldMasterIdLst>
  <p:notesMasterIdLst>
    <p:notesMasterId r:id="rId9"/>
  </p:notesMasterIdLst>
  <p:sldIdLst>
    <p:sldId id="494" r:id="rId8"/>
    <p:sldId id="646" r:id="rId10"/>
    <p:sldId id="720" r:id="rId11"/>
    <p:sldId id="396" r:id="rId12"/>
    <p:sldId id="781" r:id="rId13"/>
    <p:sldId id="723" r:id="rId14"/>
    <p:sldId id="726" r:id="rId15"/>
    <p:sldId id="743" r:id="rId16"/>
    <p:sldId id="746" r:id="rId17"/>
    <p:sldId id="747" r:id="rId18"/>
    <p:sldId id="748" r:id="rId19"/>
    <p:sldId id="767" r:id="rId20"/>
    <p:sldId id="731" r:id="rId21"/>
    <p:sldId id="768" r:id="rId22"/>
    <p:sldId id="769" r:id="rId23"/>
    <p:sldId id="770" r:id="rId24"/>
    <p:sldId id="774" r:id="rId25"/>
    <p:sldId id="776" r:id="rId26"/>
    <p:sldId id="777" r:id="rId27"/>
    <p:sldId id="511" r:id="rId28"/>
    <p:sldId id="778" r:id="rId29"/>
    <p:sldId id="28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37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354.xml"/><Relationship Id="rId6" Type="http://schemas.openxmlformats.org/officeDocument/2006/relationships/tags" Target="../tags/tag300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tags" Target="../tags/tag349.xml"/><Relationship Id="rId54" Type="http://schemas.openxmlformats.org/officeDocument/2006/relationships/tags" Target="../tags/tag348.xml"/><Relationship Id="rId53" Type="http://schemas.openxmlformats.org/officeDocument/2006/relationships/tags" Target="../tags/tag347.xml"/><Relationship Id="rId52" Type="http://schemas.openxmlformats.org/officeDocument/2006/relationships/tags" Target="../tags/tag346.xml"/><Relationship Id="rId51" Type="http://schemas.openxmlformats.org/officeDocument/2006/relationships/tags" Target="../tags/tag345.xml"/><Relationship Id="rId50" Type="http://schemas.openxmlformats.org/officeDocument/2006/relationships/tags" Target="../tags/tag344.xml"/><Relationship Id="rId5" Type="http://schemas.openxmlformats.org/officeDocument/2006/relationships/tags" Target="../tags/tag299.xml"/><Relationship Id="rId49" Type="http://schemas.openxmlformats.org/officeDocument/2006/relationships/tags" Target="../tags/tag343.xml"/><Relationship Id="rId48" Type="http://schemas.openxmlformats.org/officeDocument/2006/relationships/tags" Target="../tags/tag342.xml"/><Relationship Id="rId47" Type="http://schemas.openxmlformats.org/officeDocument/2006/relationships/tags" Target="../tags/tag341.xml"/><Relationship Id="rId46" Type="http://schemas.openxmlformats.org/officeDocument/2006/relationships/tags" Target="../tags/tag340.xml"/><Relationship Id="rId45" Type="http://schemas.openxmlformats.org/officeDocument/2006/relationships/tags" Target="../tags/tag339.xml"/><Relationship Id="rId44" Type="http://schemas.openxmlformats.org/officeDocument/2006/relationships/tags" Target="../tags/tag338.xml"/><Relationship Id="rId43" Type="http://schemas.openxmlformats.org/officeDocument/2006/relationships/tags" Target="../tags/tag337.xml"/><Relationship Id="rId42" Type="http://schemas.openxmlformats.org/officeDocument/2006/relationships/tags" Target="../tags/tag336.xml"/><Relationship Id="rId41" Type="http://schemas.openxmlformats.org/officeDocument/2006/relationships/tags" Target="../tags/tag335.xml"/><Relationship Id="rId40" Type="http://schemas.openxmlformats.org/officeDocument/2006/relationships/tags" Target="../tags/tag334.xml"/><Relationship Id="rId4" Type="http://schemas.openxmlformats.org/officeDocument/2006/relationships/tags" Target="../tags/tag298.xml"/><Relationship Id="rId39" Type="http://schemas.openxmlformats.org/officeDocument/2006/relationships/tags" Target="../tags/tag333.xml"/><Relationship Id="rId38" Type="http://schemas.openxmlformats.org/officeDocument/2006/relationships/tags" Target="../tags/tag332.xml"/><Relationship Id="rId37" Type="http://schemas.openxmlformats.org/officeDocument/2006/relationships/tags" Target="../tags/tag331.xml"/><Relationship Id="rId36" Type="http://schemas.openxmlformats.org/officeDocument/2006/relationships/tags" Target="../tags/tag330.xml"/><Relationship Id="rId35" Type="http://schemas.openxmlformats.org/officeDocument/2006/relationships/tags" Target="../tags/tag329.xml"/><Relationship Id="rId34" Type="http://schemas.openxmlformats.org/officeDocument/2006/relationships/tags" Target="../tags/tag328.xml"/><Relationship Id="rId33" Type="http://schemas.openxmlformats.org/officeDocument/2006/relationships/tags" Target="../tags/tag327.xml"/><Relationship Id="rId32" Type="http://schemas.openxmlformats.org/officeDocument/2006/relationships/tags" Target="../tags/tag326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6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6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3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37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5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文件输入输出</a:t>
            </a:r>
            <a:endParaRPr lang="zh-CN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93190"/>
            <a:ext cx="10050145" cy="42938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8115" y="2955925"/>
            <a:ext cx="2277110" cy="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5130" y="3663315"/>
            <a:ext cx="1783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循环变量</a:t>
            </a:r>
            <a:r>
              <a:rPr lang="en-US" altLang="zh-CN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</a:t>
            </a:r>
            <a:r>
              <a:rPr lang="zh-CN" altLang="en-US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，起始值为</a:t>
            </a:r>
            <a:r>
              <a:rPr lang="en-US" altLang="zh-CN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sz="24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3370" y="2955290"/>
            <a:ext cx="1579880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45605" y="3663315"/>
            <a:ext cx="1351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r>
              <a:rPr lang="zh-CN" altLang="en-US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成立，执行循环体</a:t>
            </a:r>
            <a:endParaRPr lang="zh-CN" altLang="en-US" sz="20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63610" y="2955290"/>
            <a:ext cx="911225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23250" y="3663315"/>
            <a:ext cx="1568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循环变量每次自增</a:t>
            </a:r>
            <a:r>
              <a:rPr lang="en-US" altLang="zh-CN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sz="20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  <p:bldP spid="11" grpId="0"/>
      <p:bldP spid="9" grpId="1"/>
      <p:bldP spid="8" grpId="1" bldLvl="0" animBg="1"/>
      <p:bldP spid="10" grpId="1" bldLvl="0" animBg="1"/>
      <p:bldP spid="11" grpId="1"/>
      <p:bldP spid="12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096645" y="1760855"/>
          <a:ext cx="9834880" cy="199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15"/>
                <a:gridCol w="746760"/>
                <a:gridCol w="746760"/>
                <a:gridCol w="747395"/>
                <a:gridCol w="746760"/>
                <a:gridCol w="746760"/>
                <a:gridCol w="746760"/>
                <a:gridCol w="747395"/>
                <a:gridCol w="746760"/>
                <a:gridCol w="746760"/>
                <a:gridCol w="747395"/>
                <a:gridCol w="74676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的值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412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判断条件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是否执行循环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执行步长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40685" y="218313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4465" y="258000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77185" y="296989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91460" y="335597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1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3000" y="220599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6780" y="260286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19500" y="29927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33775" y="337883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2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44365" y="220027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8145" y="25971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80865" y="29870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5140" y="33731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3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62550" y="219773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26330" y="259461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99050" y="298450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13325" y="337058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4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6290" y="220154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40070" y="25984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1840" y="298831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27065" y="337439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5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68135" y="220218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1915" y="25990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04635" y="29889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18910" y="33750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6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12990" y="220218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76770" y="25990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49490" y="29794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63765" y="33750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7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154670" y="221170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18450" y="260858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91170" y="299847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05445" y="33845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8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35720" y="221297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99500" y="26098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72220" y="29997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6495" y="33858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9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36760" y="220345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400540" y="26003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73260" y="299021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449435" y="33953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254615" y="218440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70795" y="258127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305415" y="29997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highlight>
                  <a:srgbClr val="FF0000"/>
                </a:highligh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否</a:t>
            </a:r>
            <a:endParaRPr lang="zh-CN" altLang="en-US" b="1" dirty="0">
              <a:solidFill>
                <a:schemeClr val="tx1"/>
              </a:solidFill>
              <a:highlight>
                <a:srgbClr val="FF0000"/>
              </a:highligh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132695" y="33953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不执行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763645"/>
            <a:ext cx="5257800" cy="246697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8863330" y="4336415"/>
            <a:ext cx="2645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这个程序输出什么？</a:t>
            </a:r>
            <a:endParaRPr lang="zh-CN" altLang="en-US" sz="4000" b="1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9515"/>
            <a:ext cx="5588635" cy="2501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" y="3893820"/>
            <a:ext cx="5581015" cy="2375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0680" y="1973580"/>
            <a:ext cx="2887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0 - (n - 1)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式循环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共循环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遍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0680" y="4605020"/>
            <a:ext cx="2887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1 - n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式循环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共循环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遍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93128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循环跳过语句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770" y="1490980"/>
            <a:ext cx="11300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continue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可以跳过当前循环，直接执行</a:t>
            </a:r>
            <a:r>
              <a:rPr lang="zh-CN" altLang="en-US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增量表达式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，进入下一层循环。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393950"/>
            <a:ext cx="6436360" cy="393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1490980"/>
            <a:ext cx="10359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可以结束当前循环，不执行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往后的所有代码和语句，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直接退出循环结束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668905"/>
            <a:ext cx="6354445" cy="377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3650" y="1608455"/>
            <a:ext cx="494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continue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的区别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12240" y="2762885"/>
          <a:ext cx="9725660" cy="257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  <a:gridCol w="6069965"/>
              </a:tblGrid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相同点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不同点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都可以结束当前循环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continue</a:t>
                      </a:r>
                      <a:r>
                        <a:rPr lang="zh-CN" altLang="en-US"/>
                        <a:t>只结束本次循环，</a:t>
                      </a:r>
                      <a:r>
                        <a:rPr lang="en-US" altLang="zh-CN"/>
                        <a:t>break</a:t>
                      </a:r>
                      <a:r>
                        <a:rPr lang="zh-CN" altLang="en-US"/>
                        <a:t>直接结束整个循环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/>
                        <a:t>都能在</a:t>
                      </a:r>
                      <a:r>
                        <a:rPr lang="zh-CN" altLang="en-US"/>
                        <a:t>循环语句中使用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break</a:t>
                      </a:r>
                      <a:r>
                        <a:rPr lang="zh-CN" altLang="en-US"/>
                        <a:t>还能在</a:t>
                      </a:r>
                      <a:r>
                        <a:rPr lang="en-US" altLang="zh-CN"/>
                        <a:t>switch</a:t>
                      </a:r>
                      <a:r>
                        <a:rPr lang="zh-CN" altLang="en-US"/>
                        <a:t>语句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分支结构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中使用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968750" y="3093720"/>
            <a:ext cx="6430645" cy="1488440"/>
          </a:xfrm>
        </p:spPr>
        <p:txBody>
          <a:bodyPr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循环结构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endParaRPr lang="en-US" altLang="zh-C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非定量循环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3025"/>
            <a:ext cx="4040505" cy="197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675380"/>
            <a:ext cx="4836795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50" y="3675380"/>
            <a:ext cx="613981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5" y="1305560"/>
            <a:ext cx="3640455" cy="212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0310" y="1482725"/>
            <a:ext cx="9670415" cy="153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求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S = 1 + 2 + ... + n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，当加到第几项时，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的值会超过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1000</a:t>
            </a:r>
            <a:endParaRPr lang="en-US" altLang="zh-CN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7310" y="3984625"/>
            <a:ext cx="9670415" cy="153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编程求解满足不等式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+ 1/2 + 1/3 + ... + 1/n &gt;= 5 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的最小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的值</a:t>
            </a:r>
            <a:endParaRPr lang="en-US" altLang="zh-CN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476440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考生文件夹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449195"/>
            <a:ext cx="5668645" cy="3021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55" y="1592580"/>
            <a:ext cx="3419475" cy="473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文件夹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109980"/>
            <a:ext cx="8676640" cy="538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582670" y="3227705"/>
            <a:ext cx="5462270" cy="819785"/>
          </a:xfrm>
        </p:spPr>
        <p:txBody>
          <a:bodyPr/>
          <a:p>
            <a:pPr algn="ctr"/>
            <a:r>
              <a: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文件输入输出</a:t>
            </a:r>
            <a:endParaRPr lang="zh-CN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文件输入输出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167130"/>
            <a:ext cx="8676640" cy="538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文件输入输出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53185"/>
            <a:ext cx="10396855" cy="1437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40" y="3034030"/>
            <a:ext cx="8972550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883025" y="3202305"/>
            <a:ext cx="5502275" cy="714375"/>
          </a:xfrm>
        </p:spPr>
        <p:txBody>
          <a:bodyPr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循环结构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定量循环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6165" y="762000"/>
            <a:ext cx="8308340" cy="5974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让计算机输出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“Hello World”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，每行一个。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样例输入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无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样例输出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3333115"/>
            <a:ext cx="7316470" cy="296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3333115"/>
            <a:ext cx="1796415" cy="295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85" y="1200150"/>
            <a:ext cx="9554210" cy="209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TABLE_ENDDRAG_ORIGIN_RECT" val="760*175"/>
  <p:tag name="TABLE_ENDDRAG_RECT" val="97*173*760*175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TABLE_ENDDRAG_ORIGIN_RECT" val="733*202"/>
  <p:tag name="TABLE_ENDDRAG_RECT" val="144*195*733*202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213</Paragraphs>
  <Slides>22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5_第一PPT，www.1ppt.com</vt:lpstr>
      <vt:lpstr>2_第一PPT，www.1ppt.com</vt:lpstr>
      <vt:lpstr>3_第一PPT，www.1ppt.com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122</cp:revision>
  <dcterms:created xsi:type="dcterms:W3CDTF">2017-06-29T01:06:00Z</dcterms:created>
  <dcterms:modified xsi:type="dcterms:W3CDTF">2024-04-23T02:48:36Z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