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</p:sldMasterIdLst>
  <p:notesMasterIdLst>
    <p:notesMasterId r:id="rId7"/>
  </p:notesMasterIdLst>
  <p:sldIdLst>
    <p:sldId id="494" r:id="rId6"/>
    <p:sldId id="396" r:id="rId8"/>
    <p:sldId id="489" r:id="rId9"/>
    <p:sldId id="399" r:id="rId10"/>
    <p:sldId id="490" r:id="rId11"/>
    <p:sldId id="493" r:id="rId12"/>
    <p:sldId id="509" r:id="rId13"/>
    <p:sldId id="356" r:id="rId14"/>
    <p:sldId id="491" r:id="rId15"/>
    <p:sldId id="492" r:id="rId16"/>
    <p:sldId id="538" r:id="rId17"/>
    <p:sldId id="511" r:id="rId18"/>
    <p:sldId id="512" r:id="rId19"/>
    <p:sldId id="514" r:id="rId20"/>
    <p:sldId id="515" r:id="rId21"/>
    <p:sldId id="497" r:id="rId22"/>
    <p:sldId id="522" r:id="rId23"/>
    <p:sldId id="526" r:id="rId24"/>
    <p:sldId id="537" r:id="rId25"/>
    <p:sldId id="528" r:id="rId26"/>
    <p:sldId id="529" r:id="rId27"/>
    <p:sldId id="524" r:id="rId28"/>
    <p:sldId id="527" r:id="rId29"/>
    <p:sldId id="496" r:id="rId30"/>
    <p:sldId id="536" r:id="rId31"/>
    <p:sldId id="539" r:id="rId32"/>
    <p:sldId id="540" r:id="rId33"/>
    <p:sldId id="541" r:id="rId34"/>
    <p:sldId id="495" r:id="rId35"/>
    <p:sldId id="282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ac98036-c616-4540-8fe0-0f29dd8c6fbe}">
          <p14:sldIdLst>
            <p14:sldId id="494"/>
          </p14:sldIdLst>
        </p14:section>
        <p14:section name="复习" id="{1c11f0eb-3fee-4f7d-8689-61f8ce6f6e87}">
          <p14:sldIdLst>
            <p14:sldId id="396"/>
            <p14:sldId id="489"/>
          </p14:sldIdLst>
        </p14:section>
        <p14:section name="变量是什么&#13;" id="{2d89ca3a-553c-4444-be1d-2938bf0272b6}">
          <p14:sldIdLst>
            <p14:sldId id="399"/>
            <p14:sldId id="490"/>
            <p14:sldId id="493"/>
            <p14:sldId id="509"/>
          </p14:sldIdLst>
        </p14:section>
        <p14:section name="数据类型" id="{7715a3b3-118b-4a16-97d9-697c7ae7a495}">
          <p14:sldIdLst>
            <p14:sldId id="356"/>
            <p14:sldId id="491"/>
            <p14:sldId id="492"/>
            <p14:sldId id="538"/>
          </p14:sldIdLst>
        </p14:section>
        <p14:section name="变量的定义" id="{4dc8a261-4325-4e11-b105-b9b5736e7cb2}">
          <p14:sldIdLst>
            <p14:sldId id="511"/>
            <p14:sldId id="512"/>
            <p14:sldId id="514"/>
            <p14:sldId id="515"/>
          </p14:sldIdLst>
        </p14:section>
        <p14:section name="算术运算符" id="{a159d576-43b6-4bd9-ad8f-2c7cf8b51e69}">
          <p14:sldIdLst>
            <p14:sldId id="497"/>
            <p14:sldId id="522"/>
            <p14:sldId id="526"/>
            <p14:sldId id="537"/>
            <p14:sldId id="528"/>
            <p14:sldId id="529"/>
            <p14:sldId id="524"/>
            <p14:sldId id="527"/>
            <p14:sldId id="496"/>
            <p14:sldId id="536"/>
            <p14:sldId id="539"/>
            <p14:sldId id="540"/>
            <p14:sldId id="541"/>
          </p14:sldIdLst>
        </p14:section>
        <p14:section name="小练习" id="{b0f7e75c-024c-498f-8f09-563c901d04e5}">
          <p14:sldIdLst/>
        </p14:section>
        <p14:section name="课后作业" id="{3c3f8bf4-d6aa-4bda-aa84-76e0031f70d9}">
          <p14:sldIdLst>
            <p14:sldId id="495"/>
          </p14:sldIdLst>
        </p14:section>
        <p14:section name="结束页" id="{12a234cb-275f-404a-88d8-fe3ad6e664a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9" userDrawn="1">
          <p15:clr>
            <a:srgbClr val="A4A3A4"/>
          </p15:clr>
        </p15:guide>
        <p15:guide id="2" pos="3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89"/>
        <p:guide pos="3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0" Type="http://schemas.openxmlformats.org/officeDocument/2006/relationships/tags" Target="tags/tag312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36.xml"/><Relationship Id="rId6" Type="http://schemas.openxmlformats.org/officeDocument/2006/relationships/tags" Target="../tags/tag182.xml"/><Relationship Id="rId59" Type="http://schemas.openxmlformats.org/officeDocument/2006/relationships/tags" Target="../tags/tag235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2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7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image" Target="../media/image14.png"/><Relationship Id="rId4" Type="http://schemas.openxmlformats.org/officeDocument/2006/relationships/tags" Target="../tags/tag277.xml"/><Relationship Id="rId3" Type="http://schemas.openxmlformats.org/officeDocument/2006/relationships/image" Target="../media/image13.png"/><Relationship Id="rId2" Type="http://schemas.openxmlformats.org/officeDocument/2006/relationships/tags" Target="../tags/tag276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28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1" Type="http://schemas.openxmlformats.org/officeDocument/2006/relationships/notesSlide" Target="../notesSlides/notesSlide11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286.xml"/><Relationship Id="rId19" Type="http://schemas.openxmlformats.org/officeDocument/2006/relationships/tags" Target="../tags/tag303.xml"/><Relationship Id="rId18" Type="http://schemas.openxmlformats.org/officeDocument/2006/relationships/tags" Target="../tags/tag302.xml"/><Relationship Id="rId17" Type="http://schemas.openxmlformats.org/officeDocument/2006/relationships/tags" Target="../tags/tag301.xml"/><Relationship Id="rId16" Type="http://schemas.openxmlformats.org/officeDocument/2006/relationships/tags" Target="../tags/tag300.xml"/><Relationship Id="rId15" Type="http://schemas.openxmlformats.org/officeDocument/2006/relationships/tags" Target="../tags/tag299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tags" Target="../tags/tag28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30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239.xml"/><Relationship Id="rId3" Type="http://schemas.openxmlformats.org/officeDocument/2006/relationships/image" Target="../media/image3.png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48.xml"/><Relationship Id="rId1" Type="http://schemas.openxmlformats.org/officeDocument/2006/relationships/tags" Target="../tags/tag24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tags" Target="../tags/tag2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顺序结构、条件结构</a:t>
            </a:r>
            <a:endParaRPr 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868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数据类型是什么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9480" y="1217930"/>
            <a:ext cx="25393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int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整型</a:t>
            </a:r>
            <a:endParaRPr lang="zh-CN" altLang="en-US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9480" y="20561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double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浮点型</a:t>
            </a:r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(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小数</a:t>
            </a:r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)</a:t>
            </a:r>
            <a:endParaRPr lang="en-US" alt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89480" y="28943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char —— 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189480" y="37325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long long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长整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89480" y="45707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string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字符串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1908175" y="1374140"/>
            <a:ext cx="233680" cy="22352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>
            <p:custDataLst>
              <p:tags r:id="rId4"/>
            </p:custDataLst>
          </p:nvPr>
        </p:nvSpPr>
        <p:spPr>
          <a:xfrm>
            <a:off x="1901825" y="2221865"/>
            <a:ext cx="233680" cy="22352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189480" y="54089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bool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布尔类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 bldLvl="0" animBg="1"/>
      <p:bldP spid="11" grpId="0" bldLvl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ASCII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码表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0"/>
            <a:ext cx="655193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31152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变量的定义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变量的定义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657985"/>
            <a:ext cx="5204460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数据类型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变量名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=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初值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;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3019425"/>
            <a:ext cx="4600575" cy="3046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5840" y="1657985"/>
            <a:ext cx="3712845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数据类型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变量名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;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65" y="3019425"/>
            <a:ext cx="5000625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683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定义多个整形变量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628140"/>
            <a:ext cx="6017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定义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个整形变量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a, b, c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值分别为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1, 3, 5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0905" y="2447290"/>
            <a:ext cx="4695825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70930" y="2447290"/>
            <a:ext cx="5276850" cy="30099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797935" y="4077335"/>
            <a:ext cx="164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多行定义</a:t>
            </a:r>
            <a:endParaRPr lang="zh-CN" alt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8150860" y="3447415"/>
            <a:ext cx="164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单行定义</a:t>
            </a:r>
            <a:endParaRPr lang="zh-CN" alt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8780145" y="3907790"/>
            <a:ext cx="292100" cy="340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9866630" y="3907790"/>
            <a:ext cx="292100" cy="340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890905" y="6105525"/>
            <a:ext cx="4331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张三是男生，李四是男生</a:t>
            </a:r>
            <a:endParaRPr lang="zh-CN" alt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170930" y="6105525"/>
            <a:ext cx="4060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张三</a:t>
            </a:r>
            <a:r>
              <a:rPr lang="zh-CN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和李四都是</a:t>
            </a:r>
            <a:r>
              <a:rPr lang="zh-CN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男生</a:t>
            </a:r>
            <a:endParaRPr lang="zh-CN" alt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bldLvl="0" animBg="1"/>
      <p:bldP spid="13" grpId="0" bldLvl="0" animBg="1"/>
      <p:bldP spid="17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变量的输出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2005330"/>
            <a:ext cx="4895850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093720"/>
            <a:ext cx="354647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算术运算符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算术运算符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34770" y="1126490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+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873500" y="1126490"/>
            <a:ext cx="106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加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334770" y="1781175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-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873500" y="1781175"/>
            <a:ext cx="106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减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334770" y="2435860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*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873500" y="2435860"/>
            <a:ext cx="106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乘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1334770" y="3090545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/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3873500" y="3090545"/>
            <a:ext cx="106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除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1334770" y="3745230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%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873500" y="3745230"/>
            <a:ext cx="106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模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334770" y="4399915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a++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3873500" y="4399915"/>
            <a:ext cx="117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自加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1334770" y="5054600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a--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3873500" y="5054600"/>
            <a:ext cx="125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自减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8450" y="1440815"/>
            <a:ext cx="3971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7 % 5 = 2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0980" y="2371090"/>
            <a:ext cx="3971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10 % 3 = 1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70980" y="4168775"/>
            <a:ext cx="39719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int a = 5;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a++;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cout &lt;&lt; a;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1334770" y="5684520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+=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17"/>
            </p:custDataLst>
          </p:nvPr>
        </p:nvSpPr>
        <p:spPr>
          <a:xfrm>
            <a:off x="3873500" y="5684520"/>
            <a:ext cx="1175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自增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1334770" y="6339205"/>
            <a:ext cx="156273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-=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3873500" y="6339205"/>
            <a:ext cx="125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自减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表达式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4955" y="1169035"/>
            <a:ext cx="9323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由变量，数字，运算符排列组合出具有实际含义的式子。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4955" y="2994660"/>
            <a:ext cx="2077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+ 2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4955" y="3662680"/>
            <a:ext cx="2718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+ 1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4955" y="4368800"/>
            <a:ext cx="4177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x * x * y * y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44955" y="5122545"/>
            <a:ext cx="4177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 / (a + c) - 5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44955" y="1793875"/>
            <a:ext cx="6367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表达式的结果：由表达式计算得到的值。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表达式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265" y="1463040"/>
            <a:ext cx="9730105" cy="175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输入鸡和兔的头的数量，输入鸡和兔的腿的数量，输出鸡和兔各多少头。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1265" y="3198495"/>
            <a:ext cx="82664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输入样例：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6 20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输出样例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2 4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78630" y="3107055"/>
            <a:ext cx="45561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比较运算符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0370" y="1531620"/>
            <a:ext cx="16967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&gt;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09515" y="1531620"/>
            <a:ext cx="1774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&lt;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06665" y="1531620"/>
            <a:ext cx="2976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&gt;=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大于等于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905" y="4196080"/>
            <a:ext cx="32956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&lt;=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小于等于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25365" y="4196080"/>
            <a:ext cx="2142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==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等于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06665" y="4196080"/>
            <a:ext cx="2879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!=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algn="ctr"/>
            <a:r>
              <a:rPr lang="zh-CN" altLang="en-US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不等于</a:t>
            </a:r>
            <a:endParaRPr lang="zh-CN" altLang="en-US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5410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比较运算符的值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3510915"/>
            <a:ext cx="25012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 &gt; 3</a:t>
            </a:r>
            <a:endParaRPr lang="en-US" altLang="zh-CN" sz="6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6585" y="1017905"/>
            <a:ext cx="596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正确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——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结果为真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56585" y="2164080"/>
            <a:ext cx="596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错误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——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结果为假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5257165"/>
            <a:ext cx="48939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 + 4  &lt; 1</a:t>
            </a:r>
            <a:endParaRPr lang="zh-CN" altLang="en-US" sz="6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7650" y="3602990"/>
            <a:ext cx="1094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5400" b="0" dirty="0">
              <a:solidFill>
                <a:schemeClr val="accent4">
                  <a:lumMod val="40000"/>
                  <a:lumOff val="60000"/>
                </a:schemeClr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8300" y="5403215"/>
            <a:ext cx="853440" cy="815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4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5400" b="0" dirty="0">
              <a:solidFill>
                <a:schemeClr val="accent4">
                  <a:lumMod val="40000"/>
                  <a:lumOff val="60000"/>
                </a:schemeClr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2670" y="3602990"/>
            <a:ext cx="1724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true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7420" y="5257165"/>
            <a:ext cx="209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false</a:t>
            </a:r>
            <a:endParaRPr lang="en-US" altLang="zh-CN" sz="5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5" grpId="0"/>
      <p:bldP spid="2" grpId="0"/>
      <p:bldP spid="4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093720"/>
            <a:ext cx="354647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条件结构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条件结构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1337310"/>
            <a:ext cx="912876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191895"/>
            <a:ext cx="5426075" cy="179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3156585"/>
            <a:ext cx="5457825" cy="3514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1017905"/>
            <a:ext cx="4251960" cy="203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0" y="3156585"/>
            <a:ext cx="4330700" cy="360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小练习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条件结构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1337310"/>
            <a:ext cx="912876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770" y="1260475"/>
            <a:ext cx="10589260" cy="2265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输入小明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月份的用电量，如果用电量大于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，每度电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0.8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元，如果用电量小于等于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度电，每度电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元，求小明家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月份的电费。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3770" y="4126230"/>
            <a:ext cx="10589260" cy="156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输入一个整数，如果它是奇数则输出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Odd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，它是偶数则输出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Even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86524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因数，倍数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因数，倍数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1298575"/>
            <a:ext cx="10495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一个数a的因数(Divisor)也叫约数，指的是a / b (b 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≠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0)的商正好是整数而没有余数，则称b是a的因数。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10642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1 2 3 4 6 12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05" y="415036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18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1 2 3 6 9 18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0905" y="5052695"/>
            <a:ext cx="11116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144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1 2 3 4 6 8 9 12 16 18 24 36 48 72 144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条件结构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1337310"/>
            <a:ext cx="912876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770" y="1628775"/>
            <a:ext cx="10589260" cy="772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输入两个</a:t>
            </a:r>
            <a:endParaRPr 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课后作业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课程回顾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93670" y="1356995"/>
            <a:ext cx="1164590" cy="127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17449"/>
          <a:stretch>
            <a:fillRect/>
          </a:stretch>
        </p:blipFill>
        <p:spPr>
          <a:xfrm>
            <a:off x="8455025" y="1356995"/>
            <a:ext cx="1076325" cy="127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45" y="3486785"/>
            <a:ext cx="4972050" cy="3314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" y="3486785"/>
            <a:ext cx="5200650" cy="29527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1597660" y="1705610"/>
            <a:ext cx="882015" cy="27178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3138805" y="5398135"/>
            <a:ext cx="232410" cy="57213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420235" y="3135630"/>
            <a:ext cx="38322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变量是什么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2384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model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36795" y="3429000"/>
            <a:ext cx="2724150" cy="24098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什么是变量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6" name="图片 5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2724150" cy="2409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64105" y="1705610"/>
            <a:ext cx="1773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6174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311775" y="1705610"/>
            <a:ext cx="1773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12345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94305" y="5922645"/>
            <a:ext cx="688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854700" y="5922645"/>
            <a:ext cx="688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13" name="图片 12" descr="model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7190" y="3429000"/>
            <a:ext cx="2724150" cy="240982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9122410" y="1705610"/>
            <a:ext cx="581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9015095" y="5922645"/>
            <a:ext cx="6883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66875" y="4399915"/>
            <a:ext cx="2733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= 6174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4832350" y="4399915"/>
            <a:ext cx="2733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 = 12345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7997825" y="4399915"/>
            <a:ext cx="2733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 = 0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5.20833e-05 0.4025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0625 0.00101852 L -0.00921875 0.429352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5833 0.00101852 L -0.00979167 0.382685 " pathEditMode="relative" rAng="0" ptsTypes=""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61458 -0.338889 " pathEditMode="relative" rAng="0" ptsTypes="">
                                      <p:cBhvr>
                                        <p:cTn id="1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9375 -0.341667 " pathEditMode="relative" rAng="0" ptsTypes="">
                                      <p:cBhvr>
                                        <p:cTn id="1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13542 -0.340278 " pathEditMode="relative" rAng="0" ptsTypes="">
                                      <p:cBhvr>
                                        <p:cTn id="1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9" grpId="0"/>
      <p:bldP spid="9" grpId="1"/>
      <p:bldP spid="9" grpId="2"/>
      <p:bldP spid="11" grpId="0"/>
      <p:bldP spid="12" grpId="0"/>
      <p:bldP spid="14" grpId="0"/>
      <p:bldP spid="14" grpId="1"/>
      <p:bldP spid="14" grpId="2"/>
      <p:bldP spid="15" grpId="0"/>
      <p:bldP spid="16" grpId="0" bldLvl="0" build="allAtOnce"/>
      <p:bldP spid="17" grpId="0" bldLvl="0" build="allAtOnce"/>
      <p:bldP spid="18" grpId="0" bldLvl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131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变量名的规范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6060" y="1163320"/>
            <a:ext cx="2771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给变量起名字</a:t>
            </a:r>
            <a:endParaRPr lang="zh-CN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6060" y="2153920"/>
            <a:ext cx="8470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只允许包含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英文字母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数字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下划线</a:t>
            </a:r>
            <a:endParaRPr lang="zh-CN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第一个字符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不能是数字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7995" y="3883025"/>
            <a:ext cx="9216390" cy="175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Xiaoming               2yuan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             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abc123           __AaBbCc     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Student_Name      M.D.Jason        $123               #3q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3G64                     C++                  U.S.A              Zhang wei</a:t>
            </a: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7630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158615" y="399097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291580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8424545" y="405828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357630" y="4603115"/>
            <a:ext cx="476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0" dirty="0">
                <a:solidFill>
                  <a:srgbClr val="11FF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2200" b="0" dirty="0">
              <a:solidFill>
                <a:srgbClr val="11FF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158615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291580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424545" y="452691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357630" y="508254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4158615" y="507111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291580" y="505396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8424545" y="5082540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×</a:t>
            </a:r>
            <a:endParaRPr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34360" y="1757680"/>
            <a:ext cx="1327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China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3" name="图片 2" descr="国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2410" y="1169670"/>
            <a:ext cx="2548890" cy="1697990"/>
          </a:xfrm>
          <a:prstGeom prst="rect">
            <a:avLst/>
          </a:prstGeom>
        </p:spPr>
      </p:pic>
      <p:pic>
        <p:nvPicPr>
          <p:cNvPr id="4" name="图片 3" descr="瓷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70" y="3429000"/>
            <a:ext cx="2551430" cy="1913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4360" y="4124960"/>
            <a:ext cx="1327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china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0765" y="5747385"/>
            <a:ext cx="7142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大小写字母在变量名中表示不同的变量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数据类型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06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数据类型是什么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9185" y="1657985"/>
            <a:ext cx="2673985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小明今年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岁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1470" y="1657985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整数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99185" y="2756535"/>
            <a:ext cx="2673985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小红有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5.75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681470" y="2758440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小数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099185" y="3876675"/>
            <a:ext cx="4175760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‘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’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是字母表中的字母</a:t>
            </a:r>
            <a:endParaRPr lang="zh-CN" altLang="en-US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681470" y="3858895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099185" y="4996815"/>
            <a:ext cx="4175760" cy="60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“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My name is Li Hua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ea typeface="汉仪文黑-85W" panose="00020600040101010101" charset="-122"/>
                <a:cs typeface="Ebrima" panose="02000000000000000000" charset="0"/>
                <a:sym typeface="+mn-lt"/>
              </a:rPr>
              <a:t>”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charset="0"/>
              <a:ea typeface="汉仪文黑-85W" panose="00020600040101010101" charset="-122"/>
              <a:cs typeface="Ebrima" panose="02000000000000000000" charset="0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6681470" y="4998720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字符串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277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278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283.xml><?xml version="1.0" encoding="utf-8"?>
<p:tagLst xmlns:p="http://schemas.openxmlformats.org/presentationml/2006/main">
  <p:tag name="KSO_WM_DIAGRAM_VIRTUALLY_FRAME" val="{&quot;height&quot;:319.45,&quot;left&quot;:70.15,&quot;top&quot;:192.7,&quot;width&quot;:831.25}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87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88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89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91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92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93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94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95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96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97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98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299.xml><?xml version="1.0" encoding="utf-8"?>
<p:tagLst xmlns:p="http://schemas.openxmlformats.org/presentationml/2006/main">
  <p:tag name="KSO_WM_DIAGRAM_VIRTUALLY_FRAME" val="{&quot;height&quot;:418.85,&quot;left&quot;:105.1,&quot;top&quot;:88.7,&quot;width&quot;:298.55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DIAGRAM_VIRTUALLY_FRAME" val="{&quot;height&quot;:384.35,&quot;left&quot;:105.1,&quot;top&quot;:123.2,&quot;width&quot;:298.55}"/>
</p:tagLst>
</file>

<file path=ppt/tags/tag301.xml><?xml version="1.0" encoding="utf-8"?>
<p:tagLst xmlns:p="http://schemas.openxmlformats.org/presentationml/2006/main">
  <p:tag name="KSO_WM_DIAGRAM_VIRTUALLY_FRAME" val="{&quot;height&quot;:384.35,&quot;left&quot;:105.1,&quot;top&quot;:123.2,&quot;width&quot;:298.55}"/>
</p:tagLst>
</file>

<file path=ppt/tags/tag302.xml><?xml version="1.0" encoding="utf-8"?>
<p:tagLst xmlns:p="http://schemas.openxmlformats.org/presentationml/2006/main">
  <p:tag name="KSO_WM_DIAGRAM_VIRTUALLY_FRAME" val="{&quot;height&quot;:384.35,&quot;left&quot;:105.1,&quot;top&quot;:123.2,&quot;width&quot;:298.55}"/>
</p:tagLst>
</file>

<file path=ppt/tags/tag303.xml><?xml version="1.0" encoding="utf-8"?>
<p:tagLst xmlns:p="http://schemas.openxmlformats.org/presentationml/2006/main">
  <p:tag name="KSO_WM_DIAGRAM_VIRTUALLY_FRAME" val="{&quot;height&quot;:384.35,&quot;left&quot;:105.1,&quot;top&quot;:123.2,&quot;width&quot;:298.55}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WPS 演示</Application>
  <PresentationFormat>宽屏</PresentationFormat>
  <Paragraphs>294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Ebrima</vt:lpstr>
      <vt:lpstr>微软雅黑</vt:lpstr>
      <vt:lpstr>Arial Unicode MS</vt:lpstr>
      <vt:lpstr>等线</vt:lpstr>
      <vt:lpstr>Wingdings</vt:lpstr>
      <vt:lpstr>第一PPT，www.1ppt.com</vt:lpstr>
      <vt:lpstr>1_第一PPT，www.1ppt.com</vt:lpstr>
      <vt:lpstr>2_第一PPT，www.1ppt.com</vt:lpstr>
      <vt:lpstr>3_第一PPT，www.1ppt.com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99</cp:revision>
  <dcterms:created xsi:type="dcterms:W3CDTF">2017-06-29T01:06:00Z</dcterms:created>
  <dcterms:modified xsi:type="dcterms:W3CDTF">2024-03-20T09:41:00Z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EA91079663094C1CB57B4BE347AD7522_13</vt:lpwstr>
  </property>
  <property fmtid="{D5CDD505-2E9C-101B-9397-08002B2CF9AE}" pid="3" name="KSOProductBuildVer">
    <vt:lpwstr>2052-12.1.0.16388</vt:lpwstr>
  </property>
</Properties>
</file>