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notesMasterIdLst>
    <p:notesMasterId r:id="rId5"/>
  </p:notesMasterIdLst>
  <p:sldIdLst>
    <p:sldId id="494" r:id="rId4"/>
    <p:sldId id="396" r:id="rId6"/>
    <p:sldId id="691" r:id="rId7"/>
    <p:sldId id="559" r:id="rId8"/>
    <p:sldId id="700" r:id="rId9"/>
    <p:sldId id="705" r:id="rId10"/>
    <p:sldId id="702" r:id="rId11"/>
    <p:sldId id="704" r:id="rId12"/>
    <p:sldId id="701" r:id="rId13"/>
    <p:sldId id="706" r:id="rId14"/>
    <p:sldId id="703" r:id="rId15"/>
    <p:sldId id="685" r:id="rId16"/>
    <p:sldId id="495" r:id="rId17"/>
    <p:sldId id="594" r:id="rId18"/>
    <p:sldId id="282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3ac98036-c616-4540-8fe0-0f29dd8c6fbe}">
          <p14:sldIdLst>
            <p14:sldId id="494"/>
          </p14:sldIdLst>
        </p14:section>
        <p14:section name="暴力法" id="{1c11f0eb-3fee-4f7d-8689-61f8ce6f6e87}">
          <p14:sldIdLst>
            <p14:sldId id="396"/>
            <p14:sldId id="691"/>
            <p14:sldId id="559"/>
            <p14:sldId id="700"/>
            <p14:sldId id="705"/>
            <p14:sldId id="702"/>
            <p14:sldId id="704"/>
            <p14:sldId id="701"/>
            <p14:sldId id="706"/>
            <p14:sldId id="703"/>
            <p14:sldId id="685"/>
          </p14:sldIdLst>
        </p14:section>
        <p14:section name="课后作业" id="{3c3f8bf4-d6aa-4bda-aa84-76e0031f70d9}">
          <p14:sldIdLst>
            <p14:sldId id="495"/>
            <p14:sldId id="594"/>
          </p14:sldIdLst>
        </p14:section>
        <p14:section name="结束页" id="{12a234cb-275f-404a-88d8-fe3ad6e664a8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64" userDrawn="1">
          <p15:clr>
            <a:srgbClr val="A4A3A4"/>
          </p15:clr>
        </p15:guide>
        <p15:guide id="2" pos="37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23CC"/>
    <a:srgbClr val="11FF7B"/>
    <a:srgbClr val="07C8FF"/>
    <a:srgbClr val="29CFFF"/>
    <a:srgbClr val="59D6FF"/>
    <a:srgbClr val="9753CB"/>
    <a:srgbClr val="B9E18E"/>
    <a:srgbClr val="ECA882"/>
    <a:srgbClr val="4E9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310" y="1020"/>
      </p:cViewPr>
      <p:guideLst>
        <p:guide orient="horz" pos="3764"/>
        <p:guide pos="37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19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86B7-561B-4B81-AFE2-A0E4D3854D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E9879-C13A-48B2-B4FD-216FB6A5C0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118.xml"/><Relationship Id="rId6" Type="http://schemas.openxmlformats.org/officeDocument/2006/relationships/tags" Target="../tags/tag64.xml"/><Relationship Id="rId59" Type="http://schemas.openxmlformats.org/officeDocument/2006/relationships/tags" Target="../tags/tag117.xml"/><Relationship Id="rId58" Type="http://schemas.openxmlformats.org/officeDocument/2006/relationships/tags" Target="../tags/tag116.xml"/><Relationship Id="rId57" Type="http://schemas.openxmlformats.org/officeDocument/2006/relationships/tags" Target="../tags/tag115.xml"/><Relationship Id="rId56" Type="http://schemas.openxmlformats.org/officeDocument/2006/relationships/tags" Target="../tags/tag114.xml"/><Relationship Id="rId55" Type="http://schemas.openxmlformats.org/officeDocument/2006/relationships/tags" Target="../tags/tag113.xml"/><Relationship Id="rId54" Type="http://schemas.openxmlformats.org/officeDocument/2006/relationships/tags" Target="../tags/tag112.xml"/><Relationship Id="rId53" Type="http://schemas.openxmlformats.org/officeDocument/2006/relationships/tags" Target="../tags/tag111.xml"/><Relationship Id="rId52" Type="http://schemas.openxmlformats.org/officeDocument/2006/relationships/tags" Target="../tags/tag110.xml"/><Relationship Id="rId51" Type="http://schemas.openxmlformats.org/officeDocument/2006/relationships/tags" Target="../tags/tag109.xml"/><Relationship Id="rId50" Type="http://schemas.openxmlformats.org/officeDocument/2006/relationships/tags" Target="../tags/tag108.xml"/><Relationship Id="rId5" Type="http://schemas.openxmlformats.org/officeDocument/2006/relationships/tags" Target="../tags/tag63.xml"/><Relationship Id="rId49" Type="http://schemas.openxmlformats.org/officeDocument/2006/relationships/tags" Target="../tags/tag107.xml"/><Relationship Id="rId48" Type="http://schemas.openxmlformats.org/officeDocument/2006/relationships/tags" Target="../tags/tag106.xml"/><Relationship Id="rId47" Type="http://schemas.openxmlformats.org/officeDocument/2006/relationships/tags" Target="../tags/tag105.xml"/><Relationship Id="rId46" Type="http://schemas.openxmlformats.org/officeDocument/2006/relationships/tags" Target="../tags/tag104.xml"/><Relationship Id="rId45" Type="http://schemas.openxmlformats.org/officeDocument/2006/relationships/tags" Target="../tags/tag103.xml"/><Relationship Id="rId44" Type="http://schemas.openxmlformats.org/officeDocument/2006/relationships/tags" Target="../tags/tag102.xml"/><Relationship Id="rId43" Type="http://schemas.openxmlformats.org/officeDocument/2006/relationships/tags" Target="../tags/tag101.xml"/><Relationship Id="rId42" Type="http://schemas.openxmlformats.org/officeDocument/2006/relationships/tags" Target="../tags/tag100.xml"/><Relationship Id="rId41" Type="http://schemas.openxmlformats.org/officeDocument/2006/relationships/tags" Target="../tags/tag99.xml"/><Relationship Id="rId40" Type="http://schemas.openxmlformats.org/officeDocument/2006/relationships/tags" Target="../tags/tag98.xml"/><Relationship Id="rId4" Type="http://schemas.openxmlformats.org/officeDocument/2006/relationships/tags" Target="../tags/tag62.xml"/><Relationship Id="rId39" Type="http://schemas.openxmlformats.org/officeDocument/2006/relationships/tags" Target="../tags/tag97.xml"/><Relationship Id="rId38" Type="http://schemas.openxmlformats.org/officeDocument/2006/relationships/tags" Target="../tags/tag96.xml"/><Relationship Id="rId37" Type="http://schemas.openxmlformats.org/officeDocument/2006/relationships/tags" Target="../tags/tag95.xml"/><Relationship Id="rId36" Type="http://schemas.openxmlformats.org/officeDocument/2006/relationships/tags" Target="../tags/tag94.xml"/><Relationship Id="rId35" Type="http://schemas.openxmlformats.org/officeDocument/2006/relationships/tags" Target="../tags/tag93.xml"/><Relationship Id="rId34" Type="http://schemas.openxmlformats.org/officeDocument/2006/relationships/tags" Target="../tags/tag92.xml"/><Relationship Id="rId33" Type="http://schemas.openxmlformats.org/officeDocument/2006/relationships/tags" Target="../tags/tag91.xml"/><Relationship Id="rId32" Type="http://schemas.openxmlformats.org/officeDocument/2006/relationships/tags" Target="../tags/tag90.xml"/><Relationship Id="rId31" Type="http://schemas.openxmlformats.org/officeDocument/2006/relationships/tags" Target="../tags/tag89.xml"/><Relationship Id="rId30" Type="http://schemas.openxmlformats.org/officeDocument/2006/relationships/tags" Target="../tags/tag88.xml"/><Relationship Id="rId3" Type="http://schemas.openxmlformats.org/officeDocument/2006/relationships/tags" Target="../tags/tag61.xml"/><Relationship Id="rId29" Type="http://schemas.openxmlformats.org/officeDocument/2006/relationships/tags" Target="../tags/tag87.xml"/><Relationship Id="rId28" Type="http://schemas.openxmlformats.org/officeDocument/2006/relationships/tags" Target="../tags/tag86.xml"/><Relationship Id="rId27" Type="http://schemas.openxmlformats.org/officeDocument/2006/relationships/tags" Target="../tags/tag85.xml"/><Relationship Id="rId26" Type="http://schemas.openxmlformats.org/officeDocument/2006/relationships/tags" Target="../tags/tag84.xml"/><Relationship Id="rId25" Type="http://schemas.openxmlformats.org/officeDocument/2006/relationships/tags" Target="../tags/tag83.xml"/><Relationship Id="rId24" Type="http://schemas.openxmlformats.org/officeDocument/2006/relationships/tags" Target="../tags/tag82.xml"/><Relationship Id="rId23" Type="http://schemas.openxmlformats.org/officeDocument/2006/relationships/tags" Target="../tags/tag81.xml"/><Relationship Id="rId22" Type="http://schemas.openxmlformats.org/officeDocument/2006/relationships/tags" Target="../tags/tag80.xml"/><Relationship Id="rId21" Type="http://schemas.openxmlformats.org/officeDocument/2006/relationships/tags" Target="../tags/tag79.xml"/><Relationship Id="rId20" Type="http://schemas.openxmlformats.org/officeDocument/2006/relationships/tags" Target="../tags/tag78.xml"/><Relationship Id="rId2" Type="http://schemas.openxmlformats.org/officeDocument/2006/relationships/tags" Target="../tags/tag60.xml"/><Relationship Id="rId19" Type="http://schemas.openxmlformats.org/officeDocument/2006/relationships/tags" Target="../tags/tag77.xml"/><Relationship Id="rId18" Type="http://schemas.openxmlformats.org/officeDocument/2006/relationships/tags" Target="../tags/tag76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724535" y="678815"/>
            <a:ext cx="3754755" cy="46291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请在此处编辑标题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带标题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-635" y="4585970"/>
            <a:ext cx="1216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贪心算法专题</a:t>
            </a:r>
            <a:endParaRPr lang="zh-CN" altLang="zh-CN" sz="3600" dirty="0">
              <a:solidFill>
                <a:schemeClr val="bg1"/>
              </a:solidFill>
              <a:effectLst>
                <a:outerShdw blurRad="38100" dist="38100" dir="2700000" sx="101800" sy="1018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35" y="6017895"/>
            <a:ext cx="11424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主讲：陈老师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文本框 1"/>
          <p:cNvSpPr txBox="1"/>
          <p:nvPr/>
        </p:nvSpPr>
        <p:spPr>
          <a:xfrm>
            <a:off x="2496086" y="2752243"/>
            <a:ext cx="7199828" cy="101473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spc="-300">
                <a:ln w="0"/>
                <a:solidFill>
                  <a:schemeClr val="accent5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信息学奥赛</a:t>
            </a:r>
            <a:r>
              <a:rPr lang="en-US" altLang="zh-CN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CSP-J</a:t>
            </a:r>
            <a:endParaRPr lang="en-US" altLang="zh-CN" b="1" spc="0" dirty="0">
              <a:solidFill>
                <a:schemeClr val="bg1"/>
              </a:solidFill>
              <a:effectLst>
                <a:outerShdw blurRad="50800" dist="50800" dir="2700000" sx="101800" sy="101800" algn="tl">
                  <a:srgbClr val="000000">
                    <a:alpha val="57000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35" y="2921635"/>
            <a:ext cx="12191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P9749 [CSP-J 2023] </a:t>
            </a:r>
            <a:r>
              <a:rPr lang="zh-CN" altLang="en-US" sz="6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公路</a:t>
            </a:r>
            <a:endParaRPr lang="zh-CN" altLang="en-US" sz="60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35" y="2921635"/>
            <a:ext cx="12191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6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U4222</a:t>
            </a:r>
            <a:r>
              <a:rPr lang="en-US" sz="6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29 </a:t>
            </a:r>
            <a:r>
              <a:rPr lang="zh-CN" altLang="en-US" sz="6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最小和分割</a:t>
            </a:r>
            <a:endParaRPr lang="zh-CN" altLang="en-US" sz="60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35" y="2921635"/>
            <a:ext cx="12191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U422228 会议室</a:t>
            </a:r>
            <a:endParaRPr lang="zh-CN" altLang="en-US" sz="60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2875915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课后作业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87780" y="1725295"/>
            <a:ext cx="6861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U417897 字符串排列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7780" y="3277235"/>
            <a:ext cx="6861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U417919 消消乐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7780" y="4829175"/>
            <a:ext cx="6861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U417920 道路划分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0">
                <a:srgbClr val="20AEE5"/>
              </a:gs>
              <a:gs pos="33372">
                <a:srgbClr val="0070C0"/>
              </a:gs>
              <a:gs pos="81000">
                <a:schemeClr val="accent5">
                  <a:lumMod val="50000"/>
                </a:schemeClr>
              </a:gs>
            </a:gsLst>
            <a:lin ang="0" scaled="0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0">
                <a:schemeClr val="accent5">
                  <a:lumMod val="50000"/>
                </a:schemeClr>
              </a:gs>
              <a:gs pos="97101">
                <a:srgbClr val="20AEE5"/>
              </a:gs>
              <a:gs pos="72000">
                <a:srgbClr val="0070C0"/>
              </a:gs>
            </a:gsLst>
            <a:lin ang="10800000" scaled="0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6" name="文本框 135"/>
          <p:cNvSpPr txBox="1"/>
          <p:nvPr/>
        </p:nvSpPr>
        <p:spPr>
          <a:xfrm>
            <a:off x="22860" y="4596130"/>
            <a:ext cx="12141835" cy="7854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：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Capzera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8" name="文本框 137"/>
          <p:cNvSpPr txBox="1"/>
          <p:nvPr/>
        </p:nvSpPr>
        <p:spPr>
          <a:xfrm>
            <a:off x="3418945" y="2701592"/>
            <a:ext cx="5028443" cy="13220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b="1" spc="0">
                <a:ln w="0"/>
                <a:solidFill>
                  <a:schemeClr val="accent5">
                    <a:lumMod val="50000"/>
                  </a:schemeClr>
                </a:solidFill>
                <a:cs typeface="+mn-ea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000" dirty="0">
                <a:solidFill>
                  <a:schemeClr val="bg1"/>
                </a:solidFill>
                <a:effectLst>
                  <a:outerShdw blurRad="50800" dist="50800" algn="l" rotWithShape="0">
                    <a:prstClr val="black">
                      <a:alpha val="10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汉仪文黑-85W" panose="00020600040101010101" charset="-122"/>
                <a:ea typeface="汉仪文黑-85W" panose="00020600040101010101" charset="-122"/>
                <a:sym typeface="+mn-lt"/>
              </a:rPr>
              <a:t>感谢观看</a:t>
            </a:r>
            <a:endParaRPr lang="zh-CN" altLang="en-US" sz="8000" dirty="0">
              <a:solidFill>
                <a:schemeClr val="bg1"/>
              </a:solidFill>
              <a:effectLst>
                <a:outerShdw blurRad="50800" dist="50800" algn="l" rotWithShape="0">
                  <a:prstClr val="black">
                    <a:alpha val="100000"/>
                  </a:prstClr>
                </a:outerShdw>
                <a:reflection blurRad="6350" stA="55000" endA="300" endPos="45500" dir="5400000" sy="-100000" algn="bl" rotWithShape="0"/>
              </a:effectLst>
              <a:latin typeface="汉仪文黑-85W" panose="00020600040101010101" charset="-122"/>
              <a:ea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78630" y="3107055"/>
            <a:ext cx="4556125" cy="714375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贪心算法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/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29715" y="1085850"/>
            <a:ext cx="88779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给定一个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n * m 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的矩阵，从每一行中选出一个数，选出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n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个数，求这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n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个数的最大和。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9715" y="2162175"/>
            <a:ext cx="678434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输入样例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#1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4 4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1 6 3 2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2 8 4 4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5 5 9 1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5 3 2 2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9715" y="5274310"/>
            <a:ext cx="67843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输出样例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#1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28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897890" y="1228725"/>
            <a:ext cx="1053274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在对一个问题求解时，总是做出在</a:t>
            </a:r>
            <a:r>
              <a:rPr lang="zh-CN" altLang="en-US" sz="4000" b="0" dirty="0">
                <a:solidFill>
                  <a:srgbClr val="FF0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当前</a:t>
            </a:r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看来是最好的选择。也就是说，</a:t>
            </a:r>
            <a:r>
              <a:rPr lang="zh-CN" altLang="en-US" sz="4000" b="0" dirty="0">
                <a:solidFill>
                  <a:srgbClr val="FF0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不从整体最优</a:t>
            </a:r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上加以考虑，只做出在某种意义上的</a:t>
            </a:r>
            <a:r>
              <a:rPr lang="zh-CN" altLang="en-US" sz="4000" b="0" dirty="0">
                <a:solidFill>
                  <a:srgbClr val="FF0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局部最优解</a:t>
            </a:r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。贪心算法不是对所有问题都能得到整体最优解，关键是贪心策略的选择，选择的贪心策略必须具备</a:t>
            </a:r>
            <a:r>
              <a:rPr lang="zh-CN" altLang="en-US" sz="4000" b="0" dirty="0">
                <a:solidFill>
                  <a:srgbClr val="FF0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无后效性</a:t>
            </a:r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，即</a:t>
            </a:r>
            <a:r>
              <a:rPr lang="zh-CN" altLang="en-US" sz="4000" b="0" dirty="0">
                <a:solidFill>
                  <a:srgbClr val="FFFF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某个状态以前的过程不会影响以后的状态，只与当前状态有关</a:t>
            </a:r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。</a:t>
            </a:r>
            <a:endParaRPr lang="zh-CN" altLang="en-US" sz="40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0585" y="669290"/>
            <a:ext cx="80441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贪心问题的求解步骤：</a:t>
            </a:r>
            <a:endParaRPr lang="zh-CN" altLang="en-US" sz="40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0585" y="1822450"/>
            <a:ext cx="69875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0</a:t>
            </a:r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、</a:t>
            </a:r>
            <a:r>
              <a:rPr lang="en-US" altLang="zh-CN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建立数学模型来描述问题</a:t>
            </a:r>
            <a:endParaRPr lang="zh-CN" altLang="en-US" sz="40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0585" y="2792730"/>
            <a:ext cx="98850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</a:t>
            </a:r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、</a:t>
            </a:r>
            <a:r>
              <a:rPr lang="en-US" altLang="zh-CN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把要求解的大问题分解为若干个子问题</a:t>
            </a:r>
            <a:endParaRPr lang="zh-CN" altLang="en-US" sz="40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0585" y="3763010"/>
            <a:ext cx="98850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2</a:t>
            </a:r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、</a:t>
            </a:r>
            <a:r>
              <a:rPr lang="en-US" altLang="zh-CN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对子问题逐个求解，得到</a:t>
            </a:r>
            <a:r>
              <a:rPr lang="zh-CN" altLang="en-US" sz="4000" b="0" dirty="0">
                <a:solidFill>
                  <a:srgbClr val="FFFF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局部最优解</a:t>
            </a:r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。</a:t>
            </a:r>
            <a:endParaRPr lang="zh-CN" altLang="en-US" sz="40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0585" y="4733290"/>
            <a:ext cx="98850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3</a:t>
            </a:r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、</a:t>
            </a:r>
            <a:r>
              <a:rPr lang="en-US" altLang="zh-CN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合并</a:t>
            </a:r>
            <a:r>
              <a:rPr lang="zh-CN" altLang="en-US" sz="4000" b="0" dirty="0">
                <a:solidFill>
                  <a:srgbClr val="FFFF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局部最优解</a:t>
            </a:r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获得</a:t>
            </a:r>
            <a:r>
              <a:rPr lang="zh-CN" altLang="en-US" sz="4000" b="0" dirty="0">
                <a:solidFill>
                  <a:srgbClr val="FFFF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全局最优解</a:t>
            </a:r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。</a:t>
            </a:r>
            <a:endParaRPr lang="zh-CN" altLang="en-US" sz="40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0585" y="669290"/>
            <a:ext cx="80441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贪心问题一般的考点：</a:t>
            </a:r>
            <a:endParaRPr lang="zh-CN" altLang="en-US" sz="40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7405" y="2132330"/>
            <a:ext cx="2694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贪心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+ 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排序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7405" y="3175000"/>
            <a:ext cx="3092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贪心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+ 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前缀和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0585" y="4217670"/>
            <a:ext cx="3092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贪心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+ 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二分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0585" y="5260340"/>
            <a:ext cx="3092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贪心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+ </a:t>
            </a:r>
            <a:r>
              <a:rPr lang="zh-CN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字符串</a:t>
            </a:r>
            <a:endParaRPr lang="zh-CN" altLang="zh-CN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35" y="2921635"/>
            <a:ext cx="12191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P1190 </a:t>
            </a:r>
            <a:r>
              <a:rPr lang="zh-CN" altLang="en-US" sz="6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接水问题</a:t>
            </a:r>
            <a:endParaRPr lang="zh-CN" altLang="en-US" sz="60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35" y="2921635"/>
            <a:ext cx="12191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P1031 </a:t>
            </a:r>
            <a:r>
              <a:rPr lang="zh-CN" altLang="en-US" sz="6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均分纸牌</a:t>
            </a:r>
            <a:endParaRPr lang="zh-CN" altLang="en-US" sz="60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35" y="2921635"/>
            <a:ext cx="12191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U422230</a:t>
            </a:r>
            <a:r>
              <a:rPr lang="en-US" altLang="zh-CN" sz="6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6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找零钱</a:t>
            </a:r>
            <a:endParaRPr lang="zh-CN" altLang="en-US" sz="60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9935" y="5116830"/>
            <a:ext cx="83146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向上取整公式：</a:t>
            </a:r>
            <a:r>
              <a:rPr lang="zh-CN" altLang="en-US" sz="3200" b="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⌈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 / b</a:t>
            </a:r>
            <a:r>
              <a:rPr lang="en-US" altLang="zh-CN" sz="3200" b="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⌉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= (a + b - 1) / b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ISPRING_PRESENTATION_TITLE" val="PowerPoint 演示文稿"/>
  <p:tag name="commondata" val="eyJoZGlkIjoiYzU5ODBmNmQwNzE3YTMwZWU2NDQ5OGYzNjgxZWYzODAifQ==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WPS 演示</Application>
  <PresentationFormat>宽屏</PresentationFormat>
  <Paragraphs>73</Paragraphs>
  <Slides>15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汉仪文黑-85W</vt:lpstr>
      <vt:lpstr>方正正大黑简体</vt:lpstr>
      <vt:lpstr>黑体</vt:lpstr>
      <vt:lpstr>Calibri</vt:lpstr>
      <vt:lpstr>仿宋</vt:lpstr>
      <vt:lpstr>微软雅黑</vt:lpstr>
      <vt:lpstr>Arial Unicode MS</vt:lpstr>
      <vt:lpstr>等线</vt:lpstr>
      <vt:lpstr>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极简黑白</dc:title>
  <dc:creator>第一PPT</dc:creator>
  <cp:keywords>www.1ppt.com</cp:keywords>
  <dc:description>www.1ppt.com</dc:description>
  <cp:lastModifiedBy>机长大大</cp:lastModifiedBy>
  <cp:revision>113</cp:revision>
  <dcterms:created xsi:type="dcterms:W3CDTF">2017-06-29T01:06:00Z</dcterms:created>
  <dcterms:modified xsi:type="dcterms:W3CDTF">2024-04-13T03:52:18Z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8607345C44A147DAB0ED38943974F4E5_13</vt:lpwstr>
  </property>
  <property fmtid="{D5CDD505-2E9C-101B-9397-08002B2CF9AE}" pid="3" name="KSOProductBuildVer">
    <vt:lpwstr>2052-12.1.0.16729</vt:lpwstr>
  </property>
</Properties>
</file>