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</p:sldMasterIdLst>
  <p:notesMasterIdLst>
    <p:notesMasterId r:id="rId9"/>
  </p:notesMasterIdLst>
  <p:sldIdLst>
    <p:sldId id="494" r:id="rId8"/>
    <p:sldId id="396" r:id="rId10"/>
    <p:sldId id="559" r:id="rId11"/>
    <p:sldId id="562" r:id="rId12"/>
    <p:sldId id="492" r:id="rId13"/>
    <p:sldId id="512" r:id="rId14"/>
    <p:sldId id="646" r:id="rId15"/>
    <p:sldId id="493" r:id="rId16"/>
    <p:sldId id="509" r:id="rId17"/>
    <p:sldId id="648" r:id="rId18"/>
    <p:sldId id="356" r:id="rId19"/>
    <p:sldId id="649" r:id="rId20"/>
    <p:sldId id="526" r:id="rId21"/>
    <p:sldId id="511" r:id="rId22"/>
    <p:sldId id="669" r:id="rId23"/>
    <p:sldId id="537" r:id="rId24"/>
    <p:sldId id="670" r:id="rId25"/>
    <p:sldId id="497" r:id="rId26"/>
    <p:sldId id="528" r:id="rId27"/>
    <p:sldId id="529" r:id="rId28"/>
    <p:sldId id="524" r:id="rId29"/>
    <p:sldId id="527" r:id="rId30"/>
    <p:sldId id="496" r:id="rId31"/>
    <p:sldId id="536" r:id="rId32"/>
    <p:sldId id="539" r:id="rId33"/>
    <p:sldId id="540" r:id="rId34"/>
    <p:sldId id="495" r:id="rId35"/>
    <p:sldId id="594" r:id="rId36"/>
    <p:sldId id="28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复习" id="{1c11f0eb-3fee-4f7d-8689-61f8ce6f6e87}">
          <p14:sldIdLst>
            <p14:sldId id="396"/>
            <p14:sldId id="559"/>
            <p14:sldId id="562"/>
            <p14:sldId id="492"/>
            <p14:sldId id="512"/>
          </p14:sldIdLst>
        </p14:section>
        <p14:section name="标识符规范" id="{2d89ca3a-553c-4444-be1d-2938bf0272b6}">
          <p14:sldIdLst>
            <p14:sldId id="646"/>
            <p14:sldId id="493"/>
            <p14:sldId id="509"/>
            <p14:sldId id="648"/>
          </p14:sldIdLst>
        </p14:section>
        <p14:section name="算术运算符" id="{7715a3b3-118b-4a16-97d9-697c7ae7a495}">
          <p14:sldIdLst>
            <p14:sldId id="356"/>
            <p14:sldId id="649"/>
            <p14:sldId id="526"/>
          </p14:sldIdLst>
        </p14:section>
        <p14:section name="输入" id="{4dc8a261-4325-4e11-b105-b9b5736e7cb2}">
          <p14:sldIdLst>
            <p14:sldId id="511"/>
            <p14:sldId id="669"/>
            <p14:sldId id="537"/>
            <p14:sldId id="670"/>
          </p14:sldIdLst>
        </p14:section>
        <p14:section name="算术运算符" id="{a159d576-43b6-4bd9-ad8f-2c7cf8b51e69}">
          <p14:sldIdLst>
            <p14:sldId id="497"/>
            <p14:sldId id="528"/>
            <p14:sldId id="529"/>
            <p14:sldId id="524"/>
            <p14:sldId id="527"/>
            <p14:sldId id="496"/>
            <p14:sldId id="536"/>
            <p14:sldId id="539"/>
            <p14:sldId id="540"/>
          </p14:sldIdLst>
        </p14:section>
        <p14:section name="小练习" id="{b0f7e75c-024c-498f-8f09-563c901d04e5}">
          <p14:sldIdLst/>
        </p14:section>
        <p14:section name="课后作业" id="{3c3f8bf4-d6aa-4bda-aa84-76e0031f70d9}">
          <p14:sldIdLst>
            <p14:sldId id="495"/>
            <p14:sldId id="594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405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354.xml"/><Relationship Id="rId6" Type="http://schemas.openxmlformats.org/officeDocument/2006/relationships/tags" Target="../tags/tag300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tags" Target="../tags/tag349.xml"/><Relationship Id="rId54" Type="http://schemas.openxmlformats.org/officeDocument/2006/relationships/tags" Target="../tags/tag348.xml"/><Relationship Id="rId53" Type="http://schemas.openxmlformats.org/officeDocument/2006/relationships/tags" Target="../tags/tag347.xml"/><Relationship Id="rId52" Type="http://schemas.openxmlformats.org/officeDocument/2006/relationships/tags" Target="../tags/tag346.xml"/><Relationship Id="rId51" Type="http://schemas.openxmlformats.org/officeDocument/2006/relationships/tags" Target="../tags/tag345.xml"/><Relationship Id="rId50" Type="http://schemas.openxmlformats.org/officeDocument/2006/relationships/tags" Target="../tags/tag344.xml"/><Relationship Id="rId5" Type="http://schemas.openxmlformats.org/officeDocument/2006/relationships/tags" Target="../tags/tag299.xml"/><Relationship Id="rId49" Type="http://schemas.openxmlformats.org/officeDocument/2006/relationships/tags" Target="../tags/tag343.xml"/><Relationship Id="rId48" Type="http://schemas.openxmlformats.org/officeDocument/2006/relationships/tags" Target="../tags/tag342.xml"/><Relationship Id="rId47" Type="http://schemas.openxmlformats.org/officeDocument/2006/relationships/tags" Target="../tags/tag341.xml"/><Relationship Id="rId46" Type="http://schemas.openxmlformats.org/officeDocument/2006/relationships/tags" Target="../tags/tag340.xml"/><Relationship Id="rId45" Type="http://schemas.openxmlformats.org/officeDocument/2006/relationships/tags" Target="../tags/tag339.xml"/><Relationship Id="rId44" Type="http://schemas.openxmlformats.org/officeDocument/2006/relationships/tags" Target="../tags/tag338.xml"/><Relationship Id="rId43" Type="http://schemas.openxmlformats.org/officeDocument/2006/relationships/tags" Target="../tags/tag337.xml"/><Relationship Id="rId42" Type="http://schemas.openxmlformats.org/officeDocument/2006/relationships/tags" Target="../tags/tag336.xml"/><Relationship Id="rId41" Type="http://schemas.openxmlformats.org/officeDocument/2006/relationships/tags" Target="../tags/tag335.xml"/><Relationship Id="rId40" Type="http://schemas.openxmlformats.org/officeDocument/2006/relationships/tags" Target="../tags/tag334.xml"/><Relationship Id="rId4" Type="http://schemas.openxmlformats.org/officeDocument/2006/relationships/tags" Target="../tags/tag298.xml"/><Relationship Id="rId39" Type="http://schemas.openxmlformats.org/officeDocument/2006/relationships/tags" Target="../tags/tag333.xml"/><Relationship Id="rId38" Type="http://schemas.openxmlformats.org/officeDocument/2006/relationships/tags" Target="../tags/tag332.xml"/><Relationship Id="rId37" Type="http://schemas.openxmlformats.org/officeDocument/2006/relationships/tags" Target="../tags/tag331.xml"/><Relationship Id="rId36" Type="http://schemas.openxmlformats.org/officeDocument/2006/relationships/tags" Target="../tags/tag330.xml"/><Relationship Id="rId35" Type="http://schemas.openxmlformats.org/officeDocument/2006/relationships/tags" Target="../tags/tag329.xml"/><Relationship Id="rId34" Type="http://schemas.openxmlformats.org/officeDocument/2006/relationships/tags" Target="../tags/tag328.xml"/><Relationship Id="rId33" Type="http://schemas.openxmlformats.org/officeDocument/2006/relationships/tags" Target="../tags/tag327.xml"/><Relationship Id="rId32" Type="http://schemas.openxmlformats.org/officeDocument/2006/relationships/tags" Target="../tags/tag326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40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.png"/><Relationship Id="rId3" Type="http://schemas.openxmlformats.org/officeDocument/2006/relationships/tags" Target="../tags/tag356.xml"/><Relationship Id="rId2" Type="http://schemas.openxmlformats.org/officeDocument/2006/relationships/image" Target="../media/image3.png"/><Relationship Id="rId1" Type="http://schemas.openxmlformats.org/officeDocument/2006/relationships/tags" Target="../tags/tag3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tags" Target="../tags/tag382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tags" Target="../tags/tag384.xml"/><Relationship Id="rId1" Type="http://schemas.openxmlformats.org/officeDocument/2006/relationships/tags" Target="../tags/tag3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标识符，输入，算术运算符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905510" y="717550"/>
            <a:ext cx="805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小练习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5510" y="1686560"/>
            <a:ext cx="10262235" cy="1250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已知整数变量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4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b = 9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，尝试交换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的值并输出。U417449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510" y="2684780"/>
            <a:ext cx="10563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样例输出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710" y="2684780"/>
            <a:ext cx="6617335" cy="302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515360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算术运算符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算术运算符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44575" y="163004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+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583305" y="163004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加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44575" y="256095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-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583305" y="256095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减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044575" y="349186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*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583305" y="349186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乘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044575" y="442277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/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583305" y="442277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除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044575" y="535368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%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583305" y="535368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取模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2720" y="1440815"/>
            <a:ext cx="397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7 % 5 = 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22720" y="3491865"/>
            <a:ext cx="397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10 % 3 = 1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22720" y="5230495"/>
            <a:ext cx="1946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5 % 6 =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75015" y="5229860"/>
            <a:ext cx="68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表达式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4955" y="1169035"/>
            <a:ext cx="932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由变量，数字，运算符排列组合出具有实际含义的式子。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955" y="2994660"/>
            <a:ext cx="2077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+ 2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4955" y="3662680"/>
            <a:ext cx="271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+ 1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4955" y="4368800"/>
            <a:ext cx="4177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 * x * y * y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44955" y="5122545"/>
            <a:ext cx="4177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/ (a + c) - 5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44955" y="1793875"/>
            <a:ext cx="6367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表达式的结果：由表达式计算得到的值。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404745"/>
            <a:ext cx="4538345" cy="2881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10" y="2405380"/>
            <a:ext cx="5323205" cy="288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表达式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265" y="1463040"/>
            <a:ext cx="9730105" cy="175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输入鸡和兔的头的数量，输入鸡和兔的腿的数量，输出鸡和兔各多少头。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1265" y="3198495"/>
            <a:ext cx="82664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输入样例：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6 20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2 4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8750" y="1008380"/>
            <a:ext cx="9768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小明手里有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个苹果，需要平均分给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名同学，求小明最终手中还有多少个苹果？U417455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2245" y="2471420"/>
            <a:ext cx="983678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分苹果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II(U417457)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已知小明手中有n个苹果，他已经完全掌握了苹果的复制魔法，每天小明可以使得苹果变成原本的k倍，但是苹果复制之后，他需要吃掉t个苹果来恢复体力，求小明3次操作后手中的苹果数量。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注意：小明必须时刻保证自己的体力是恢复状态，所以最后一次增长苹果后，他依然需要吃掉t个苹果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190" y="640080"/>
            <a:ext cx="133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小练习</a:t>
            </a:r>
            <a:endParaRPr lang="zh-CN" altLang="en-US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093720"/>
            <a:ext cx="354647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比较运算符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比较运算符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370" y="1531620"/>
            <a:ext cx="1696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&gt;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9515" y="1531620"/>
            <a:ext cx="1774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&lt;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06665" y="1531620"/>
            <a:ext cx="2976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&gt;=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05" y="4196080"/>
            <a:ext cx="3295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&lt;=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5365" y="4196080"/>
            <a:ext cx="2142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==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6665" y="4196080"/>
            <a:ext cx="2879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!=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410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比较运算符的值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3510915"/>
            <a:ext cx="25012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&gt; 3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6585" y="1017905"/>
            <a:ext cx="596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正确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——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结果为真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56585" y="2164080"/>
            <a:ext cx="596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错误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——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结果为假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5257165"/>
            <a:ext cx="48939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 + 4  &lt; 1</a:t>
            </a:r>
            <a:endParaRPr lang="zh-CN" altLang="en-US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0" y="3602990"/>
            <a:ext cx="1094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5400" b="0" dirty="0">
              <a:solidFill>
                <a:schemeClr val="accent4">
                  <a:lumMod val="40000"/>
                  <a:lumOff val="60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8300" y="5403215"/>
            <a:ext cx="853440" cy="815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5400" b="0" dirty="0">
              <a:solidFill>
                <a:schemeClr val="accent4">
                  <a:lumMod val="40000"/>
                  <a:lumOff val="60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2670" y="3602990"/>
            <a:ext cx="1724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true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7420" y="5257165"/>
            <a:ext cx="209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false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2" grpId="0"/>
      <p:bldP spid="4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093720"/>
            <a:ext cx="354647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条件结构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1895"/>
            <a:ext cx="54260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56585"/>
            <a:ext cx="5457825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1017905"/>
            <a:ext cx="4251960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156585"/>
            <a:ext cx="433070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小练习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770" y="1260475"/>
            <a:ext cx="10589260" cy="2265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输入小明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月份的用电量，如果用电量大于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0.8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元，如果用电量小于等于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度电，每度电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元，求小明家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月份的电费。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3770" y="4126230"/>
            <a:ext cx="10589260" cy="156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输入一个整数，如果它是奇数则输出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Odd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，它是偶数则输出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Even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8652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因数，倍数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一个数a的因数(Divisor)也叫约数，指的是a / b (b 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≠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0)的商正好是整数而没有余数，则称b是a的因数。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1 2 3 4 6 12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1 2 3 6 9 18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144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1 2 3 4 6 8 9 12 16 18 24 36 48 72 144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38605" y="1136650"/>
            <a:ext cx="667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作业</a:t>
            </a:r>
            <a:r>
              <a:rPr lang="en-US" altLang="zh-CN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：输出下列图形</a:t>
            </a:r>
            <a:endParaRPr lang="zh-CN" altLang="en-US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7080" y="1128395"/>
            <a:ext cx="8117840" cy="36188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88585" y="2479040"/>
            <a:ext cx="2838450" cy="9499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7080" y="5000625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cout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：将文本输出到控制台中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7080" y="5588000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endl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：输出完后换行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733290" y="3215640"/>
            <a:ext cx="262255" cy="426720"/>
          </a:xfrm>
          <a:prstGeom prst="upArrow">
            <a:avLst/>
          </a:prstGeom>
          <a:solidFill>
            <a:srgbClr val="FFFF00"/>
          </a:solidFill>
          <a:ln>
            <a:gradFill>
              <a:gsLst>
                <a:gs pos="50000">
                  <a:schemeClr val="tx1"/>
                </a:gs>
                <a:gs pos="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68745" y="5034915"/>
            <a:ext cx="4500245" cy="101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905" y="1167130"/>
            <a:ext cx="8117840" cy="3618865"/>
          </a:xfrm>
          <a:prstGeom prst="rect">
            <a:avLst/>
          </a:prstGeom>
        </p:spPr>
      </p:pic>
      <p:sp>
        <p:nvSpPr>
          <p:cNvPr id="17" name="左箭头 16"/>
          <p:cNvSpPr/>
          <p:nvPr>
            <p:custDataLst>
              <p:tags r:id="rId3"/>
            </p:custDataLst>
          </p:nvPr>
        </p:nvSpPr>
        <p:spPr>
          <a:xfrm>
            <a:off x="6479540" y="138303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7564120" y="122555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头文件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0" name="左箭头 19"/>
          <p:cNvSpPr/>
          <p:nvPr>
            <p:custDataLst>
              <p:tags r:id="rId5"/>
            </p:custDataLst>
          </p:nvPr>
        </p:nvSpPr>
        <p:spPr>
          <a:xfrm>
            <a:off x="5723890" y="178562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817995" y="164719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命名空间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2" name="左箭头 21"/>
          <p:cNvSpPr/>
          <p:nvPr>
            <p:custDataLst>
              <p:tags r:id="rId7"/>
            </p:custDataLst>
          </p:nvPr>
        </p:nvSpPr>
        <p:spPr>
          <a:xfrm>
            <a:off x="4191000" y="216916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266055" y="202184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main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函数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4" name="左箭头 23"/>
          <p:cNvSpPr/>
          <p:nvPr>
            <p:custDataLst>
              <p:tags r:id="rId9"/>
            </p:custDataLst>
          </p:nvPr>
        </p:nvSpPr>
        <p:spPr>
          <a:xfrm>
            <a:off x="8600440" y="298767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9656445" y="2834640"/>
            <a:ext cx="207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cout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输出语句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6" name="左箭头 25"/>
          <p:cNvSpPr/>
          <p:nvPr>
            <p:custDataLst>
              <p:tags r:id="rId11"/>
            </p:custDataLst>
          </p:nvPr>
        </p:nvSpPr>
        <p:spPr>
          <a:xfrm>
            <a:off x="4338320" y="379285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5394325" y="363537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程序退出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50540" y="4853940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头文件、命名空间：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工具包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50540" y="5414645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main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函数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程序的入口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50540" y="5975350"/>
            <a:ext cx="379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return 0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程序的出口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2425" y="159004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18500" y="2825115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905" y="5384165"/>
            <a:ext cx="8441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rgbClr val="FF1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每一条语句后要有分号，不是语句的后面不能加分号</a:t>
            </a:r>
            <a:endParaRPr lang="zh-CN" altLang="en-US" sz="2800" b="0" dirty="0">
              <a:solidFill>
                <a:srgbClr val="FF14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4055110" y="362585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/>
      <p:bldP spid="29" grpId="0"/>
      <p:bldP spid="31" grpId="0"/>
      <p:bldP spid="4" grpId="0" bldLvl="0" animBg="1"/>
      <p:bldP spid="3" grpId="0" bldLvl="0" animBg="1"/>
      <p:bldP spid="3" grpId="1" bldLvl="0" animBg="1"/>
      <p:bldP spid="4" grpId="1" bldLvl="0" animBg="1"/>
      <p:bldP spid="5" grpId="0"/>
      <p:bldP spid="5" grpId="1"/>
      <p:bldP spid="6" grpId="0" bldLvl="0" animBg="1"/>
      <p:bldP spid="6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6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9480" y="1217930"/>
            <a:ext cx="2539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整型</a:t>
            </a:r>
            <a:endParaRPr lang="zh-CN" altLang="en-US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480" y="20561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double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浮点型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480" y="28943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char —— 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89480" y="37325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long long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长整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89480" y="45707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string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1908175" y="1374140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>
            <p:custDataLst>
              <p:tags r:id="rId4"/>
            </p:custDataLst>
          </p:nvPr>
        </p:nvSpPr>
        <p:spPr>
          <a:xfrm>
            <a:off x="1901825" y="2221865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89480" y="54089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bool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布尔类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bldLvl="0" animBg="1"/>
      <p:bldP spid="11" grpId="0" bldLvl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变量的定义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57985"/>
            <a:ext cx="520446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初值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019425"/>
            <a:ext cx="4600575" cy="304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5840" y="1657985"/>
            <a:ext cx="371284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65" y="3019425"/>
            <a:ext cx="500062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505200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标识符规范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13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标识符的规范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060" y="1163320"/>
            <a:ext cx="2771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给变量起名字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060" y="2153920"/>
            <a:ext cx="8470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只允许包含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英文字母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数字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下划线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第一个字符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不能是数字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7995" y="3883025"/>
            <a:ext cx="9216390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Xiaoming               2yuan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            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abc123           __AaBbCc    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Student_Name      M.D.Jason        $123               #3q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3G64                     C++                  U.S.A              Zhang wei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763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58615" y="399097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9158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424545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357630" y="460311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15861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291580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42454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357630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158615" y="507111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291580" y="505396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8424545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4360" y="175768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 descr="国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169670"/>
            <a:ext cx="2548890" cy="1697990"/>
          </a:xfrm>
          <a:prstGeom prst="rect">
            <a:avLst/>
          </a:prstGeom>
        </p:spPr>
      </p:pic>
      <p:pic>
        <p:nvPicPr>
          <p:cNvPr id="4" name="图片 3" descr="瓷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429000"/>
            <a:ext cx="255143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4360" y="412496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0765" y="5747385"/>
            <a:ext cx="714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大小写字母在变量名中表示不同的变量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89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1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2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3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4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5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6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7.xml><?xml version="1.0" encoding="utf-8"?>
<p:tagLst xmlns:p="http://schemas.openxmlformats.org/presentationml/2006/main">
  <p:tag name="KSO_WM_DIAGRAM_VIRTUALLY_FRAME" val="{&quot;height&quot;:353.2,&quot;left&quot;:82.25,&quot;top&quot;:128.35,&quot;width&quot;:298.55}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演示</Application>
  <PresentationFormat>宽屏</PresentationFormat>
  <Paragraphs>257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5_第一PPT，www.1ppt.com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108</cp:revision>
  <dcterms:created xsi:type="dcterms:W3CDTF">2017-06-29T01:06:00Z</dcterms:created>
  <dcterms:modified xsi:type="dcterms:W3CDTF">2024-03-28T08:11:37Z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2052-12.1.0.16388</vt:lpwstr>
  </property>
</Properties>
</file>