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  <p:sldMasterId id="2147483662" r:id="rId4"/>
    <p:sldMasterId id="2147483669" r:id="rId5"/>
  </p:sldMasterIdLst>
  <p:notesMasterIdLst>
    <p:notesMasterId r:id="rId7"/>
  </p:notesMasterIdLst>
  <p:sldIdLst>
    <p:sldId id="494" r:id="rId6"/>
    <p:sldId id="396" r:id="rId8"/>
    <p:sldId id="781" r:id="rId9"/>
    <p:sldId id="782" r:id="rId10"/>
    <p:sldId id="784" r:id="rId11"/>
    <p:sldId id="790" r:id="rId12"/>
    <p:sldId id="726" r:id="rId13"/>
    <p:sldId id="792" r:id="rId14"/>
    <p:sldId id="791" r:id="rId15"/>
    <p:sldId id="511" r:id="rId16"/>
    <p:sldId id="808" r:id="rId17"/>
    <p:sldId id="810" r:id="rId18"/>
    <p:sldId id="811" r:id="rId19"/>
    <p:sldId id="812" r:id="rId20"/>
    <p:sldId id="813" r:id="rId21"/>
    <p:sldId id="823" r:id="rId22"/>
    <p:sldId id="814" r:id="rId23"/>
    <p:sldId id="815" r:id="rId24"/>
    <p:sldId id="816" r:id="rId25"/>
    <p:sldId id="817" r:id="rId26"/>
    <p:sldId id="818" r:id="rId27"/>
    <p:sldId id="820" r:id="rId28"/>
    <p:sldId id="282" r:id="rId29"/>
    <p:sldId id="809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82" userDrawn="1">
          <p15:clr>
            <a:srgbClr val="A4A3A4"/>
          </p15:clr>
        </p15:guide>
        <p15:guide id="2" pos="37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23CC"/>
    <a:srgbClr val="11FF7B"/>
    <a:srgbClr val="07C8FF"/>
    <a:srgbClr val="29CFFF"/>
    <a:srgbClr val="59D6FF"/>
    <a:srgbClr val="9753CB"/>
    <a:srgbClr val="B9E18E"/>
    <a:srgbClr val="ECA882"/>
    <a:srgbClr val="4E9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10" y="1020"/>
      </p:cViewPr>
      <p:guideLst>
        <p:guide orient="horz" pos="3782"/>
        <p:guide pos="37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tags" Target="tags/tag264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86B7-561B-4B81-AFE2-A0E4D3854D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9879-C13A-48B2-B4FD-216FB6A5C0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18.xml"/><Relationship Id="rId6" Type="http://schemas.openxmlformats.org/officeDocument/2006/relationships/tags" Target="../tags/tag64.xml"/><Relationship Id="rId59" Type="http://schemas.openxmlformats.org/officeDocument/2006/relationships/tags" Target="../tags/tag117.xml"/><Relationship Id="rId58" Type="http://schemas.openxmlformats.org/officeDocument/2006/relationships/tags" Target="../tags/tag116.xml"/><Relationship Id="rId57" Type="http://schemas.openxmlformats.org/officeDocument/2006/relationships/tags" Target="../tags/tag115.xml"/><Relationship Id="rId56" Type="http://schemas.openxmlformats.org/officeDocument/2006/relationships/tags" Target="../tags/tag114.xml"/><Relationship Id="rId55" Type="http://schemas.openxmlformats.org/officeDocument/2006/relationships/tags" Target="../tags/tag113.xml"/><Relationship Id="rId54" Type="http://schemas.openxmlformats.org/officeDocument/2006/relationships/tags" Target="../tags/tag112.xml"/><Relationship Id="rId53" Type="http://schemas.openxmlformats.org/officeDocument/2006/relationships/tags" Target="../tags/tag111.xml"/><Relationship Id="rId52" Type="http://schemas.openxmlformats.org/officeDocument/2006/relationships/tags" Target="../tags/tag110.xml"/><Relationship Id="rId51" Type="http://schemas.openxmlformats.org/officeDocument/2006/relationships/tags" Target="../tags/tag109.xml"/><Relationship Id="rId50" Type="http://schemas.openxmlformats.org/officeDocument/2006/relationships/tags" Target="../tags/tag108.xml"/><Relationship Id="rId5" Type="http://schemas.openxmlformats.org/officeDocument/2006/relationships/tags" Target="../tags/tag63.xml"/><Relationship Id="rId49" Type="http://schemas.openxmlformats.org/officeDocument/2006/relationships/tags" Target="../tags/tag107.xml"/><Relationship Id="rId48" Type="http://schemas.openxmlformats.org/officeDocument/2006/relationships/tags" Target="../tags/tag106.xml"/><Relationship Id="rId47" Type="http://schemas.openxmlformats.org/officeDocument/2006/relationships/tags" Target="../tags/tag105.xml"/><Relationship Id="rId46" Type="http://schemas.openxmlformats.org/officeDocument/2006/relationships/tags" Target="../tags/tag104.xml"/><Relationship Id="rId45" Type="http://schemas.openxmlformats.org/officeDocument/2006/relationships/tags" Target="../tags/tag103.xml"/><Relationship Id="rId44" Type="http://schemas.openxmlformats.org/officeDocument/2006/relationships/tags" Target="../tags/tag102.xml"/><Relationship Id="rId43" Type="http://schemas.openxmlformats.org/officeDocument/2006/relationships/tags" Target="../tags/tag101.xml"/><Relationship Id="rId42" Type="http://schemas.openxmlformats.org/officeDocument/2006/relationships/tags" Target="../tags/tag100.xml"/><Relationship Id="rId41" Type="http://schemas.openxmlformats.org/officeDocument/2006/relationships/tags" Target="../tags/tag99.xml"/><Relationship Id="rId40" Type="http://schemas.openxmlformats.org/officeDocument/2006/relationships/tags" Target="../tags/tag98.xml"/><Relationship Id="rId4" Type="http://schemas.openxmlformats.org/officeDocument/2006/relationships/tags" Target="../tags/tag62.xml"/><Relationship Id="rId39" Type="http://schemas.openxmlformats.org/officeDocument/2006/relationships/tags" Target="../tags/tag97.xml"/><Relationship Id="rId38" Type="http://schemas.openxmlformats.org/officeDocument/2006/relationships/tags" Target="../tags/tag96.xml"/><Relationship Id="rId37" Type="http://schemas.openxmlformats.org/officeDocument/2006/relationships/tags" Target="../tags/tag95.xml"/><Relationship Id="rId36" Type="http://schemas.openxmlformats.org/officeDocument/2006/relationships/tags" Target="../tags/tag94.xml"/><Relationship Id="rId35" Type="http://schemas.openxmlformats.org/officeDocument/2006/relationships/tags" Target="../tags/tag93.xml"/><Relationship Id="rId34" Type="http://schemas.openxmlformats.org/officeDocument/2006/relationships/tags" Target="../tags/tag92.xml"/><Relationship Id="rId33" Type="http://schemas.openxmlformats.org/officeDocument/2006/relationships/tags" Target="../tags/tag91.xml"/><Relationship Id="rId32" Type="http://schemas.openxmlformats.org/officeDocument/2006/relationships/tags" Target="../tags/tag90.xml"/><Relationship Id="rId31" Type="http://schemas.openxmlformats.org/officeDocument/2006/relationships/tags" Target="../tags/tag89.xml"/><Relationship Id="rId30" Type="http://schemas.openxmlformats.org/officeDocument/2006/relationships/tags" Target="../tags/tag88.xml"/><Relationship Id="rId3" Type="http://schemas.openxmlformats.org/officeDocument/2006/relationships/tags" Target="../tags/tag61.xml"/><Relationship Id="rId29" Type="http://schemas.openxmlformats.org/officeDocument/2006/relationships/tags" Target="../tags/tag87.xml"/><Relationship Id="rId28" Type="http://schemas.openxmlformats.org/officeDocument/2006/relationships/tags" Target="../tags/tag86.xml"/><Relationship Id="rId27" Type="http://schemas.openxmlformats.org/officeDocument/2006/relationships/tags" Target="../tags/tag85.xml"/><Relationship Id="rId26" Type="http://schemas.openxmlformats.org/officeDocument/2006/relationships/tags" Target="../tags/tag84.xml"/><Relationship Id="rId25" Type="http://schemas.openxmlformats.org/officeDocument/2006/relationships/tags" Target="../tags/tag83.xml"/><Relationship Id="rId24" Type="http://schemas.openxmlformats.org/officeDocument/2006/relationships/tags" Target="../tags/tag82.xml"/><Relationship Id="rId23" Type="http://schemas.openxmlformats.org/officeDocument/2006/relationships/tags" Target="../tags/tag81.xml"/><Relationship Id="rId22" Type="http://schemas.openxmlformats.org/officeDocument/2006/relationships/tags" Target="../tags/tag80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tags" Target="../tags/tag60.xml"/><Relationship Id="rId19" Type="http://schemas.openxmlformats.org/officeDocument/2006/relationships/tags" Target="../tags/tag77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77.xml"/><Relationship Id="rId6" Type="http://schemas.openxmlformats.org/officeDocument/2006/relationships/tags" Target="../tags/tag123.xml"/><Relationship Id="rId59" Type="http://schemas.openxmlformats.org/officeDocument/2006/relationships/tags" Target="../tags/tag176.xml"/><Relationship Id="rId58" Type="http://schemas.openxmlformats.org/officeDocument/2006/relationships/tags" Target="../tags/tag175.xml"/><Relationship Id="rId57" Type="http://schemas.openxmlformats.org/officeDocument/2006/relationships/tags" Target="../tags/tag174.xml"/><Relationship Id="rId56" Type="http://schemas.openxmlformats.org/officeDocument/2006/relationships/tags" Target="../tags/tag173.xml"/><Relationship Id="rId55" Type="http://schemas.openxmlformats.org/officeDocument/2006/relationships/tags" Target="../tags/tag172.xml"/><Relationship Id="rId54" Type="http://schemas.openxmlformats.org/officeDocument/2006/relationships/tags" Target="../tags/tag171.xml"/><Relationship Id="rId53" Type="http://schemas.openxmlformats.org/officeDocument/2006/relationships/tags" Target="../tags/tag170.xml"/><Relationship Id="rId52" Type="http://schemas.openxmlformats.org/officeDocument/2006/relationships/tags" Target="../tags/tag169.xml"/><Relationship Id="rId51" Type="http://schemas.openxmlformats.org/officeDocument/2006/relationships/tags" Target="../tags/tag168.xml"/><Relationship Id="rId50" Type="http://schemas.openxmlformats.org/officeDocument/2006/relationships/tags" Target="../tags/tag167.xml"/><Relationship Id="rId5" Type="http://schemas.openxmlformats.org/officeDocument/2006/relationships/tags" Target="../tags/tag122.xml"/><Relationship Id="rId49" Type="http://schemas.openxmlformats.org/officeDocument/2006/relationships/tags" Target="../tags/tag166.xml"/><Relationship Id="rId48" Type="http://schemas.openxmlformats.org/officeDocument/2006/relationships/tags" Target="../tags/tag165.xml"/><Relationship Id="rId47" Type="http://schemas.openxmlformats.org/officeDocument/2006/relationships/tags" Target="../tags/tag164.xml"/><Relationship Id="rId46" Type="http://schemas.openxmlformats.org/officeDocument/2006/relationships/tags" Target="../tags/tag163.xml"/><Relationship Id="rId45" Type="http://schemas.openxmlformats.org/officeDocument/2006/relationships/tags" Target="../tags/tag162.xml"/><Relationship Id="rId44" Type="http://schemas.openxmlformats.org/officeDocument/2006/relationships/tags" Target="../tags/tag161.xml"/><Relationship Id="rId43" Type="http://schemas.openxmlformats.org/officeDocument/2006/relationships/tags" Target="../tags/tag160.xml"/><Relationship Id="rId42" Type="http://schemas.openxmlformats.org/officeDocument/2006/relationships/tags" Target="../tags/tag159.xml"/><Relationship Id="rId41" Type="http://schemas.openxmlformats.org/officeDocument/2006/relationships/tags" Target="../tags/tag158.xml"/><Relationship Id="rId40" Type="http://schemas.openxmlformats.org/officeDocument/2006/relationships/tags" Target="../tags/tag157.xml"/><Relationship Id="rId4" Type="http://schemas.openxmlformats.org/officeDocument/2006/relationships/tags" Target="../tags/tag121.xml"/><Relationship Id="rId39" Type="http://schemas.openxmlformats.org/officeDocument/2006/relationships/tags" Target="../tags/tag156.xml"/><Relationship Id="rId38" Type="http://schemas.openxmlformats.org/officeDocument/2006/relationships/tags" Target="../tags/tag155.xml"/><Relationship Id="rId37" Type="http://schemas.openxmlformats.org/officeDocument/2006/relationships/tags" Target="../tags/tag154.xml"/><Relationship Id="rId36" Type="http://schemas.openxmlformats.org/officeDocument/2006/relationships/tags" Target="../tags/tag153.xml"/><Relationship Id="rId35" Type="http://schemas.openxmlformats.org/officeDocument/2006/relationships/tags" Target="../tags/tag152.xml"/><Relationship Id="rId34" Type="http://schemas.openxmlformats.org/officeDocument/2006/relationships/tags" Target="../tags/tag151.xml"/><Relationship Id="rId33" Type="http://schemas.openxmlformats.org/officeDocument/2006/relationships/tags" Target="../tags/tag150.xml"/><Relationship Id="rId32" Type="http://schemas.openxmlformats.org/officeDocument/2006/relationships/tags" Target="../tags/tag149.xml"/><Relationship Id="rId31" Type="http://schemas.openxmlformats.org/officeDocument/2006/relationships/tags" Target="../tags/tag148.xml"/><Relationship Id="rId30" Type="http://schemas.openxmlformats.org/officeDocument/2006/relationships/tags" Target="../tags/tag147.xml"/><Relationship Id="rId3" Type="http://schemas.openxmlformats.org/officeDocument/2006/relationships/tags" Target="../tags/tag120.xml"/><Relationship Id="rId29" Type="http://schemas.openxmlformats.org/officeDocument/2006/relationships/tags" Target="../tags/tag146.xml"/><Relationship Id="rId28" Type="http://schemas.openxmlformats.org/officeDocument/2006/relationships/tags" Target="../tags/tag145.xml"/><Relationship Id="rId27" Type="http://schemas.openxmlformats.org/officeDocument/2006/relationships/tags" Target="../tags/tag144.xml"/><Relationship Id="rId26" Type="http://schemas.openxmlformats.org/officeDocument/2006/relationships/tags" Target="../tags/tag143.xml"/><Relationship Id="rId25" Type="http://schemas.openxmlformats.org/officeDocument/2006/relationships/tags" Target="../tags/tag142.xml"/><Relationship Id="rId24" Type="http://schemas.openxmlformats.org/officeDocument/2006/relationships/tags" Target="../tags/tag141.xml"/><Relationship Id="rId23" Type="http://schemas.openxmlformats.org/officeDocument/2006/relationships/tags" Target="../tags/tag140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tags" Target="../tags/tag119.xml"/><Relationship Id="rId19" Type="http://schemas.openxmlformats.org/officeDocument/2006/relationships/tags" Target="../tags/tag136.xml"/><Relationship Id="rId18" Type="http://schemas.openxmlformats.org/officeDocument/2006/relationships/tags" Target="../tags/tag135.xml"/><Relationship Id="rId17" Type="http://schemas.openxmlformats.org/officeDocument/2006/relationships/tags" Target="../tags/tag134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236.xml"/><Relationship Id="rId6" Type="http://schemas.openxmlformats.org/officeDocument/2006/relationships/tags" Target="../tags/tag182.xml"/><Relationship Id="rId59" Type="http://schemas.openxmlformats.org/officeDocument/2006/relationships/tags" Target="../tags/tag235.xml"/><Relationship Id="rId58" Type="http://schemas.openxmlformats.org/officeDocument/2006/relationships/tags" Target="../tags/tag234.xml"/><Relationship Id="rId57" Type="http://schemas.openxmlformats.org/officeDocument/2006/relationships/tags" Target="../tags/tag233.xml"/><Relationship Id="rId56" Type="http://schemas.openxmlformats.org/officeDocument/2006/relationships/tags" Target="../tags/tag232.xml"/><Relationship Id="rId55" Type="http://schemas.openxmlformats.org/officeDocument/2006/relationships/tags" Target="../tags/tag231.xml"/><Relationship Id="rId54" Type="http://schemas.openxmlformats.org/officeDocument/2006/relationships/tags" Target="../tags/tag230.xml"/><Relationship Id="rId53" Type="http://schemas.openxmlformats.org/officeDocument/2006/relationships/tags" Target="../tags/tag229.xml"/><Relationship Id="rId52" Type="http://schemas.openxmlformats.org/officeDocument/2006/relationships/tags" Target="../tags/tag228.xml"/><Relationship Id="rId51" Type="http://schemas.openxmlformats.org/officeDocument/2006/relationships/tags" Target="../tags/tag227.xml"/><Relationship Id="rId50" Type="http://schemas.openxmlformats.org/officeDocument/2006/relationships/tags" Target="../tags/tag226.xml"/><Relationship Id="rId5" Type="http://schemas.openxmlformats.org/officeDocument/2006/relationships/tags" Target="../tags/tag181.xml"/><Relationship Id="rId49" Type="http://schemas.openxmlformats.org/officeDocument/2006/relationships/tags" Target="../tags/tag225.xml"/><Relationship Id="rId48" Type="http://schemas.openxmlformats.org/officeDocument/2006/relationships/tags" Target="../tags/tag224.xml"/><Relationship Id="rId47" Type="http://schemas.openxmlformats.org/officeDocument/2006/relationships/tags" Target="../tags/tag223.xml"/><Relationship Id="rId46" Type="http://schemas.openxmlformats.org/officeDocument/2006/relationships/tags" Target="../tags/tag222.xml"/><Relationship Id="rId45" Type="http://schemas.openxmlformats.org/officeDocument/2006/relationships/tags" Target="../tags/tag221.xml"/><Relationship Id="rId44" Type="http://schemas.openxmlformats.org/officeDocument/2006/relationships/tags" Target="../tags/tag220.xml"/><Relationship Id="rId43" Type="http://schemas.openxmlformats.org/officeDocument/2006/relationships/tags" Target="../tags/tag219.xml"/><Relationship Id="rId42" Type="http://schemas.openxmlformats.org/officeDocument/2006/relationships/tags" Target="../tags/tag218.xml"/><Relationship Id="rId41" Type="http://schemas.openxmlformats.org/officeDocument/2006/relationships/tags" Target="../tags/tag217.xml"/><Relationship Id="rId40" Type="http://schemas.openxmlformats.org/officeDocument/2006/relationships/tags" Target="../tags/tag216.xml"/><Relationship Id="rId4" Type="http://schemas.openxmlformats.org/officeDocument/2006/relationships/tags" Target="../tags/tag180.xml"/><Relationship Id="rId39" Type="http://schemas.openxmlformats.org/officeDocument/2006/relationships/tags" Target="../tags/tag215.xml"/><Relationship Id="rId38" Type="http://schemas.openxmlformats.org/officeDocument/2006/relationships/tags" Target="../tags/tag214.xml"/><Relationship Id="rId37" Type="http://schemas.openxmlformats.org/officeDocument/2006/relationships/tags" Target="../tags/tag213.xml"/><Relationship Id="rId36" Type="http://schemas.openxmlformats.org/officeDocument/2006/relationships/tags" Target="../tags/tag212.xml"/><Relationship Id="rId35" Type="http://schemas.openxmlformats.org/officeDocument/2006/relationships/tags" Target="../tags/tag211.xml"/><Relationship Id="rId34" Type="http://schemas.openxmlformats.org/officeDocument/2006/relationships/tags" Target="../tags/tag210.xml"/><Relationship Id="rId33" Type="http://schemas.openxmlformats.org/officeDocument/2006/relationships/tags" Target="../tags/tag209.xml"/><Relationship Id="rId32" Type="http://schemas.openxmlformats.org/officeDocument/2006/relationships/tags" Target="../tags/tag208.xml"/><Relationship Id="rId31" Type="http://schemas.openxmlformats.org/officeDocument/2006/relationships/tags" Target="../tags/tag207.xml"/><Relationship Id="rId30" Type="http://schemas.openxmlformats.org/officeDocument/2006/relationships/tags" Target="../tags/tag206.xml"/><Relationship Id="rId3" Type="http://schemas.openxmlformats.org/officeDocument/2006/relationships/tags" Target="../tags/tag179.xml"/><Relationship Id="rId29" Type="http://schemas.openxmlformats.org/officeDocument/2006/relationships/tags" Target="../tags/tag205.xml"/><Relationship Id="rId28" Type="http://schemas.openxmlformats.org/officeDocument/2006/relationships/tags" Target="../tags/tag204.xml"/><Relationship Id="rId27" Type="http://schemas.openxmlformats.org/officeDocument/2006/relationships/tags" Target="../tags/tag203.xml"/><Relationship Id="rId26" Type="http://schemas.openxmlformats.org/officeDocument/2006/relationships/tags" Target="../tags/tag202.xml"/><Relationship Id="rId25" Type="http://schemas.openxmlformats.org/officeDocument/2006/relationships/tags" Target="../tags/tag201.xml"/><Relationship Id="rId24" Type="http://schemas.openxmlformats.org/officeDocument/2006/relationships/tags" Target="../tags/tag200.xml"/><Relationship Id="rId23" Type="http://schemas.openxmlformats.org/officeDocument/2006/relationships/tags" Target="../tags/tag199.xml"/><Relationship Id="rId22" Type="http://schemas.openxmlformats.org/officeDocument/2006/relationships/tags" Target="../tags/tag198.xml"/><Relationship Id="rId21" Type="http://schemas.openxmlformats.org/officeDocument/2006/relationships/tags" Target="../tags/tag197.xml"/><Relationship Id="rId20" Type="http://schemas.openxmlformats.org/officeDocument/2006/relationships/tags" Target="../tags/tag196.xml"/><Relationship Id="rId2" Type="http://schemas.openxmlformats.org/officeDocument/2006/relationships/tags" Target="../tags/tag178.xml"/><Relationship Id="rId19" Type="http://schemas.openxmlformats.org/officeDocument/2006/relationships/tags" Target="../tags/tag195.xml"/><Relationship Id="rId18" Type="http://schemas.openxmlformats.org/officeDocument/2006/relationships/tags" Target="../tags/tag194.xml"/><Relationship Id="rId17" Type="http://schemas.openxmlformats.org/officeDocument/2006/relationships/tags" Target="../tags/tag193.xml"/><Relationship Id="rId16" Type="http://schemas.openxmlformats.org/officeDocument/2006/relationships/tags" Target="../tags/tag192.xml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image" Target="../media/image16.png"/><Relationship Id="rId1" Type="http://schemas.openxmlformats.org/officeDocument/2006/relationships/tags" Target="../tags/tag245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image" Target="../media/image17.png"/><Relationship Id="rId1" Type="http://schemas.openxmlformats.org/officeDocument/2006/relationships/tags" Target="../tags/tag25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9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0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3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23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2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2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-635" y="4585970"/>
            <a:ext cx="1216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第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7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讲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数位拆分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一维数组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sx="101800" sy="1018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5" y="6017895"/>
            <a:ext cx="11424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主讲：陈老师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文本框 1"/>
          <p:cNvSpPr txBox="1"/>
          <p:nvPr/>
        </p:nvSpPr>
        <p:spPr>
          <a:xfrm>
            <a:off x="2496086" y="2752243"/>
            <a:ext cx="7199828" cy="101473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spc="-300">
                <a:ln w="0"/>
                <a:solidFill>
                  <a:schemeClr val="accent5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信息学奥赛</a:t>
            </a:r>
            <a:r>
              <a:rPr lang="en-US" altLang="zh-CN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CSP-J</a:t>
            </a:r>
            <a:endParaRPr lang="en-US" altLang="zh-CN" b="1" spc="0" dirty="0">
              <a:solidFill>
                <a:schemeClr val="bg1"/>
              </a:solidFill>
              <a:effectLst>
                <a:outerShdw blurRad="50800" dist="50800" dir="2700000" sx="101800" sy="101800" algn="tl">
                  <a:srgbClr val="000000">
                    <a:alpha val="57000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713605" y="3151505"/>
            <a:ext cx="331152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一维数组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3580" y="687070"/>
            <a:ext cx="11169015" cy="513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chemeClr val="bg1"/>
                </a:solidFill>
              </a:rPr>
              <a:t>读入</a:t>
            </a:r>
            <a:r>
              <a:rPr lang="en-US" altLang="zh-CN" sz="3200" b="1">
                <a:solidFill>
                  <a:schemeClr val="bg1"/>
                </a:solidFill>
              </a:rPr>
              <a:t>n(1 &lt;= n &lt;= 1000)</a:t>
            </a:r>
            <a:r>
              <a:rPr lang="zh-CN" altLang="en-US" sz="3200" b="1">
                <a:solidFill>
                  <a:schemeClr val="bg1"/>
                </a:solidFill>
              </a:rPr>
              <a:t>个学生的成绩，求这些学生成绩的总和。   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sum.cpp</a:t>
            </a:r>
            <a:endParaRPr lang="en-US" altLang="zh-CN" sz="3200" b="1">
              <a:solidFill>
                <a:schemeClr val="bg1"/>
              </a:solidFill>
            </a:endParaRPr>
          </a:p>
          <a:p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样例输入：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5</a:t>
            </a:r>
            <a:endParaRPr lang="en-US" altLang="zh-CN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40 60 80 20 30</a:t>
            </a:r>
            <a:endParaRPr lang="en-US" altLang="zh-CN" sz="3200" b="1">
              <a:solidFill>
                <a:schemeClr val="bg1"/>
              </a:solidFill>
            </a:endParaRPr>
          </a:p>
          <a:p>
            <a:endParaRPr lang="en-US" altLang="zh-CN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样例输出：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230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320" y="1454785"/>
            <a:ext cx="3429635" cy="4549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825" y="1755140"/>
            <a:ext cx="6880860" cy="4074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493645" y="2447925"/>
            <a:ext cx="7326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uFillTx/>
              </a:rPr>
              <a:t>有限</a:t>
            </a:r>
            <a:r>
              <a:rPr lang="zh-CN" altLang="en-US" sz="3200">
                <a:solidFill>
                  <a:schemeClr val="bg1"/>
                </a:solidFill>
              </a:rPr>
              <a:t>个</a:t>
            </a:r>
            <a:r>
              <a:rPr lang="zh-CN" altLang="en-US" sz="3200" b="1">
                <a:solidFill>
                  <a:schemeClr val="bg1"/>
                </a:solidFill>
                <a:uFillTx/>
              </a:rPr>
              <a:t>相同类型</a:t>
            </a:r>
            <a:r>
              <a:rPr lang="zh-CN" altLang="en-US" sz="3200">
                <a:solidFill>
                  <a:schemeClr val="bg1"/>
                </a:solidFill>
              </a:rPr>
              <a:t>的变量组成的</a:t>
            </a:r>
            <a:r>
              <a:rPr lang="zh-CN" altLang="en-US" sz="3200" b="1">
                <a:solidFill>
                  <a:schemeClr val="bg1"/>
                </a:solidFill>
                <a:uFillTx/>
              </a:rPr>
              <a:t>有序</a:t>
            </a:r>
            <a:r>
              <a:rPr lang="zh-CN" altLang="en-US" sz="3200">
                <a:solidFill>
                  <a:schemeClr val="bg1"/>
                </a:solidFill>
              </a:rPr>
              <a:t>集合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38900" y="3922395"/>
            <a:ext cx="5543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元素</a:t>
            </a:r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：数组中的每一个变量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26835" y="5050155"/>
            <a:ext cx="5543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下标</a:t>
            </a:r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：数组中元素的序号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167130" y="3893820"/>
            <a:ext cx="35674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数组中的每个元素都是相同数据类型</a:t>
            </a:r>
            <a:endParaRPr 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67130" y="5021580"/>
            <a:ext cx="36734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数组是由连续的内存位置组成的</a:t>
            </a:r>
            <a:endParaRPr 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72770" y="878840"/>
            <a:ext cx="3692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一维数组的创建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90320" y="2128520"/>
            <a:ext cx="4417060" cy="26917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01420" y="5097780"/>
            <a:ext cx="5106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数组类型</a:t>
            </a:r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数组名</a:t>
            </a:r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[</a:t>
            </a:r>
            <a:r>
              <a:rPr lang="zh-CN" altLang="en-US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元素个数</a:t>
            </a:r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1335" y="1345565"/>
            <a:ext cx="2112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int a[1000];</a:t>
            </a:r>
            <a:endParaRPr lang="en-US" alt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871335" y="2128520"/>
            <a:ext cx="222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char s[255];</a:t>
            </a:r>
            <a:endParaRPr lang="en-US" alt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6871335" y="2989580"/>
            <a:ext cx="4281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int N = 30010;</a:t>
            </a:r>
            <a:endParaRPr lang="en-US" alt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long long sum[N];</a:t>
            </a:r>
            <a:endParaRPr lang="en-US" alt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6871335" y="4213860"/>
            <a:ext cx="4281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int a = 50, b = 2;</a:t>
            </a:r>
            <a:endParaRPr lang="en-US" alt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int cards[a * b];</a:t>
            </a:r>
            <a:endParaRPr lang="en-US" alt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764540" y="939165"/>
            <a:ext cx="3692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一维数组的创建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71905" y="4519930"/>
            <a:ext cx="68141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nums[0]    nums[1]   </a:t>
            </a:r>
            <a:endParaRPr lang="en-US" altLang="zh-CN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nums[2]    nums[3]</a:t>
            </a:r>
            <a:endParaRPr lang="en-US" altLang="zh-CN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nums[4]</a:t>
            </a:r>
            <a:endParaRPr lang="en-US" altLang="zh-CN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3960" y="1764665"/>
            <a:ext cx="5823585" cy="678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chemeClr val="bg1"/>
                </a:solidFill>
              </a:rPr>
              <a:t>访问数组的变量需要附带下标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283960" y="2540000"/>
            <a:ext cx="5823585" cy="678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chemeClr val="bg1"/>
                </a:solidFill>
              </a:rPr>
              <a:t>数组的下标从</a:t>
            </a:r>
            <a:r>
              <a:rPr lang="en-US" altLang="zh-CN" sz="3200" b="1">
                <a:solidFill>
                  <a:schemeClr val="bg1"/>
                </a:solidFill>
              </a:rPr>
              <a:t>0</a:t>
            </a:r>
            <a:r>
              <a:rPr lang="zh-CN" altLang="en-US" sz="3200" b="1">
                <a:solidFill>
                  <a:schemeClr val="bg1"/>
                </a:solidFill>
              </a:rPr>
              <a:t>开始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905" y="1685925"/>
            <a:ext cx="4408805" cy="26803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712710" y="5320030"/>
            <a:ext cx="34296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思考：为什么下标从</a:t>
            </a:r>
            <a:r>
              <a:rPr lang="en-US" altLang="zh-CN" sz="2800" b="1">
                <a:solidFill>
                  <a:schemeClr val="bg1"/>
                </a:solidFill>
              </a:rPr>
              <a:t>0</a:t>
            </a:r>
            <a:r>
              <a:rPr lang="zh-CN" altLang="en-US" sz="2800" b="1">
                <a:solidFill>
                  <a:schemeClr val="bg1"/>
                </a:solidFill>
              </a:rPr>
              <a:t>开始而不是从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开始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283960" y="3355340"/>
            <a:ext cx="5823585" cy="678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3200" b="1">
                <a:solidFill>
                  <a:schemeClr val="bg1"/>
                </a:solidFill>
              </a:rPr>
              <a:t>长度为</a:t>
            </a:r>
            <a:r>
              <a:rPr lang="en-US" altLang="zh-CN" sz="3200" b="1">
                <a:solidFill>
                  <a:schemeClr val="bg1"/>
                </a:solidFill>
              </a:rPr>
              <a:t>n</a:t>
            </a:r>
            <a:r>
              <a:rPr lang="zh-CN" altLang="en-US" sz="3200" b="1">
                <a:solidFill>
                  <a:schemeClr val="bg1"/>
                </a:solidFill>
              </a:rPr>
              <a:t>的数组，下标是</a:t>
            </a:r>
            <a:r>
              <a:rPr lang="en-US" altLang="zh-CN" sz="3200" b="1">
                <a:solidFill>
                  <a:schemeClr val="bg1"/>
                </a:solidFill>
              </a:rPr>
              <a:t>0~n - 1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90595" y="5628005"/>
            <a:ext cx="2073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nums[5]</a:t>
            </a:r>
            <a:endParaRPr lang="en-US" altLang="zh-CN" sz="3600" b="1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14" name="减号 13"/>
          <p:cNvSpPr/>
          <p:nvPr/>
        </p:nvSpPr>
        <p:spPr>
          <a:xfrm>
            <a:off x="2967355" y="5815330"/>
            <a:ext cx="2965450" cy="271145"/>
          </a:xfrm>
          <a:prstGeom prst="mathMinu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593090" y="859155"/>
            <a:ext cx="4061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一维数组的使用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2" grpId="0"/>
      <p:bldP spid="7" grpId="0"/>
      <p:bldP spid="9" grpId="0"/>
      <p:bldP spid="1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490220"/>
            <a:ext cx="6646545" cy="60877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41725" y="6149975"/>
            <a:ext cx="591185" cy="2806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89835" y="1227455"/>
            <a:ext cx="329565" cy="2806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91005" y="1508125"/>
            <a:ext cx="2760980" cy="3771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46090" y="2612390"/>
            <a:ext cx="1795145" cy="272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830" y="2007235"/>
            <a:ext cx="4833620" cy="414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402195" y="1227455"/>
            <a:ext cx="4789805" cy="526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chemeClr val="bg1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数组定义的长度为题目范围</a:t>
            </a:r>
            <a:r>
              <a:rPr lang="en-US" altLang="zh-CN" sz="2400" b="1">
                <a:solidFill>
                  <a:schemeClr val="bg1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 + 10</a:t>
            </a:r>
            <a:endParaRPr lang="en-US" altLang="zh-CN" sz="2400" b="1">
              <a:solidFill>
                <a:schemeClr val="bg1"/>
              </a:solidFill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5" grpId="0" bldLvl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4840" y="2858770"/>
            <a:ext cx="1047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a[i]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711700" y="2858770"/>
            <a:ext cx="1822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b[i + j]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162925" y="2858770"/>
            <a:ext cx="1822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c[100]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734185" y="4695825"/>
            <a:ext cx="1822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d[i - 1]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656455" y="4695825"/>
            <a:ext cx="2588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nums[i * i]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8162925" y="4695825"/>
            <a:ext cx="2588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rest[m % 2]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905510" y="960120"/>
            <a:ext cx="8742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一维数组的访问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01470" y="1975485"/>
            <a:ext cx="7937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从键盘读入</a:t>
            </a:r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n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个数，存入数组。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1470" y="2779395"/>
            <a:ext cx="5107940" cy="378142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824865" y="687705"/>
            <a:ext cx="8742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一维数组的</a:t>
            </a:r>
            <a:r>
              <a:rPr lang="zh-CN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读入</a:t>
            </a:r>
            <a:r>
              <a:rPr lang="en-US" altLang="zh-CN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——</a:t>
            </a:r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定长数据读入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00505" y="2073275"/>
            <a:ext cx="7937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从键盘读入</a:t>
            </a:r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n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个数，存入数组。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0505" y="2877185"/>
            <a:ext cx="5107940" cy="378142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723900" y="785495"/>
            <a:ext cx="8742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一维数组的</a:t>
            </a:r>
            <a:r>
              <a:rPr lang="zh-CN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读入</a:t>
            </a:r>
            <a:r>
              <a:rPr lang="en-US" altLang="zh-CN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——</a:t>
            </a:r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定长数据输出</a:t>
            </a:r>
            <a:endParaRPr lang="en-US" altLang="zh-CN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966335" y="3151505"/>
            <a:ext cx="146494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复习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/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3895" y="1798955"/>
            <a:ext cx="111690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读入</a:t>
            </a:r>
            <a:r>
              <a:rPr lang="en-US" altLang="zh-CN" sz="3200" b="1">
                <a:solidFill>
                  <a:schemeClr val="bg1"/>
                </a:solidFill>
              </a:rPr>
              <a:t>n(1 &lt;= n &lt;= 1000)</a:t>
            </a:r>
            <a:r>
              <a:rPr lang="zh-CN" altLang="en-US" sz="3200" b="1">
                <a:solidFill>
                  <a:schemeClr val="bg1"/>
                </a:solidFill>
              </a:rPr>
              <a:t>个学生的成绩，求这些学生成绩的总和。   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sum.cpp</a:t>
            </a:r>
            <a:endParaRPr lang="en-US" altLang="zh-CN" sz="3200" b="1">
              <a:solidFill>
                <a:schemeClr val="bg1"/>
              </a:solidFill>
            </a:endParaRPr>
          </a:p>
          <a:p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样例输入：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5</a:t>
            </a:r>
            <a:endParaRPr lang="en-US" altLang="zh-CN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40 60 80 20 30</a:t>
            </a:r>
            <a:endParaRPr lang="en-US" altLang="zh-CN" sz="3200" b="1">
              <a:solidFill>
                <a:schemeClr val="bg1"/>
              </a:solidFill>
            </a:endParaRPr>
          </a:p>
          <a:p>
            <a:endParaRPr lang="en-US" altLang="zh-CN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样例输出：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230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895" y="789305"/>
            <a:ext cx="2258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9935" y="1636395"/>
            <a:ext cx="1125220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 b="1"/>
              <a:t>a</a:t>
            </a:r>
            <a:endParaRPr lang="en-US" altLang="zh-CN" sz="4800" b="1"/>
          </a:p>
        </p:txBody>
      </p:sp>
      <p:sp>
        <p:nvSpPr>
          <p:cNvPr id="5" name="矩形 4"/>
          <p:cNvSpPr/>
          <p:nvPr/>
        </p:nvSpPr>
        <p:spPr>
          <a:xfrm>
            <a:off x="4700270" y="1636395"/>
            <a:ext cx="2185035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01535" y="1636395"/>
            <a:ext cx="239395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98190" y="3783965"/>
            <a:ext cx="1085215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 b="1"/>
              <a:t>0</a:t>
            </a:r>
            <a:endParaRPr lang="en-US" altLang="zh-CN" sz="4800" b="1"/>
          </a:p>
        </p:txBody>
      </p:sp>
      <p:sp>
        <p:nvSpPr>
          <p:cNvPr id="15" name="文本框 14"/>
          <p:cNvSpPr txBox="1"/>
          <p:nvPr/>
        </p:nvSpPr>
        <p:spPr>
          <a:xfrm>
            <a:off x="1200150" y="1488440"/>
            <a:ext cx="18370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</a:rPr>
              <a:t>int a, b;</a:t>
            </a:r>
            <a:endParaRPr lang="en-US" altLang="zh-CN" sz="4000" b="1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00150" y="3138805"/>
            <a:ext cx="23323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solidFill>
                  <a:schemeClr val="bg1"/>
                </a:solidFill>
                <a:sym typeface="+mn-ea"/>
              </a:rPr>
              <a:t>int  nums[5];</a:t>
            </a:r>
            <a:endParaRPr lang="en-US" altLang="zh-CN" sz="3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89935" y="1637030"/>
            <a:ext cx="1125220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 b="1"/>
              <a:t>a</a:t>
            </a:r>
            <a:endParaRPr lang="en-US" altLang="zh-CN" sz="4800" b="1"/>
          </a:p>
        </p:txBody>
      </p:sp>
      <p:sp>
        <p:nvSpPr>
          <p:cNvPr id="20" name="矩形 19"/>
          <p:cNvSpPr/>
          <p:nvPr/>
        </p:nvSpPr>
        <p:spPr>
          <a:xfrm>
            <a:off x="4700270" y="1637030"/>
            <a:ext cx="2185035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298190" y="3784600"/>
            <a:ext cx="1085215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 b="1"/>
              <a:t>0</a:t>
            </a:r>
            <a:endParaRPr lang="en-US" altLang="zh-CN" sz="4800" b="1"/>
          </a:p>
        </p:txBody>
      </p:sp>
      <p:sp>
        <p:nvSpPr>
          <p:cNvPr id="25" name="矩形 24"/>
          <p:cNvSpPr/>
          <p:nvPr/>
        </p:nvSpPr>
        <p:spPr>
          <a:xfrm>
            <a:off x="7201535" y="1626870"/>
            <a:ext cx="238760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741920" y="1637030"/>
            <a:ext cx="997585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b</a:t>
            </a:r>
            <a:endParaRPr lang="en-US" altLang="zh-CN" sz="4800" b="1"/>
          </a:p>
        </p:txBody>
      </p:sp>
      <p:sp>
        <p:nvSpPr>
          <p:cNvPr id="27" name="矩形 26"/>
          <p:cNvSpPr/>
          <p:nvPr/>
        </p:nvSpPr>
        <p:spPr>
          <a:xfrm>
            <a:off x="7827645" y="3785870"/>
            <a:ext cx="1066800" cy="968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4</a:t>
            </a:r>
            <a:endParaRPr lang="en-US" altLang="zh-CN" sz="4800" b="1"/>
          </a:p>
        </p:txBody>
      </p:sp>
      <p:sp>
        <p:nvSpPr>
          <p:cNvPr id="28" name="矩形 27"/>
          <p:cNvSpPr/>
          <p:nvPr/>
        </p:nvSpPr>
        <p:spPr>
          <a:xfrm>
            <a:off x="3289935" y="1637030"/>
            <a:ext cx="1125220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a</a:t>
            </a:r>
            <a:endParaRPr lang="en-US" altLang="zh-CN" sz="4800" b="1"/>
          </a:p>
        </p:txBody>
      </p:sp>
      <p:sp>
        <p:nvSpPr>
          <p:cNvPr id="29" name="矩形 28"/>
          <p:cNvSpPr/>
          <p:nvPr/>
        </p:nvSpPr>
        <p:spPr>
          <a:xfrm>
            <a:off x="4700270" y="1637030"/>
            <a:ext cx="2185035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298190" y="3784600"/>
            <a:ext cx="1117600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0</a:t>
            </a:r>
            <a:endParaRPr lang="en-US" altLang="zh-CN" sz="4800" b="1"/>
          </a:p>
        </p:txBody>
      </p:sp>
      <p:sp>
        <p:nvSpPr>
          <p:cNvPr id="31" name="矩形 30"/>
          <p:cNvSpPr/>
          <p:nvPr/>
        </p:nvSpPr>
        <p:spPr>
          <a:xfrm>
            <a:off x="6746875" y="3783965"/>
            <a:ext cx="1079500" cy="9677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3</a:t>
            </a:r>
            <a:endParaRPr lang="en-US" altLang="zh-CN" sz="4800" b="1"/>
          </a:p>
        </p:txBody>
      </p:sp>
      <p:sp>
        <p:nvSpPr>
          <p:cNvPr id="32" name="矩形 31"/>
          <p:cNvSpPr/>
          <p:nvPr/>
        </p:nvSpPr>
        <p:spPr>
          <a:xfrm>
            <a:off x="5577840" y="3785870"/>
            <a:ext cx="1168400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2</a:t>
            </a:r>
            <a:endParaRPr lang="en-US" altLang="zh-CN" sz="4800" b="1"/>
          </a:p>
        </p:txBody>
      </p:sp>
      <p:sp>
        <p:nvSpPr>
          <p:cNvPr id="33" name="矩形 32"/>
          <p:cNvSpPr/>
          <p:nvPr/>
        </p:nvSpPr>
        <p:spPr>
          <a:xfrm>
            <a:off x="4415155" y="3785870"/>
            <a:ext cx="1162685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1</a:t>
            </a:r>
            <a:endParaRPr lang="en-US" altLang="zh-CN" sz="4800" b="1"/>
          </a:p>
        </p:txBody>
      </p:sp>
      <p:sp>
        <p:nvSpPr>
          <p:cNvPr id="2" name="弧形 1"/>
          <p:cNvSpPr/>
          <p:nvPr/>
        </p:nvSpPr>
        <p:spPr>
          <a:xfrm rot="10800000">
            <a:off x="3684905" y="3403600"/>
            <a:ext cx="1419225" cy="2066290"/>
          </a:xfrm>
          <a:prstGeom prst="arc">
            <a:avLst>
              <a:gd name="adj1" fmla="val 12271819"/>
              <a:gd name="adj2" fmla="val 20185557"/>
            </a:avLst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45915" y="5712460"/>
            <a:ext cx="675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1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3684905" y="3027045"/>
            <a:ext cx="2494915" cy="2819400"/>
          </a:xfrm>
          <a:prstGeom prst="arc">
            <a:avLst>
              <a:gd name="adj1" fmla="val 11724468"/>
              <a:gd name="adj2" fmla="val 20689422"/>
            </a:avLst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00270" y="5943600"/>
            <a:ext cx="675640" cy="795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2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" name="弧形 12"/>
          <p:cNvSpPr/>
          <p:nvPr>
            <p:custDataLst>
              <p:tags r:id="rId1"/>
            </p:custDataLst>
          </p:nvPr>
        </p:nvSpPr>
        <p:spPr>
          <a:xfrm rot="10800000">
            <a:off x="3806190" y="3154045"/>
            <a:ext cx="4519930" cy="2819400"/>
          </a:xfrm>
          <a:prstGeom prst="arc">
            <a:avLst>
              <a:gd name="adj1" fmla="val 11140515"/>
              <a:gd name="adj2" fmla="val 21285371"/>
            </a:avLst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7480" y="6069965"/>
            <a:ext cx="414020" cy="618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" name="弧形 16"/>
          <p:cNvSpPr/>
          <p:nvPr/>
        </p:nvSpPr>
        <p:spPr>
          <a:xfrm rot="10800000">
            <a:off x="3688715" y="2925445"/>
            <a:ext cx="3512820" cy="2819400"/>
          </a:xfrm>
          <a:prstGeom prst="arc">
            <a:avLst>
              <a:gd name="adj1" fmla="val 11728920"/>
              <a:gd name="adj2" fmla="val 20768577"/>
            </a:avLst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5675630" y="6279515"/>
            <a:ext cx="462915" cy="592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4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2" name="弧形 21"/>
          <p:cNvSpPr/>
          <p:nvPr/>
        </p:nvSpPr>
        <p:spPr>
          <a:xfrm rot="10800000">
            <a:off x="3425825" y="3403600"/>
            <a:ext cx="768985" cy="2066290"/>
          </a:xfrm>
          <a:prstGeom prst="arc">
            <a:avLst>
              <a:gd name="adj1" fmla="val 13291954"/>
              <a:gd name="adj2" fmla="val 19131826"/>
            </a:avLst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82035" y="5571490"/>
            <a:ext cx="471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0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3695065" y="3074670"/>
            <a:ext cx="339725" cy="60071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053840" y="3154045"/>
            <a:ext cx="1415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起始地址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文本框 34"/>
          <p:cNvSpPr txBox="1"/>
          <p:nvPr>
            <p:custDataLst>
              <p:tags r:id="rId3"/>
            </p:custDataLst>
          </p:nvPr>
        </p:nvSpPr>
        <p:spPr>
          <a:xfrm>
            <a:off x="1522730" y="728345"/>
            <a:ext cx="8742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一维数组的内存相关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9" grpId="0" bldLvl="0" animBg="1"/>
      <p:bldP spid="10" grpId="0"/>
      <p:bldP spid="13" grpId="0" bldLvl="0" animBg="1"/>
      <p:bldP spid="14" grpId="0"/>
      <p:bldP spid="17" grpId="0" bldLvl="0" animBg="1"/>
      <p:bldP spid="18" grpId="0"/>
      <p:bldP spid="22" grpId="0" bldLvl="0" animBg="1"/>
      <p:bldP spid="23" grpId="0"/>
      <p:bldP spid="22" grpId="1" bldLvl="0" animBg="1"/>
      <p:bldP spid="23" grpId="1"/>
      <p:bldP spid="2" grpId="1" bldLvl="0" animBg="1"/>
      <p:bldP spid="7" grpId="1"/>
      <p:bldP spid="10" grpId="1"/>
      <p:bldP spid="9" grpId="1" bldLvl="0" animBg="1"/>
      <p:bldP spid="17" grpId="1" bldLvl="0" animBg="1"/>
      <p:bldP spid="14" grpId="1"/>
      <p:bldP spid="24" grpId="0" bldLvl="0" animBg="1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713605" y="3151505"/>
            <a:ext cx="331152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课堂练习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0">
                <a:srgbClr val="20AEE5"/>
              </a:gs>
              <a:gs pos="33372">
                <a:srgbClr val="0070C0"/>
              </a:gs>
              <a:gs pos="81000">
                <a:schemeClr val="accent5">
                  <a:lumMod val="50000"/>
                </a:schemeClr>
              </a:gs>
            </a:gsLst>
            <a:lin ang="0" scaled="0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0">
                <a:schemeClr val="accent5">
                  <a:lumMod val="50000"/>
                </a:schemeClr>
              </a:gs>
              <a:gs pos="97101">
                <a:srgbClr val="20AEE5"/>
              </a:gs>
              <a:gs pos="72000">
                <a:srgbClr val="0070C0"/>
              </a:gs>
            </a:gsLst>
            <a:lin ang="10800000" scaled="0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22860" y="4596130"/>
            <a:ext cx="12141835" cy="7854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：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Capzera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8" name="文本框 137"/>
          <p:cNvSpPr txBox="1"/>
          <p:nvPr/>
        </p:nvSpPr>
        <p:spPr>
          <a:xfrm>
            <a:off x="3418945" y="2701592"/>
            <a:ext cx="5028443" cy="13220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b="1" spc="0">
                <a:ln w="0"/>
                <a:solidFill>
                  <a:schemeClr val="accent5">
                    <a:lumMod val="50000"/>
                  </a:schemeClr>
                </a:solidFill>
                <a:cs typeface="+mn-ea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0" dirty="0">
                <a:solidFill>
                  <a:schemeClr val="bg1"/>
                </a:solidFill>
                <a:effectLst>
                  <a:outerShdw blurRad="50800" dist="50800" algn="l" rotWithShape="0">
                    <a:prstClr val="black">
                      <a:alpha val="10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汉仪文黑-85W" panose="00020600040101010101" charset="-122"/>
                <a:ea typeface="汉仪文黑-85W" panose="00020600040101010101" charset="-122"/>
                <a:sym typeface="+mn-lt"/>
              </a:rPr>
              <a:t>感谢观看</a:t>
            </a:r>
            <a:endParaRPr lang="zh-CN" altLang="en-US" sz="8000" dirty="0">
              <a:solidFill>
                <a:schemeClr val="bg1"/>
              </a:solidFill>
              <a:effectLst>
                <a:outerShdw blurRad="50800" dist="50800" algn="l" rotWithShape="0">
                  <a:prstClr val="black">
                    <a:alpha val="100000"/>
                  </a:prstClr>
                </a:outerShdw>
                <a:reflection blurRad="6350" stA="55000" endA="300" endPos="45500" dir="5400000" sy="-100000" algn="bl" rotWithShape="0"/>
              </a:effectLst>
              <a:latin typeface="汉仪文黑-85W" panose="00020600040101010101" charset="-122"/>
              <a:ea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0" y="886460"/>
            <a:ext cx="6719570" cy="5845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907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循环结构</a:t>
            </a: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-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定量循环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510" y="1109980"/>
            <a:ext cx="9554210" cy="2096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33775"/>
            <a:ext cx="5358765" cy="3273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15" y="3533775"/>
            <a:ext cx="5505450" cy="3274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112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循环结构</a:t>
            </a: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-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非定量循环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1343025"/>
            <a:ext cx="4040505" cy="1972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3675380"/>
            <a:ext cx="4836795" cy="2733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850" y="3675380"/>
            <a:ext cx="6139815" cy="2733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515" y="1305560"/>
            <a:ext cx="3640455" cy="2123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112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循环结构</a:t>
            </a:r>
            <a:endParaRPr lang="zh-CN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166485" y="1484630"/>
            <a:ext cx="4302760" cy="5373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670165" y="1029970"/>
            <a:ext cx="2373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while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循环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1540510" y="1303020"/>
            <a:ext cx="3295650" cy="58286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574925" y="1029970"/>
            <a:ext cx="1737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For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循环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438650" y="3202305"/>
            <a:ext cx="4007485" cy="714375"/>
          </a:xfrm>
        </p:spPr>
        <p:txBody>
          <a:bodyPr/>
          <a:p>
            <a:r>
              <a:rPr lang="zh-CN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</a:t>
            </a:r>
            <a:r>
              <a:rPr lang="en-US" altLang="zh-CN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</a:t>
            </a:r>
            <a:r>
              <a:rPr lang="zh-CN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数位拆分</a:t>
            </a:r>
            <a:endParaRPr lang="zh-CN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112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数位拆分算法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1463040"/>
            <a:ext cx="5269865" cy="4495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81165" y="1463040"/>
            <a:ext cx="30206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C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任何一个整数对</a:t>
            </a:r>
            <a:r>
              <a:rPr lang="en-US" altLang="zh-CN" sz="3200" b="0" dirty="0">
                <a:solidFill>
                  <a:srgbClr val="FFC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</a:t>
            </a:r>
            <a:r>
              <a:rPr lang="zh-CN" altLang="en-US" sz="3200" b="0" dirty="0">
                <a:solidFill>
                  <a:srgbClr val="FFC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取模后可以得到个位数。</a:t>
            </a:r>
            <a:endParaRPr lang="zh-CN" altLang="en-US" sz="3200" b="0" dirty="0">
              <a:solidFill>
                <a:srgbClr val="FFC000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81165" y="3429000"/>
            <a:ext cx="302069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C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任何</a:t>
            </a:r>
            <a:r>
              <a:rPr lang="zh-CN" sz="3200" b="0" dirty="0">
                <a:solidFill>
                  <a:srgbClr val="FFC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一个整数整除以</a:t>
            </a:r>
            <a:r>
              <a:rPr lang="en-US" altLang="zh-CN" sz="3200" b="0" dirty="0">
                <a:solidFill>
                  <a:srgbClr val="FFC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</a:t>
            </a:r>
            <a:r>
              <a:rPr lang="zh-CN" altLang="en-US" sz="3200" b="0" dirty="0">
                <a:solidFill>
                  <a:srgbClr val="FFC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后可以使得最后一位删除。</a:t>
            </a:r>
            <a:endParaRPr lang="zh-CN" altLang="en-US" sz="3200" b="0" dirty="0">
              <a:solidFill>
                <a:srgbClr val="FFC000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112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数位拆分算法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0905" y="1483995"/>
            <a:ext cx="10050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输入一个整数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n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，获取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n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的每一个数位上的值，并输出。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0905" y="3685540"/>
            <a:ext cx="8495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输入一个</a:t>
            </a:r>
            <a:r>
              <a:rPr 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位数整数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n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</a:t>
            </a:r>
            <a:r>
              <a:rPr 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将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n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反转后输出。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ISPRING_PRESENTATION_TITLE" val="PowerPoint 演示文稿"/>
  <p:tag name="commondata" val="eyJoZGlkIjoiYzU5ODBmNmQwNzE3YTMwZWU2NDQ5OGYzNjgxZWYzODAifQ==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</Words>
  <Application>WPS 演示</Application>
  <PresentationFormat>宽屏</PresentationFormat>
  <Paragraphs>176</Paragraphs>
  <Slides>24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宋体</vt:lpstr>
      <vt:lpstr>Wingdings</vt:lpstr>
      <vt:lpstr>汉仪文黑-85W</vt:lpstr>
      <vt:lpstr>方正正大黑简体</vt:lpstr>
      <vt:lpstr>黑体</vt:lpstr>
      <vt:lpstr>Calibri</vt:lpstr>
      <vt:lpstr>微软雅黑</vt:lpstr>
      <vt:lpstr>Arial Unicode MS</vt:lpstr>
      <vt:lpstr>等线</vt:lpstr>
      <vt:lpstr>汉仪文黑-65W</vt:lpstr>
      <vt:lpstr>第一PPT，www.1ppt.com</vt:lpstr>
      <vt:lpstr>1_第一PPT，www.1ppt.com</vt:lpstr>
      <vt:lpstr>2_第一PPT，www.1ppt.com</vt:lpstr>
      <vt:lpstr>3_第一PPT，www.1ppt.com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极简黑白</dc:title>
  <dc:creator>第一PPT</dc:creator>
  <cp:keywords>www.1ppt.com</cp:keywords>
  <dc:description>www.1ppt.com</dc:description>
  <cp:lastModifiedBy>机长大大</cp:lastModifiedBy>
  <cp:revision>126</cp:revision>
  <dcterms:created xsi:type="dcterms:W3CDTF">2017-06-29T01:06:00Z</dcterms:created>
  <dcterms:modified xsi:type="dcterms:W3CDTF">2024-05-09T16:17:29Z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8607345C44A147DAB0ED38943974F4E5_13</vt:lpwstr>
  </property>
  <property fmtid="{D5CDD505-2E9C-101B-9397-08002B2CF9AE}" pid="3" name="KSOProductBuildVer">
    <vt:lpwstr>2052-12.1.0.16729</vt:lpwstr>
  </property>
</Properties>
</file>