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</p:sldMasterIdLst>
  <p:notesMasterIdLst>
    <p:notesMasterId r:id="rId7"/>
  </p:notesMasterIdLst>
  <p:sldIdLst>
    <p:sldId id="494" r:id="rId6"/>
    <p:sldId id="396" r:id="rId8"/>
    <p:sldId id="840" r:id="rId9"/>
    <p:sldId id="832" r:id="rId10"/>
    <p:sldId id="833" r:id="rId11"/>
    <p:sldId id="834" r:id="rId12"/>
    <p:sldId id="835" r:id="rId13"/>
    <p:sldId id="836" r:id="rId14"/>
    <p:sldId id="837" r:id="rId15"/>
    <p:sldId id="838" r:id="rId16"/>
    <p:sldId id="839" r:id="rId17"/>
    <p:sldId id="726" r:id="rId18"/>
    <p:sldId id="842" r:id="rId19"/>
    <p:sldId id="843" r:id="rId20"/>
    <p:sldId id="844" r:id="rId21"/>
    <p:sldId id="845" r:id="rId22"/>
    <p:sldId id="820" r:id="rId23"/>
    <p:sldId id="282" r:id="rId24"/>
    <p:sldId id="80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82" userDrawn="1">
          <p15:clr>
            <a:srgbClr val="A4A3A4"/>
          </p15:clr>
        </p15:guide>
        <p15:guide id="2" pos="3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82"/>
        <p:guide pos="3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6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5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6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3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image" Target="../media/image4.png"/><Relationship Id="rId1" Type="http://schemas.openxmlformats.org/officeDocument/2006/relationships/tags" Target="../tags/tag24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image" Target="../media/image5.png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2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8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讲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一维数组复习，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cmath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库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0505" y="2073275"/>
            <a:ext cx="7937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从键盘读入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个数，存入数组。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723900" y="78549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</a:t>
            </a:r>
            <a:r>
              <a:rPr 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读入</a:t>
            </a:r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——</a:t>
            </a:r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定长数据输出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05" y="2983865"/>
            <a:ext cx="5607050" cy="3147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9935" y="1636395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5" name="矩形 4"/>
          <p:cNvSpPr/>
          <p:nvPr/>
        </p:nvSpPr>
        <p:spPr>
          <a:xfrm>
            <a:off x="4700270" y="1636395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01535" y="1636395"/>
            <a:ext cx="23939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98190" y="3783965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15" name="文本框 14"/>
          <p:cNvSpPr txBox="1"/>
          <p:nvPr/>
        </p:nvSpPr>
        <p:spPr>
          <a:xfrm>
            <a:off x="1200150" y="1488440"/>
            <a:ext cx="1837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</a:rPr>
              <a:t>int a, b;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00150" y="3138805"/>
            <a:ext cx="23323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int  nums[5];</a:t>
            </a:r>
            <a:endParaRPr lang="en-US" altLang="zh-CN" sz="3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9935" y="1637030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0" name="矩形 19"/>
          <p:cNvSpPr/>
          <p:nvPr/>
        </p:nvSpPr>
        <p:spPr>
          <a:xfrm>
            <a:off x="4700270" y="1637030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98190" y="3784600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25" name="矩形 24"/>
          <p:cNvSpPr/>
          <p:nvPr/>
        </p:nvSpPr>
        <p:spPr>
          <a:xfrm>
            <a:off x="7201535" y="1626870"/>
            <a:ext cx="23876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741920" y="1637030"/>
            <a:ext cx="99758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b</a:t>
            </a:r>
            <a:endParaRPr lang="en-US" altLang="zh-CN" sz="4800" b="1"/>
          </a:p>
        </p:txBody>
      </p:sp>
      <p:sp>
        <p:nvSpPr>
          <p:cNvPr id="27" name="矩形 26"/>
          <p:cNvSpPr/>
          <p:nvPr/>
        </p:nvSpPr>
        <p:spPr>
          <a:xfrm>
            <a:off x="7827645" y="3785870"/>
            <a:ext cx="1066800" cy="968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4</a:t>
            </a:r>
            <a:endParaRPr lang="en-US" altLang="zh-CN" sz="4800" b="1"/>
          </a:p>
        </p:txBody>
      </p:sp>
      <p:sp>
        <p:nvSpPr>
          <p:cNvPr id="28" name="矩形 27"/>
          <p:cNvSpPr/>
          <p:nvPr/>
        </p:nvSpPr>
        <p:spPr>
          <a:xfrm>
            <a:off x="3289935" y="1637030"/>
            <a:ext cx="112522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9" name="矩形 28"/>
          <p:cNvSpPr/>
          <p:nvPr/>
        </p:nvSpPr>
        <p:spPr>
          <a:xfrm>
            <a:off x="4700270" y="1637030"/>
            <a:ext cx="218503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298190" y="3784600"/>
            <a:ext cx="111760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31" name="矩形 30"/>
          <p:cNvSpPr/>
          <p:nvPr/>
        </p:nvSpPr>
        <p:spPr>
          <a:xfrm>
            <a:off x="6746875" y="3783965"/>
            <a:ext cx="1079500" cy="9677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3</a:t>
            </a:r>
            <a:endParaRPr lang="en-US" altLang="zh-CN" sz="4800" b="1"/>
          </a:p>
        </p:txBody>
      </p:sp>
      <p:sp>
        <p:nvSpPr>
          <p:cNvPr id="32" name="矩形 31"/>
          <p:cNvSpPr/>
          <p:nvPr/>
        </p:nvSpPr>
        <p:spPr>
          <a:xfrm>
            <a:off x="5577840" y="3785870"/>
            <a:ext cx="116840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2</a:t>
            </a:r>
            <a:endParaRPr lang="en-US" altLang="zh-CN" sz="4800" b="1"/>
          </a:p>
        </p:txBody>
      </p:sp>
      <p:sp>
        <p:nvSpPr>
          <p:cNvPr id="33" name="矩形 32"/>
          <p:cNvSpPr/>
          <p:nvPr/>
        </p:nvSpPr>
        <p:spPr>
          <a:xfrm>
            <a:off x="4415155" y="3785870"/>
            <a:ext cx="116268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1</a:t>
            </a:r>
            <a:endParaRPr lang="en-US" altLang="zh-CN" sz="4800" b="1"/>
          </a:p>
        </p:txBody>
      </p:sp>
      <p:sp>
        <p:nvSpPr>
          <p:cNvPr id="2" name="弧形 1"/>
          <p:cNvSpPr/>
          <p:nvPr/>
        </p:nvSpPr>
        <p:spPr>
          <a:xfrm rot="10800000">
            <a:off x="3684905" y="3403600"/>
            <a:ext cx="1419225" cy="2066290"/>
          </a:xfrm>
          <a:prstGeom prst="arc">
            <a:avLst>
              <a:gd name="adj1" fmla="val 12271819"/>
              <a:gd name="adj2" fmla="val 20185557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5915" y="5712460"/>
            <a:ext cx="675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1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3684905" y="3027045"/>
            <a:ext cx="2494915" cy="2819400"/>
          </a:xfrm>
          <a:prstGeom prst="arc">
            <a:avLst>
              <a:gd name="adj1" fmla="val 11724468"/>
              <a:gd name="adj2" fmla="val 20689422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0270" y="5943600"/>
            <a:ext cx="675640" cy="795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2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弧形 12"/>
          <p:cNvSpPr/>
          <p:nvPr>
            <p:custDataLst>
              <p:tags r:id="rId1"/>
            </p:custDataLst>
          </p:nvPr>
        </p:nvSpPr>
        <p:spPr>
          <a:xfrm rot="10800000">
            <a:off x="3806190" y="3154045"/>
            <a:ext cx="4519930" cy="2819400"/>
          </a:xfrm>
          <a:prstGeom prst="arc">
            <a:avLst>
              <a:gd name="adj1" fmla="val 11140515"/>
              <a:gd name="adj2" fmla="val 21285371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7480" y="6069965"/>
            <a:ext cx="41402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弧形 16"/>
          <p:cNvSpPr/>
          <p:nvPr/>
        </p:nvSpPr>
        <p:spPr>
          <a:xfrm rot="10800000">
            <a:off x="3688715" y="2925445"/>
            <a:ext cx="3512820" cy="2819400"/>
          </a:xfrm>
          <a:prstGeom prst="arc">
            <a:avLst>
              <a:gd name="adj1" fmla="val 11728920"/>
              <a:gd name="adj2" fmla="val 20768577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5675630" y="6279515"/>
            <a:ext cx="462915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4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弧形 21"/>
          <p:cNvSpPr/>
          <p:nvPr/>
        </p:nvSpPr>
        <p:spPr>
          <a:xfrm rot="10800000">
            <a:off x="3425825" y="3403600"/>
            <a:ext cx="768985" cy="2066290"/>
          </a:xfrm>
          <a:prstGeom prst="arc">
            <a:avLst>
              <a:gd name="adj1" fmla="val 13291954"/>
              <a:gd name="adj2" fmla="val 19131826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82035" y="5571490"/>
            <a:ext cx="47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0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695065" y="3074670"/>
            <a:ext cx="339725" cy="6007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53840" y="3154045"/>
            <a:ext cx="141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起始地址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1522730" y="72834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一维数组的内存相关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9" grpId="0" bldLvl="0" animBg="1"/>
      <p:bldP spid="10" grpId="0"/>
      <p:bldP spid="13" grpId="0" bldLvl="0" animBg="1"/>
      <p:bldP spid="14" grpId="0"/>
      <p:bldP spid="17" grpId="0" bldLvl="0" animBg="1"/>
      <p:bldP spid="18" grpId="0"/>
      <p:bldP spid="22" grpId="0" bldLvl="0" animBg="1"/>
      <p:bldP spid="23" grpId="0"/>
      <p:bldP spid="22" grpId="1" bldLvl="0" animBg="1"/>
      <p:bldP spid="23" grpId="1"/>
      <p:bldP spid="2" grpId="1" bldLvl="0" animBg="1"/>
      <p:bldP spid="7" grpId="1"/>
      <p:bldP spid="10" grpId="1"/>
      <p:bldP spid="9" grpId="1" bldLvl="0" animBg="1"/>
      <p:bldP spid="17" grpId="1" bldLvl="0" animBg="1"/>
      <p:bldP spid="14" grpId="1"/>
      <p:bldP spid="24" grpId="0" bldLvl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158615" y="3202305"/>
            <a:ext cx="4448810" cy="714375"/>
          </a:xfrm>
        </p:spPr>
        <p:txBody>
          <a:bodyPr/>
          <a:p>
            <a:r>
              <a:rPr 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一维数组的初始化</a:t>
            </a:r>
            <a:endParaRPr lang="zh-CN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一维数组的初始化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925955"/>
            <a:ext cx="4679950" cy="2414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605020"/>
            <a:ext cx="4566285" cy="2115820"/>
          </a:xfrm>
          <a:prstGeom prst="rect">
            <a:avLst/>
          </a:prstGeom>
        </p:spPr>
      </p:pic>
      <p:sp>
        <p:nvSpPr>
          <p:cNvPr id="5" name="乘号 4"/>
          <p:cNvSpPr/>
          <p:nvPr/>
        </p:nvSpPr>
        <p:spPr>
          <a:xfrm>
            <a:off x="4297045" y="5156200"/>
            <a:ext cx="1153795" cy="1298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50" y="1925955"/>
            <a:ext cx="4946015" cy="2414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42820" y="1287780"/>
            <a:ext cx="192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定长初始化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83170" y="1287780"/>
            <a:ext cx="211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不定长初始化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713605" y="3151505"/>
            <a:ext cx="3311525" cy="714375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cmath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库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abs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绝对值函数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700530"/>
            <a:ext cx="3866515" cy="3457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80" y="1715770"/>
            <a:ext cx="4832985" cy="3442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min,max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比大小函数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407160"/>
            <a:ext cx="6734175" cy="3228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407160"/>
            <a:ext cx="2527300" cy="167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713605" y="3151505"/>
            <a:ext cx="33115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副标题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966335" y="3151505"/>
            <a:ext cx="146494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数位拆分算法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463040"/>
            <a:ext cx="5269865" cy="4495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81165" y="1463040"/>
            <a:ext cx="3020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任何一个整数对</a:t>
            </a:r>
            <a:r>
              <a:rPr lang="en-US" altLang="zh-CN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取模后可以得到个位数。</a:t>
            </a:r>
            <a:endParaRPr lang="zh-CN" altLang="en-US" sz="3200" b="0" dirty="0">
              <a:solidFill>
                <a:srgbClr val="FFC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81165" y="3429000"/>
            <a:ext cx="30206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任何</a:t>
            </a:r>
            <a:r>
              <a:rPr lang="zh-CN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一个整数整除以</a:t>
            </a:r>
            <a:r>
              <a:rPr lang="en-US" altLang="zh-CN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后可以使得最后一位删除。</a:t>
            </a:r>
            <a:endParaRPr lang="zh-CN" altLang="en-US" sz="3200" b="0" dirty="0">
              <a:solidFill>
                <a:srgbClr val="FFC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93645" y="2447925"/>
            <a:ext cx="7326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uFillTx/>
              </a:rPr>
              <a:t>有限</a:t>
            </a:r>
            <a:r>
              <a:rPr lang="zh-CN" altLang="en-US" sz="3200">
                <a:solidFill>
                  <a:schemeClr val="bg1"/>
                </a:solidFill>
              </a:rPr>
              <a:t>个</a:t>
            </a:r>
            <a:r>
              <a:rPr lang="zh-CN" altLang="en-US" sz="3200" b="1">
                <a:solidFill>
                  <a:schemeClr val="bg1"/>
                </a:solidFill>
                <a:uFillTx/>
              </a:rPr>
              <a:t>相同类型</a:t>
            </a:r>
            <a:r>
              <a:rPr lang="zh-CN" altLang="en-US" sz="3200">
                <a:solidFill>
                  <a:schemeClr val="bg1"/>
                </a:solidFill>
              </a:rPr>
              <a:t>的变量组成的</a:t>
            </a:r>
            <a:r>
              <a:rPr lang="zh-CN" altLang="en-US" sz="3200" b="1">
                <a:solidFill>
                  <a:schemeClr val="bg1"/>
                </a:solidFill>
                <a:uFillTx/>
              </a:rPr>
              <a:t>有序</a:t>
            </a:r>
            <a:r>
              <a:rPr lang="zh-CN" altLang="en-US" sz="3200">
                <a:solidFill>
                  <a:schemeClr val="bg1"/>
                </a:solidFill>
              </a:rPr>
              <a:t>集合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8900" y="3922395"/>
            <a:ext cx="554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元素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：数组中的每一个变量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6835" y="5050155"/>
            <a:ext cx="554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下标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：数组中元素的序号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67130" y="3893820"/>
            <a:ext cx="35674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数组中的每个元素都是相同数据类型</a:t>
            </a:r>
            <a:endParaRPr 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67130" y="5021580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数组是由连续的内存位置组成的</a:t>
            </a:r>
            <a:endParaRPr 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72770" y="878840"/>
            <a:ext cx="369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一维数组的创建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0320" y="2128520"/>
            <a:ext cx="4417060" cy="2691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1420" y="5097780"/>
            <a:ext cx="5106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数组类型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数组名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[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元素个数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1335" y="1345565"/>
            <a:ext cx="211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a[1000];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871335" y="2128520"/>
            <a:ext cx="222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char s[255];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871335" y="2989580"/>
            <a:ext cx="4281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N = 30010;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long long sum[N];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6871335" y="4213860"/>
            <a:ext cx="4281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a = 50, b = 2;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cards[a * b];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764540" y="939165"/>
            <a:ext cx="369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一维数组的创建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71905" y="4519930"/>
            <a:ext cx="6814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nums[0]    nums[1]   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nums[2]    nums[3]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nums[4]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3960" y="1764665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访问数组的变量需要附带下标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283960" y="2540000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数组的下标从</a:t>
            </a:r>
            <a:r>
              <a:rPr lang="en-US" altLang="zh-CN" sz="3200" b="1">
                <a:solidFill>
                  <a:schemeClr val="bg1"/>
                </a:solidFill>
              </a:rPr>
              <a:t>0</a:t>
            </a:r>
            <a:r>
              <a:rPr lang="zh-CN" altLang="en-US" sz="3200" b="1">
                <a:solidFill>
                  <a:schemeClr val="bg1"/>
                </a:solidFill>
              </a:rPr>
              <a:t>开始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05" y="1685925"/>
            <a:ext cx="4408805" cy="26803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12710" y="5320030"/>
            <a:ext cx="34296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思考：为什么下标从</a:t>
            </a:r>
            <a:r>
              <a:rPr lang="en-US" altLang="zh-CN" sz="2800" b="1">
                <a:solidFill>
                  <a:schemeClr val="bg1"/>
                </a:solidFill>
              </a:rPr>
              <a:t>0</a:t>
            </a:r>
            <a:r>
              <a:rPr lang="zh-CN" altLang="en-US" sz="2800" b="1">
                <a:solidFill>
                  <a:schemeClr val="bg1"/>
                </a:solidFill>
              </a:rPr>
              <a:t>开始而不是从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开始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283960" y="3355340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200" b="1">
                <a:solidFill>
                  <a:schemeClr val="bg1"/>
                </a:solidFill>
              </a:rPr>
              <a:t>长度为</a:t>
            </a:r>
            <a:r>
              <a:rPr lang="en-US" altLang="zh-CN" sz="3200" b="1">
                <a:solidFill>
                  <a:schemeClr val="bg1"/>
                </a:solidFill>
              </a:rPr>
              <a:t>n</a:t>
            </a:r>
            <a:r>
              <a:rPr lang="zh-CN" altLang="en-US" sz="3200" b="1">
                <a:solidFill>
                  <a:schemeClr val="bg1"/>
                </a:solidFill>
              </a:rPr>
              <a:t>的数组，下标是</a:t>
            </a:r>
            <a:r>
              <a:rPr lang="en-US" altLang="zh-CN" sz="3200" b="1">
                <a:solidFill>
                  <a:schemeClr val="bg1"/>
                </a:solidFill>
              </a:rPr>
              <a:t>0~n - 1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0595" y="5628005"/>
            <a:ext cx="2073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nums[5]</a:t>
            </a:r>
            <a:endParaRPr lang="en-US" altLang="zh-CN" sz="3600" b="1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2967355" y="5815330"/>
            <a:ext cx="2965450" cy="271145"/>
          </a:xfrm>
          <a:prstGeom prst="mathMin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593090" y="859155"/>
            <a:ext cx="406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一维数组的使用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7" grpId="0"/>
      <p:bldP spid="9" grpId="0"/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490220"/>
            <a:ext cx="6646545" cy="60877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41725" y="6149975"/>
            <a:ext cx="591185" cy="2806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9835" y="1227455"/>
            <a:ext cx="329565" cy="2806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91005" y="1508125"/>
            <a:ext cx="2760980" cy="3771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46090" y="2612390"/>
            <a:ext cx="1795145" cy="272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30" y="2007235"/>
            <a:ext cx="4833620" cy="414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02195" y="1227455"/>
            <a:ext cx="478980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bg1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数组定义的长度为题目范围</a:t>
            </a:r>
            <a:r>
              <a:rPr lang="en-US" altLang="zh-CN" sz="2400" b="1">
                <a:solidFill>
                  <a:schemeClr val="bg1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 + 10</a:t>
            </a:r>
            <a:endParaRPr lang="en-US" altLang="zh-CN" sz="2400" b="1">
              <a:solidFill>
                <a:schemeClr val="bg1"/>
              </a:solidFill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 bldLvl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4840" y="2858770"/>
            <a:ext cx="1047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a[i]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11700" y="2858770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b[i + j]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162925" y="2858770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c[100]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734185" y="4695825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d[i - 1]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656455" y="4695825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nums[i * i]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162925" y="4695825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rest[m % 2]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905510" y="960120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一维数组的访问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1470" y="1975485"/>
            <a:ext cx="7937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从键盘读入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个数，存入数组。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824865" y="68770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</a:t>
            </a:r>
            <a:r>
              <a:rPr 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读入</a:t>
            </a:r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——</a:t>
            </a:r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定长数据读入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85" y="2848610"/>
            <a:ext cx="5467985" cy="319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演示</Application>
  <PresentationFormat>宽屏</PresentationFormat>
  <Paragraphs>150</Paragraphs>
  <Slides>19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汉仪文黑-65W</vt:lpstr>
      <vt:lpstr>第一PPT，www.1ppt.com</vt:lpstr>
      <vt:lpstr>2_第一PPT，www.1ppt.com</vt:lpstr>
      <vt:lpstr>3_第一PPT，www.1ppt.com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129</cp:revision>
  <dcterms:created xsi:type="dcterms:W3CDTF">2017-06-29T01:06:00Z</dcterms:created>
  <dcterms:modified xsi:type="dcterms:W3CDTF">2024-05-17T05:31:32Z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