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494" r:id="rId4"/>
    <p:sldId id="396" r:id="rId6"/>
    <p:sldId id="489" r:id="rId7"/>
    <p:sldId id="399" r:id="rId8"/>
    <p:sldId id="490" r:id="rId9"/>
    <p:sldId id="493" r:id="rId10"/>
    <p:sldId id="509" r:id="rId11"/>
    <p:sldId id="356" r:id="rId12"/>
    <p:sldId id="491" r:id="rId13"/>
    <p:sldId id="492" r:id="rId14"/>
    <p:sldId id="511" r:id="rId15"/>
    <p:sldId id="512" r:id="rId16"/>
    <p:sldId id="513" r:id="rId17"/>
    <p:sldId id="514" r:id="rId18"/>
    <p:sldId id="515" r:id="rId19"/>
    <p:sldId id="497" r:id="rId20"/>
    <p:sldId id="496" r:id="rId21"/>
    <p:sldId id="495" r:id="rId22"/>
    <p:sldId id="282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ac98036-c616-4540-8fe0-0f29dd8c6fbe}">
          <p14:sldIdLst>
            <p14:sldId id="494"/>
          </p14:sldIdLst>
        </p14:section>
        <p14:section name="复习" id="{1c11f0eb-3fee-4f7d-8689-61f8ce6f6e87}">
          <p14:sldIdLst>
            <p14:sldId id="396"/>
            <p14:sldId id="489"/>
          </p14:sldIdLst>
        </p14:section>
        <p14:section name="变量是什么&#13;" id="{2d89ca3a-553c-4444-be1d-2938bf0272b6}">
          <p14:sldIdLst>
            <p14:sldId id="399"/>
            <p14:sldId id="490"/>
            <p14:sldId id="493"/>
            <p14:sldId id="509"/>
          </p14:sldIdLst>
        </p14:section>
        <p14:section name="数据类型" id="{7715a3b3-118b-4a16-97d9-697c7ae7a495}">
          <p14:sldIdLst>
            <p14:sldId id="356"/>
            <p14:sldId id="491"/>
            <p14:sldId id="492"/>
          </p14:sldIdLst>
        </p14:section>
        <p14:section name="变量的定义" id="{4dc8a261-4325-4e11-b105-b9b5736e7cb2}">
          <p14:sldIdLst>
            <p14:sldId id="511"/>
            <p14:sldId id="512"/>
            <p14:sldId id="513"/>
            <p14:sldId id="514"/>
            <p14:sldId id="515"/>
          </p14:sldIdLst>
        </p14:section>
        <p14:section name="UnknownTitle" id="{a159d576-43b6-4bd9-ad8f-2c7cf8b51e69}">
          <p14:sldIdLst>
            <p14:sldId id="497"/>
          </p14:sldIdLst>
        </p14:section>
        <p14:section name="小练习" id="{b0f7e75c-024c-498f-8f09-563c901d04e5}">
          <p14:sldIdLst>
            <p14:sldId id="496"/>
          </p14:sldIdLst>
        </p14:section>
        <p14:section name="课后作业" id="{3c3f8bf4-d6aa-4bda-aa84-76e0031f70d9}">
          <p14:sldIdLst>
            <p14:sldId id="495"/>
          </p14:sldIdLst>
        </p14:section>
        <p14:section name="结束页" id="{12a234cb-275f-404a-88d8-fe3ad6e664a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90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3CC"/>
    <a:srgbClr val="11FF7B"/>
    <a:srgbClr val="FFFFFF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90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6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image" Target="../media/image10.png"/><Relationship Id="rId1" Type="http://schemas.openxmlformats.org/officeDocument/2006/relationships/tags" Target="../tags/tag15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121.xml"/><Relationship Id="rId3" Type="http://schemas.openxmlformats.org/officeDocument/2006/relationships/image" Target="../media/image3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0.xml"/><Relationship Id="rId1" Type="http://schemas.openxmlformats.org/officeDocument/2006/relationships/tags" Target="../tags/tag1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变量和数据类型</a:t>
            </a:r>
            <a:endParaRPr 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9480" y="1217930"/>
            <a:ext cx="2539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int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整型</a:t>
            </a:r>
            <a:endParaRPr lang="zh-CN" altLang="en-US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480" y="20561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double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浮点型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9480" y="28943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char —— 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89480" y="37325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long long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长整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89480" y="45707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string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1908175" y="1374140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>
            <p:custDataLst>
              <p:tags r:id="rId4"/>
            </p:custDataLst>
          </p:nvPr>
        </p:nvSpPr>
        <p:spPr>
          <a:xfrm>
            <a:off x="1901825" y="2221865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89480" y="54089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bool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布尔类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 bldLvl="0" animBg="1"/>
      <p:bldP spid="11" grpId="0" bldLvl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变量的定义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变量的定义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57985"/>
            <a:ext cx="520446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初值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2438400"/>
            <a:ext cx="6318250" cy="3665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70605" y="4961890"/>
            <a:ext cx="199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endParaRPr lang="zh-CN" altLang="en-US" b="0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3269615" y="4671695"/>
            <a:ext cx="300990" cy="6584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4210685" y="4961890"/>
            <a:ext cx="199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endParaRPr lang="zh-CN" altLang="en-US" b="0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上箭头 14"/>
          <p:cNvSpPr/>
          <p:nvPr>
            <p:custDataLst>
              <p:tags r:id="rId4"/>
            </p:custDataLst>
          </p:nvPr>
        </p:nvSpPr>
        <p:spPr>
          <a:xfrm>
            <a:off x="3909695" y="4671695"/>
            <a:ext cx="300990" cy="6584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5" grpId="0"/>
      <p:bldP spid="13" grpId="1" animBg="1"/>
      <p:bldP spid="5" grpId="1"/>
      <p:bldP spid="15" grpId="0" bldLvl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赋值号的含义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125" y="1579880"/>
            <a:ext cx="2268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赋值号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592070" y="3873500"/>
            <a:ext cx="2268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 10086;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874000" y="3864610"/>
            <a:ext cx="2268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kid = 10;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658235" y="3349625"/>
            <a:ext cx="164465" cy="532765"/>
          </a:xfrm>
          <a:prstGeom prst="downArrow">
            <a:avLst/>
          </a:prstGeom>
          <a:solidFill>
            <a:srgbClr val="E523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环形箭头 15"/>
          <p:cNvSpPr/>
          <p:nvPr/>
        </p:nvSpPr>
        <p:spPr>
          <a:xfrm flipH="1">
            <a:off x="2665730" y="3223895"/>
            <a:ext cx="1462405" cy="13652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95416"/>
              <a:gd name="adj5" fmla="val 11514"/>
            </a:avLst>
          </a:prstGeom>
          <a:solidFill>
            <a:srgbClr val="E523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下箭头 19"/>
          <p:cNvSpPr/>
          <p:nvPr>
            <p:custDataLst>
              <p:tags r:id="rId4"/>
            </p:custDataLst>
          </p:nvPr>
        </p:nvSpPr>
        <p:spPr>
          <a:xfrm>
            <a:off x="8940165" y="3302635"/>
            <a:ext cx="164465" cy="532765"/>
          </a:xfrm>
          <a:prstGeom prst="downArrow">
            <a:avLst/>
          </a:prstGeom>
          <a:solidFill>
            <a:srgbClr val="E523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环形箭头 20"/>
          <p:cNvSpPr/>
          <p:nvPr>
            <p:custDataLst>
              <p:tags r:id="rId5"/>
            </p:custDataLst>
          </p:nvPr>
        </p:nvSpPr>
        <p:spPr>
          <a:xfrm flipH="1">
            <a:off x="7947660" y="3176905"/>
            <a:ext cx="1462405" cy="13652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95416"/>
              <a:gd name="adj5" fmla="val 11514"/>
            </a:avLst>
          </a:prstGeom>
          <a:solidFill>
            <a:srgbClr val="E523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6" grpId="0" bldLvl="0" animBg="1"/>
      <p:bldP spid="16" grpId="1" bldLvl="0" animBg="1"/>
      <p:bldP spid="20" grpId="0" bldLvl="0" animBg="1"/>
      <p:bldP spid="20" grpId="1" bldLvl="0" animBg="1"/>
      <p:bldP spid="21" grpId="0" bldLvl="0" animBg="1"/>
      <p:bldP spid="21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2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定义多个整形变量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28140"/>
            <a:ext cx="601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定义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个整形变量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a, b, c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值分别为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1, 3, 5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447290"/>
            <a:ext cx="469582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0" y="2447290"/>
            <a:ext cx="5276850" cy="3009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7935" y="4077335"/>
            <a:ext cx="164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多行定义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150860" y="3447415"/>
            <a:ext cx="164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单行定义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80145" y="3907790"/>
            <a:ext cx="29210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9866630" y="3907790"/>
            <a:ext cx="29210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90905" y="6105525"/>
            <a:ext cx="433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张三是男生，李四是男生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0930" y="6105525"/>
            <a:ext cx="4060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张三</a:t>
            </a:r>
            <a:r>
              <a:rPr 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和李四都是</a:t>
            </a:r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男生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bldLvl="0" animBg="1"/>
      <p:bldP spid="13" grpId="0" bldLvl="0" animBg="1"/>
      <p:bldP spid="17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变量的输出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还不知道要写什么标题，先写上吧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小练习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课程回顾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3670" y="1356995"/>
            <a:ext cx="1164590" cy="127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7449"/>
          <a:stretch>
            <a:fillRect/>
          </a:stretch>
        </p:blipFill>
        <p:spPr>
          <a:xfrm>
            <a:off x="8455025" y="1356995"/>
            <a:ext cx="1076325" cy="127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3486785"/>
            <a:ext cx="4972050" cy="3314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" y="3486785"/>
            <a:ext cx="5200650" cy="2952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1597660" y="1705610"/>
            <a:ext cx="882015" cy="2717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138805" y="5398135"/>
            <a:ext cx="232410" cy="57213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420235" y="3135630"/>
            <a:ext cx="38322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变量是什么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2384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mode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36795" y="3429000"/>
            <a:ext cx="2724150" cy="24098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什么是变量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2724150" cy="2409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4105" y="1705610"/>
            <a:ext cx="17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6174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311775" y="1705610"/>
            <a:ext cx="17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12345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4305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854700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3" name="图片 12" descr="model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7190" y="3429000"/>
            <a:ext cx="2724150" cy="24098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22410" y="1705610"/>
            <a:ext cx="581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9015095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66875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 6174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4832350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 = 12345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7997825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 = 0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5.20833e-05 0.402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0625 0.00101852 L -0.00921875 0.429352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5833 0.00101852 L -0.00979167 0.382685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61458 -0.338889 " pathEditMode="relative" rAng="0" ptsTypes="">
                                      <p:cBhvr>
                                        <p:cTn id="1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9375 -0.341667 " pathEditMode="relative" rAng="0" ptsTypes="">
                                      <p:cBhvr>
                                        <p:cTn id="1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13542 -0.340278 " pathEditMode="relative" rAng="0" ptsTypes="">
                                      <p:cBhvr>
                                        <p:cTn id="1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/>
      <p:bldP spid="9" grpId="1"/>
      <p:bldP spid="9" grpId="2"/>
      <p:bldP spid="11" grpId="0"/>
      <p:bldP spid="12" grpId="0"/>
      <p:bldP spid="14" grpId="0"/>
      <p:bldP spid="14" grpId="1"/>
      <p:bldP spid="14" grpId="2"/>
      <p:bldP spid="15" grpId="0"/>
      <p:bldP spid="16" grpId="0" bldLvl="0" build="allAtOnce"/>
      <p:bldP spid="17" grpId="0" bldLvl="0" build="allAtOnce"/>
      <p:bldP spid="18" grpId="0" bldLvl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变量名的规范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6060" y="1163320"/>
            <a:ext cx="2771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给变量起名字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6060" y="2153920"/>
            <a:ext cx="8470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只允许包含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英文字母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数字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下划线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第一个字符必须是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英文字母</a:t>
            </a:r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下划线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7995" y="3883025"/>
            <a:ext cx="9216390" cy="175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Xiaoming               2yuan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             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abc123           __AaBbCc    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Student_Name      M.D.Jason        $123               #3q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3G64                     C++                  U.S.A              Zhang wei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763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58615" y="399097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9158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424545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357630" y="460311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15861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291580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42454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357630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158615" y="507111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291580" y="505396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8424545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4360" y="175768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 descr="国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2410" y="1169670"/>
            <a:ext cx="2548890" cy="1697990"/>
          </a:xfrm>
          <a:prstGeom prst="rect">
            <a:avLst/>
          </a:prstGeom>
        </p:spPr>
      </p:pic>
      <p:pic>
        <p:nvPicPr>
          <p:cNvPr id="4" name="图片 3" descr="瓷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3429000"/>
            <a:ext cx="255143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4360" y="412496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0765" y="5747385"/>
            <a:ext cx="714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大小写字母在变量名中表示不同的变量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数据类型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9185" y="1657985"/>
            <a:ext cx="2673985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小明今年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岁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1470" y="165798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整数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99185" y="2756535"/>
            <a:ext cx="2673985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小红有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5.75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681470" y="275844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099185" y="3876675"/>
            <a:ext cx="4175760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‘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’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是字母表中的字母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681470" y="385889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99185" y="4996815"/>
            <a:ext cx="4175760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“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My name is Li Hua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”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charset="0"/>
              <a:ea typeface="汉仪文黑-85W" panose="00020600040101010101" charset="-122"/>
              <a:cs typeface="Ebrima" panose="02000000000000000000" charset="0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681470" y="499872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164</Paragraphs>
  <Slides>19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72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华文楷体</vt:lpstr>
      <vt:lpstr>Consolas</vt:lpstr>
      <vt:lpstr>Constantia</vt:lpstr>
      <vt:lpstr>华文彩云</vt:lpstr>
      <vt:lpstr>仿宋</vt:lpstr>
      <vt:lpstr>华文仿宋</vt:lpstr>
      <vt:lpstr>华文细黑</vt:lpstr>
      <vt:lpstr>华文隶书</vt:lpstr>
      <vt:lpstr>幼圆</vt:lpstr>
      <vt:lpstr>楷体</vt:lpstr>
      <vt:lpstr>汉仪文黑-65W</vt:lpstr>
      <vt:lpstr>楷体_GB2312</vt:lpstr>
      <vt:lpstr>焦糖奶茶</vt:lpstr>
      <vt:lpstr>隶书</vt:lpstr>
      <vt:lpstr>DFHeiMedium-B5</vt:lpstr>
      <vt:lpstr>HP Simplified Hans Light</vt:lpstr>
      <vt:lpstr>Microsoft JhengHei</vt:lpstr>
      <vt:lpstr>MingLiU_HKSCS-ExtB</vt:lpstr>
      <vt:lpstr>PMingLiU-ExtB</vt:lpstr>
      <vt:lpstr>SimSun-ExtB</vt:lpstr>
      <vt:lpstr>Yu Gothic UI Light</vt:lpstr>
      <vt:lpstr>Yu Gothic UI Semibold</vt:lpstr>
      <vt:lpstr>Yu Gothic Light</vt:lpstr>
      <vt:lpstr>Arial Narrow</vt:lpstr>
      <vt:lpstr>Bahnschrift SemiBold</vt:lpstr>
      <vt:lpstr>Bauhaus 93</vt:lpstr>
      <vt:lpstr>BankGothic Md BT</vt:lpstr>
      <vt:lpstr>Bodoni MT Poster Compressed</vt:lpstr>
      <vt:lpstr>BroadwayEngraved BT</vt:lpstr>
      <vt:lpstr>Broadway</vt:lpstr>
      <vt:lpstr>Candara</vt:lpstr>
      <vt:lpstr>Cascadia Code Light</vt:lpstr>
      <vt:lpstr>Cascadia Mono</vt:lpstr>
      <vt:lpstr>Cascadia Code SemiLight</vt:lpstr>
      <vt:lpstr>CaslonOpnface BT</vt:lpstr>
      <vt:lpstr>Copperplate Gothic Light</vt:lpstr>
      <vt:lpstr>Corbel Light</vt:lpstr>
      <vt:lpstr>Comic Sans MS</vt:lpstr>
      <vt:lpstr>Colonna MT</vt:lpstr>
      <vt:lpstr>Ebrima</vt:lpstr>
      <vt:lpstr>Dubai Medium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90</cp:revision>
  <dcterms:created xsi:type="dcterms:W3CDTF">2017-06-29T01:06:00Z</dcterms:created>
  <dcterms:modified xsi:type="dcterms:W3CDTF">2023-12-16T09:50:51Z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3A1D4BE8D7C24393A8DD82C30B7F5280_13</vt:lpwstr>
  </property>
  <property fmtid="{D5CDD505-2E9C-101B-9397-08002B2CF9AE}" pid="3" name="KSOProductBuildVer">
    <vt:lpwstr>2052-12.1.0.16120</vt:lpwstr>
  </property>
</Properties>
</file>