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81" r:id="rId4"/>
    <p:sldId id="261" r:id="rId5"/>
    <p:sldId id="256" r:id="rId6"/>
    <p:sldId id="264" r:id="rId7"/>
    <p:sldId id="262" r:id="rId8"/>
    <p:sldId id="260" r:id="rId9"/>
    <p:sldId id="263" r:id="rId10"/>
    <p:sldId id="349" r:id="rId11"/>
    <p:sldId id="275" r:id="rId12"/>
    <p:sldId id="309" r:id="rId13"/>
    <p:sldId id="317" r:id="rId14"/>
    <p:sldId id="272" r:id="rId15"/>
    <p:sldId id="303" r:id="rId16"/>
    <p:sldId id="338" r:id="rId17"/>
    <p:sldId id="330" r:id="rId18"/>
    <p:sldId id="282" r:id="rId19"/>
    <p:sldId id="296" r:id="rId20"/>
    <p:sldId id="283" r:id="rId21"/>
    <p:sldId id="301" r:id="rId22"/>
    <p:sldId id="326" r:id="rId23"/>
    <p:sldId id="266" r:id="rId24"/>
    <p:sldId id="325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5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93315" y="1674495"/>
            <a:ext cx="8147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信息奥赛入门    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#10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2845" y="2942590"/>
            <a:ext cx="4108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		</a:t>
            </a:r>
            <a:r>
              <a:rPr 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一维数组</a:t>
            </a:r>
            <a:endParaRPr lang="zh-CN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6365" y="756285"/>
          <a:ext cx="535178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890"/>
                <a:gridCol w="26758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图书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单价    元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本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计算概论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28.9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数字逻辑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45.6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人工智能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编译原理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27.8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计算机网络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数据结构与算法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32.7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C++</a:t>
                      </a:r>
                      <a:r>
                        <a:rPr lang="zh-CN" altLang="en-US"/>
                        <a:t>程序设计教程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计算机体系结构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86.2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操作系统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JAVA</a:t>
                      </a:r>
                      <a:r>
                        <a:rPr lang="zh-CN" altLang="en-US"/>
                        <a:t>程序设计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6365" y="111125"/>
            <a:ext cx="432244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计算书费</a:t>
            </a:r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book.cpp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105" y="5019675"/>
            <a:ext cx="53359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给定每种图书购买的数量，编程计算应付的总费用。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67730" y="756285"/>
            <a:ext cx="57169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输入：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         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一行，包含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10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个整数（大于等于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0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且小于等于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100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）表示分别购买的图书数量，每两个整数之间用空格分开。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47740" y="2787015"/>
            <a:ext cx="5748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输出：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        一行，包含一个浮点数，表示应付的总费用。精确到小数点后一位。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54115" y="4465955"/>
            <a:ext cx="57480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样例输入：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1 5 8 10 5 1 1 2 3 4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样例输出：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1767.0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134620"/>
            <a:ext cx="8637905" cy="5709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07980" y="158115"/>
            <a:ext cx="145605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+mn-ea"/>
                <a:cs typeface="+mn-ea"/>
              </a:rPr>
              <a:t>2005</a:t>
            </a:r>
            <a:r>
              <a:rPr lang="zh-CN" altLang="en-US" sz="4000" b="1">
                <a:solidFill>
                  <a:schemeClr val="bg1"/>
                </a:solidFill>
                <a:latin typeface="+mn-ea"/>
                <a:cs typeface="+mn-ea"/>
              </a:rPr>
              <a:t>年</a:t>
            </a:r>
            <a:endParaRPr lang="zh-CN" altLang="en-US" sz="4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4000" b="1">
                <a:solidFill>
                  <a:schemeClr val="bg1"/>
                </a:solidFill>
                <a:latin typeface="+mn-ea"/>
                <a:cs typeface="+mn-ea"/>
              </a:rPr>
              <a:t>普</a:t>
            </a:r>
            <a:endParaRPr lang="zh-CN" altLang="en-US" sz="4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4000" b="1">
                <a:solidFill>
                  <a:schemeClr val="bg1"/>
                </a:solidFill>
                <a:latin typeface="+mn-ea"/>
                <a:cs typeface="+mn-ea"/>
              </a:rPr>
              <a:t>及</a:t>
            </a:r>
            <a:endParaRPr lang="zh-CN" altLang="en-US" sz="4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4000" b="1">
                <a:solidFill>
                  <a:schemeClr val="bg1"/>
                </a:solidFill>
                <a:latin typeface="+mn-ea"/>
                <a:cs typeface="+mn-ea"/>
              </a:rPr>
              <a:t>组</a:t>
            </a:r>
            <a:endParaRPr lang="zh-CN" altLang="en-US" sz="4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4000" b="1">
                <a:solidFill>
                  <a:schemeClr val="bg1"/>
                </a:solidFill>
                <a:latin typeface="+mn-ea"/>
                <a:cs typeface="+mn-ea"/>
              </a:rPr>
              <a:t>第</a:t>
            </a:r>
            <a:endParaRPr lang="zh-CN" altLang="en-US" sz="4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4000" b="1">
                <a:solidFill>
                  <a:schemeClr val="bg1"/>
                </a:solidFill>
                <a:latin typeface="+mn-ea"/>
                <a:cs typeface="+mn-ea"/>
              </a:rPr>
              <a:t>一</a:t>
            </a:r>
            <a:endParaRPr lang="zh-CN" altLang="en-US" sz="4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4000" b="1">
                <a:solidFill>
                  <a:schemeClr val="bg1"/>
                </a:solidFill>
                <a:latin typeface="+mn-ea"/>
                <a:cs typeface="+mn-ea"/>
              </a:rPr>
              <a:t>题</a:t>
            </a:r>
            <a:endParaRPr lang="zh-CN" altLang="en-US" sz="40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709420" y="1188085"/>
            <a:ext cx="6175375" cy="2861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数组下标为什么从</a:t>
            </a:r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开始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数组的参数传递？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Display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函数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8835" y="496570"/>
            <a:ext cx="6316980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求指定数的个数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5920" y="986155"/>
            <a:ext cx="8582660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</a:rPr>
              <a:t>targetNum.cpp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输出一个整数序列中与指定数字相同的数的个数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</a:t>
            </a:r>
            <a:r>
              <a:rPr lang="zh-CN" altLang="en-US" sz="2800" b="1">
                <a:solidFill>
                  <a:schemeClr val="bg1"/>
                </a:solidFill>
              </a:rPr>
              <a:t>：输入第一行为</a:t>
            </a:r>
            <a:r>
              <a:rPr lang="en-US" altLang="zh-CN" sz="2800" b="1">
                <a:solidFill>
                  <a:schemeClr val="bg1"/>
                </a:solidFill>
              </a:rPr>
              <a:t>n</a:t>
            </a:r>
            <a:r>
              <a:rPr lang="zh-CN" altLang="en-US" sz="2800" b="1">
                <a:solidFill>
                  <a:schemeClr val="bg1"/>
                </a:solidFill>
              </a:rPr>
              <a:t>（</a:t>
            </a:r>
            <a:r>
              <a:rPr lang="en-US" altLang="zh-CN" sz="2800" b="1">
                <a:solidFill>
                  <a:schemeClr val="bg1"/>
                </a:solidFill>
              </a:rPr>
              <a:t>n&lt;100)</a:t>
            </a:r>
            <a:r>
              <a:rPr lang="zh-CN" altLang="en-US" sz="2800" b="1">
                <a:solidFill>
                  <a:schemeClr val="bg1"/>
                </a:solidFill>
              </a:rPr>
              <a:t>，表示整数的个数，第二行为</a:t>
            </a:r>
            <a:r>
              <a:rPr lang="en-US" altLang="zh-CN" sz="2800" b="1">
                <a:solidFill>
                  <a:schemeClr val="bg1"/>
                </a:solidFill>
              </a:rPr>
              <a:t>n</a:t>
            </a:r>
            <a:r>
              <a:rPr lang="zh-CN" altLang="en-US" sz="2800" b="1">
                <a:solidFill>
                  <a:schemeClr val="bg1"/>
                </a:solidFill>
              </a:rPr>
              <a:t>个整数，第三行为</a:t>
            </a:r>
            <a:r>
              <a:rPr lang="en-US" altLang="zh-CN" sz="2800" b="1">
                <a:solidFill>
                  <a:schemeClr val="bg1"/>
                </a:solidFill>
              </a:rPr>
              <a:t>m</a:t>
            </a:r>
            <a:r>
              <a:rPr lang="zh-CN" altLang="en-US" sz="2800" b="1">
                <a:solidFill>
                  <a:schemeClr val="bg1"/>
                </a:solidFill>
              </a:rPr>
              <a:t>，表示指定的数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输入样例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8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4 5 6 23 7 5 6 7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7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输出样例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2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	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6210" y="107315"/>
            <a:ext cx="1146873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tree.cpp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某校大门外长度为L的马路上有一排树，每两棵相邻的树之间的间隔都是1米。我们可以把马路看成一个数轴，马路的一端在数轴0的位置，另一端在L的位置；数轴上的每个整数点，即0,1,2,…,L，都种有一棵树。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由于马路上有一些区域要用来建地铁。这些区域用它们在数轴上的起始点和终止点表示。已知任一区域的起始点和终止点的坐标都是整数，区域之间可能有重合的部分。现在要把这些区域中的树（包括区域端点处的两棵树）移走。你的任务是计算将这些树都移走后，马路上还有多少棵树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6210" y="3153410"/>
            <a:ext cx="1010666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输入格式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第一行有2个整数L(1≤L≤10000) 和 M(1≤M≤100)，L代表马路的长度，M代表区域的数目，L和M之间用一个空格隔开。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接下来的M行每行包含2个不同的整数，用一个空格隔开，表示一个区域的起始点和终止点的坐标。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输出格式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1个整数，表示马路上剩余的树的数目。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62870" y="3522345"/>
            <a:ext cx="2540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输入样例</a:t>
            </a:r>
            <a:r>
              <a:rPr lang="zh-CN" altLang="en-US" sz="2400" b="1">
                <a:solidFill>
                  <a:schemeClr val="bg1"/>
                </a:solidFill>
              </a:rPr>
              <a:t>：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500 3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150 300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100 200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470 471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215" y="4789805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输出样例</a:t>
            </a:r>
            <a:r>
              <a:rPr lang="zh-CN" altLang="en-US" sz="2400" b="1">
                <a:solidFill>
                  <a:schemeClr val="bg1"/>
                </a:solidFill>
              </a:rPr>
              <a:t>：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298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38555" y="438785"/>
            <a:ext cx="940879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solidFill>
                  <a:schemeClr val="bg1"/>
                </a:solidFill>
                <a:sym typeface="+mn-ea"/>
              </a:rPr>
              <a:t>targetNum.cpp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  <a:sym typeface="+mn-ea"/>
              </a:rPr>
              <a:t>输出一个整数序列中与指定数字相邻的数的个数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输入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：输入第一行为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n&lt;100)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，表示整数的个数，第二行为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个整数，第三行为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，表示指定的数</a:t>
            </a:r>
            <a:endParaRPr lang="zh-CN" altLang="en-US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输入样例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  <a:sym typeface="+mn-ea"/>
              </a:rPr>
              <a:t>8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  <a:sym typeface="+mn-ea"/>
              </a:rPr>
              <a:t>4 8 6 23 7 5 6 7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  <a:sym typeface="+mn-ea"/>
              </a:rPr>
              <a:t>7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输出样例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  <a:sym typeface="+mn-ea"/>
              </a:rPr>
              <a:t>3</a:t>
            </a:r>
            <a:endParaRPr lang="en-US" altLang="zh-CN" sz="32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22325" y="2570480"/>
            <a:ext cx="473392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优点：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69355" y="2570480"/>
            <a:ext cx="473392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缺点：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4025" y="3313430"/>
            <a:ext cx="33420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速度快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稳定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随机访问能力强</a:t>
            </a:r>
            <a:r>
              <a:rPr lang="en-US" altLang="zh-CN" sz="2800" b="1">
                <a:solidFill>
                  <a:schemeClr val="bg1"/>
                </a:solidFill>
              </a:rPr>
              <a:t>	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68185" y="3092450"/>
            <a:ext cx="36899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容易出错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需要预定内存空间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二维数组容易爆</a:t>
            </a:r>
            <a:r>
              <a:rPr lang="en-US" altLang="zh-CN" sz="2800" b="1">
                <a:solidFill>
                  <a:schemeClr val="bg1"/>
                </a:solidFill>
              </a:rPr>
              <a:t>	ME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210" y="363220"/>
            <a:ext cx="2621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一维静态数组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9595" y="559435"/>
            <a:ext cx="47339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一维动态数组：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vector</a:t>
            </a:r>
            <a:endParaRPr lang="en-US" alt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4140" y="180975"/>
            <a:ext cx="8344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</a:rPr>
              <a:t>#include &lt;vector&gt;    </a:t>
            </a:r>
            <a:r>
              <a:rPr lang="zh-CN" altLang="en-US" sz="3600" b="1">
                <a:solidFill>
                  <a:schemeClr val="bg1"/>
                </a:solidFill>
              </a:rPr>
              <a:t>头文件</a:t>
            </a:r>
            <a:r>
              <a:rPr lang="en-US" altLang="zh-CN" sz="3600" b="1">
                <a:solidFill>
                  <a:schemeClr val="bg1"/>
                </a:solidFill>
              </a:rPr>
              <a:t>      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9595" y="1567180"/>
            <a:ext cx="1038923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向量（Vector）是一个封装了动态大小数组的顺序容器（Sequence Container）。跟任意其它类型容器一样，它能够存放各种类型的对象。可以简单的认为，</a:t>
            </a:r>
            <a:r>
              <a:rPr lang="zh-CN" altLang="en-US" sz="3200" b="1">
                <a:solidFill>
                  <a:srgbClr val="C00000"/>
                </a:solidFill>
              </a:rPr>
              <a:t>向量是一个能够存放任意类型的动态数组。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9050" y="3628390"/>
            <a:ext cx="641032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7795" y="194945"/>
            <a:ext cx="47339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动态数组</a:t>
            </a:r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和静态数组的区别：</a:t>
            </a:r>
            <a:endParaRPr 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175" y="972185"/>
            <a:ext cx="12195175" cy="54825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9595" y="559435"/>
            <a:ext cx="47339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一维动态数组：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vector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用法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1835" y="1551305"/>
            <a:ext cx="8344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bg1"/>
                </a:solidFill>
              </a:rPr>
              <a:t>vector&lt;int&gt; _myList; //</a:t>
            </a:r>
            <a:r>
              <a:rPr lang="zh-CN" altLang="en-US" sz="3600" b="1">
                <a:solidFill>
                  <a:schemeClr val="bg1"/>
                </a:solidFill>
              </a:rPr>
              <a:t>定义一个动态数组</a:t>
            </a:r>
            <a:r>
              <a:rPr lang="en-US" altLang="zh-CN" sz="3600" b="1">
                <a:solidFill>
                  <a:schemeClr val="bg1"/>
                </a:solidFill>
              </a:rPr>
              <a:t> 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1835" y="2920365"/>
            <a:ext cx="1007618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1.</a:t>
            </a:r>
            <a:r>
              <a:rPr lang="en-US" altLang="zh-CN" sz="2800" b="1">
                <a:solidFill>
                  <a:schemeClr val="bg1"/>
                </a:solidFill>
              </a:rPr>
              <a:t>_myList.</a:t>
            </a:r>
            <a:r>
              <a:rPr lang="zh-CN" altLang="en-US" sz="2800" b="1">
                <a:solidFill>
                  <a:schemeClr val="bg1"/>
                </a:solidFill>
              </a:rPr>
              <a:t>push_back</a:t>
            </a:r>
            <a:r>
              <a:rPr lang="en-US" altLang="zh-CN" sz="2800" b="1">
                <a:solidFill>
                  <a:schemeClr val="bg1"/>
                </a:solidFill>
              </a:rPr>
              <a:t>(num);     //</a:t>
            </a:r>
            <a:r>
              <a:rPr lang="zh-CN" altLang="en-US" sz="2800" b="1">
                <a:solidFill>
                  <a:schemeClr val="bg1"/>
                </a:solidFill>
              </a:rPr>
              <a:t>在数组的最后添加一个数据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  <a:sym typeface="+mn-ea"/>
              </a:rPr>
              <a:t>2._myList.size();      	          //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数组大小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.</a:t>
            </a:r>
            <a:r>
              <a:rPr lang="en-US" altLang="zh-CN" sz="2800" b="1">
                <a:solidFill>
                  <a:schemeClr val="bg1"/>
                </a:solidFill>
              </a:rPr>
              <a:t>_myList.</a:t>
            </a:r>
            <a:r>
              <a:rPr lang="zh-CN" altLang="en-US" sz="2800" b="1">
                <a:solidFill>
                  <a:schemeClr val="bg1"/>
                </a:solidFill>
              </a:rPr>
              <a:t>pop_back</a:t>
            </a:r>
            <a:r>
              <a:rPr lang="en-US" altLang="zh-CN" sz="2800" b="1">
                <a:solidFill>
                  <a:schemeClr val="bg1"/>
                </a:solidFill>
              </a:rPr>
              <a:t>();               //</a:t>
            </a:r>
            <a:r>
              <a:rPr lang="zh-CN" altLang="en-US" sz="2800" b="1">
                <a:solidFill>
                  <a:schemeClr val="bg1"/>
                </a:solidFill>
              </a:rPr>
              <a:t> 去掉数组的最后一个数据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...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12620" y="1974215"/>
            <a:ext cx="61976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输入样例：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5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81 73 64 92 95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endParaRPr lang="en-US" altLang="zh-CN" sz="2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endParaRPr lang="en-US" altLang="zh-CN" sz="2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输入样例：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altLang="zh-CN" sz="2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1 3 4 2 5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altLang="zh-CN" sz="2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4345" y="396240"/>
            <a:ext cx="7635875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回顾：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定量数据读入与非定量数据读入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882775" y="3080385"/>
            <a:ext cx="687197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输入样例：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20 40 32 67 40 20 89 300 400 15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输出样例：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102.3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31010" y="1137920"/>
            <a:ext cx="815975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average.cpp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明明想在学校中做一个实验，为了实验的客观性，他先用计算机生成了N个1到1000之间的随机整数(N≤100)作为实验数据，你能够帮助他获取这些实验数据的平均值吗？用动态数组解决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9095" y="225425"/>
            <a:ext cx="1117600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sustain.cpp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在已知一组整数中，有这样一种数非常怪，它们不在第一个，也不在最后一个，而且刚好都比左边和右边相邻的数大，你能找到它们吗？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一行为m个整数。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（ 3&lt;= m &lt;=100 )</a:t>
            </a:r>
            <a:endParaRPr lang="zh-CN" altLang="en-US" sz="2400" b="1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输出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若干个支撑数，每行一个。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样例输入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1 3 2 4 1 5 3 9 7 10 8 23 85 43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样例输出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3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4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5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9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10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85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21970" y="269240"/>
            <a:ext cx="2296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习题：</a:t>
            </a:r>
            <a:endParaRPr lang="zh-CN" altLang="en-US" sz="32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7205" y="959485"/>
            <a:ext cx="88880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palindromeNumber.cpp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若一个整数从左向右读与从右向左读都一样，我们就将其称之为回文数。最大值不超过</a:t>
            </a:r>
            <a:r>
              <a:rPr lang="en-US" altLang="zh-CN" sz="2800" b="1">
                <a:solidFill>
                  <a:schemeClr val="bg1"/>
                </a:solidFill>
              </a:rPr>
              <a:t>100</a:t>
            </a:r>
            <a:r>
              <a:rPr lang="zh-CN" altLang="en-US" sz="2800" b="1">
                <a:solidFill>
                  <a:schemeClr val="bg1"/>
                </a:solidFill>
              </a:rPr>
              <a:t>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7205" y="2660015"/>
            <a:ext cx="6492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输入一个整数判断是不是回文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7205" y="3538220"/>
            <a:ext cx="6492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如果是输出</a:t>
            </a:r>
            <a:r>
              <a:rPr lang="en-US" altLang="zh-CN" sz="2800" b="1">
                <a:solidFill>
                  <a:schemeClr val="bg1"/>
                </a:solidFill>
              </a:rPr>
              <a:t>“yes”,</a:t>
            </a:r>
            <a:r>
              <a:rPr lang="zh-CN" altLang="en-US" sz="2800" b="1">
                <a:solidFill>
                  <a:schemeClr val="bg1"/>
                </a:solidFill>
              </a:rPr>
              <a:t>否则输出</a:t>
            </a:r>
            <a:r>
              <a:rPr lang="en-US" altLang="zh-CN" sz="2800" b="1">
                <a:solidFill>
                  <a:schemeClr val="bg1"/>
                </a:solidFill>
              </a:rPr>
              <a:t>”no”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28495" y="4535170"/>
            <a:ext cx="6492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样例输入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12233221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样例输出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yes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97830" y="4535170"/>
            <a:ext cx="6492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样例输入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1232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样例输出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no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8005" y="454660"/>
            <a:ext cx="10528935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EncryptedInformation.cpp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某军事单位为了保证信息的安全性，决定采用特殊的加密方法来传递信息，该方法的操作方式为，如果要传递2个数字信息给友军，会直接传递给友军一个整数n（n是一个10位以内的整数），该整数的长度代表要传递的第一个数字信息，分解出该整数的每一位，如果该位是偶数，那么将这一位加到总和上去，代表要传递的第二个数字信息。请你编写一个程序，从接收到的数字n中获取这2个数字信息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比如：军事单位传递的数字为12345678，则希望向友军传递的2个数字就是8（共有8位）和20（2+4+6+8=20）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一个整数n（n&lt;=999999999）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输出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两个整数，用空格隔开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样例输入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12345678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样例输出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8 20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04620" y="1356995"/>
            <a:ext cx="83705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思考题：请输入</a:t>
            </a:r>
            <a:r>
              <a:rPr lang="en-US" altLang="zh-CN" sz="3200" b="1">
                <a:solidFill>
                  <a:schemeClr val="bg1"/>
                </a:solidFill>
              </a:rPr>
              <a:t>n(1&lt;= n &lt;= 1000) </a:t>
            </a:r>
            <a:r>
              <a:rPr lang="zh-CN" altLang="en-US" sz="3200" b="1">
                <a:solidFill>
                  <a:schemeClr val="bg1"/>
                </a:solidFill>
              </a:rPr>
              <a:t>个数字，逆序输出它们   </a:t>
            </a:r>
            <a:r>
              <a:rPr lang="en-US" altLang="zh-CN" sz="3200" b="1">
                <a:solidFill>
                  <a:schemeClr val="bg1"/>
                </a:solidFill>
              </a:rPr>
              <a:t>reverse</a:t>
            </a:r>
            <a:r>
              <a:rPr lang="en-US" altLang="zh-CN" sz="3200" b="1">
                <a:solidFill>
                  <a:schemeClr val="bg1"/>
                </a:solidFill>
              </a:rPr>
              <a:t>.cpp</a:t>
            </a:r>
            <a:endParaRPr lang="zh-CN" altLang="en-US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样例输入：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10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23 1 2 3 4 5 6 7 8 9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样例输出：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9 8 7 6 5 4 3 2 1 23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3855" y="385445"/>
            <a:ext cx="327723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一维静态数组：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4795" y="2893060"/>
            <a:ext cx="25488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思考？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要是能讲这串数全部记下来，然后倒着输出就好了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17245" y="741680"/>
            <a:ext cx="923798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数组：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array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</a:rPr>
              <a:t>有限个相同类型的变量所组成的有序集合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</a:rPr>
              <a:t>数组中的每一个变量被称为元素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</a:rPr>
              <a:t>数组中每个元素都有自己的下标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7245" y="3494405"/>
            <a:ext cx="3484880" cy="20612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顺序存储：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sym typeface="+mn-ea"/>
              </a:rPr>
              <a:t>下标从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开始</a:t>
            </a:r>
            <a:endParaRPr lang="zh-CN" altLang="en-US" sz="3200" b="1">
              <a:solidFill>
                <a:schemeClr val="bg1"/>
              </a:solidFill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sym typeface="+mn-ea"/>
              </a:rPr>
              <a:t>数据是连续的</a:t>
            </a:r>
            <a:endParaRPr lang="zh-CN" altLang="en-US" sz="3200" b="1">
              <a:solidFill>
                <a:schemeClr val="bg1"/>
              </a:solidFill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sym typeface="+mn-ea"/>
              </a:rPr>
              <a:t>随机访问能力强</a:t>
            </a:r>
            <a:endParaRPr lang="zh-CN" altLang="en-US" sz="3200"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6279515" y="4018280"/>
          <a:ext cx="4622800" cy="753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560"/>
                <a:gridCol w="924560"/>
                <a:gridCol w="924560"/>
                <a:gridCol w="924560"/>
                <a:gridCol w="924560"/>
              </a:tblGrid>
              <a:tr h="334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279515" y="3395345"/>
            <a:ext cx="4775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int myList[5] = {15, 16, 172, -2, -3}</a:t>
            </a:r>
            <a:r>
              <a:rPr lang="zh-CN" altLang="en-US" sz="2400" b="1">
                <a:solidFill>
                  <a:schemeClr val="bg1"/>
                </a:solidFill>
              </a:rPr>
              <a:t>；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79015" y="1456690"/>
            <a:ext cx="1125220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a</a:t>
            </a:r>
            <a:endParaRPr lang="en-US" altLang="zh-CN" sz="4800" b="1"/>
          </a:p>
        </p:txBody>
      </p:sp>
      <p:sp>
        <p:nvSpPr>
          <p:cNvPr id="5" name="矩形 4"/>
          <p:cNvSpPr/>
          <p:nvPr/>
        </p:nvSpPr>
        <p:spPr>
          <a:xfrm>
            <a:off x="3689350" y="1456690"/>
            <a:ext cx="218503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90615" y="1456690"/>
            <a:ext cx="23939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87270" y="3480435"/>
            <a:ext cx="108521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0</a:t>
            </a:r>
            <a:endParaRPr lang="en-US" altLang="zh-CN" sz="4800" b="1"/>
          </a:p>
        </p:txBody>
      </p:sp>
      <p:sp>
        <p:nvSpPr>
          <p:cNvPr id="15" name="文本框 14"/>
          <p:cNvSpPr txBox="1"/>
          <p:nvPr/>
        </p:nvSpPr>
        <p:spPr>
          <a:xfrm>
            <a:off x="189230" y="965835"/>
            <a:ext cx="18370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</a:rPr>
              <a:t>int a, b;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9230" y="2835275"/>
            <a:ext cx="17672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 b="1">
                <a:solidFill>
                  <a:schemeClr val="bg1"/>
                </a:solidFill>
                <a:sym typeface="+mn-ea"/>
              </a:rPr>
              <a:t>int  x[5];</a:t>
            </a:r>
            <a:endParaRPr lang="en-US" altLang="zh-CN" sz="3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87270" y="5414010"/>
            <a:ext cx="5669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sym typeface="+mn-ea"/>
              </a:rPr>
              <a:t>数组存储在连续的内存地址</a:t>
            </a:r>
            <a:endParaRPr lang="zh-CN" altLang="en-US" sz="3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79015" y="1457325"/>
            <a:ext cx="1125220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a</a:t>
            </a:r>
            <a:endParaRPr lang="en-US" altLang="zh-CN" sz="4800" b="1"/>
          </a:p>
        </p:txBody>
      </p:sp>
      <p:sp>
        <p:nvSpPr>
          <p:cNvPr id="20" name="矩形 19"/>
          <p:cNvSpPr/>
          <p:nvPr/>
        </p:nvSpPr>
        <p:spPr>
          <a:xfrm>
            <a:off x="3689350" y="1457325"/>
            <a:ext cx="218503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287270" y="3481070"/>
            <a:ext cx="108521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0</a:t>
            </a:r>
            <a:endParaRPr lang="en-US" altLang="zh-CN" sz="4800" b="1"/>
          </a:p>
        </p:txBody>
      </p:sp>
      <p:sp>
        <p:nvSpPr>
          <p:cNvPr id="25" name="矩形 24"/>
          <p:cNvSpPr/>
          <p:nvPr/>
        </p:nvSpPr>
        <p:spPr>
          <a:xfrm>
            <a:off x="6190615" y="1456690"/>
            <a:ext cx="23876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731000" y="1457325"/>
            <a:ext cx="99758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b</a:t>
            </a:r>
            <a:endParaRPr lang="en-US" altLang="zh-CN" sz="4800" b="1"/>
          </a:p>
        </p:txBody>
      </p:sp>
      <p:sp>
        <p:nvSpPr>
          <p:cNvPr id="27" name="矩形 26"/>
          <p:cNvSpPr/>
          <p:nvPr/>
        </p:nvSpPr>
        <p:spPr>
          <a:xfrm>
            <a:off x="6562090" y="3480435"/>
            <a:ext cx="96202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4</a:t>
            </a:r>
            <a:endParaRPr lang="en-US" altLang="zh-CN" sz="4800" b="1"/>
          </a:p>
        </p:txBody>
      </p:sp>
      <p:sp>
        <p:nvSpPr>
          <p:cNvPr id="28" name="矩形 27"/>
          <p:cNvSpPr/>
          <p:nvPr/>
        </p:nvSpPr>
        <p:spPr>
          <a:xfrm>
            <a:off x="2279015" y="1457325"/>
            <a:ext cx="112522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a</a:t>
            </a:r>
            <a:endParaRPr lang="en-US" altLang="zh-CN" sz="4800" b="1"/>
          </a:p>
        </p:txBody>
      </p:sp>
      <p:sp>
        <p:nvSpPr>
          <p:cNvPr id="29" name="矩形 28"/>
          <p:cNvSpPr/>
          <p:nvPr/>
        </p:nvSpPr>
        <p:spPr>
          <a:xfrm>
            <a:off x="3689350" y="1457325"/>
            <a:ext cx="218503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287270" y="3481070"/>
            <a:ext cx="108521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0</a:t>
            </a:r>
            <a:endParaRPr lang="en-US" altLang="zh-CN" sz="4800" b="1"/>
          </a:p>
        </p:txBody>
      </p:sp>
      <p:sp>
        <p:nvSpPr>
          <p:cNvPr id="31" name="矩形 30"/>
          <p:cNvSpPr/>
          <p:nvPr/>
        </p:nvSpPr>
        <p:spPr>
          <a:xfrm>
            <a:off x="5569585" y="3480435"/>
            <a:ext cx="96202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3</a:t>
            </a:r>
            <a:endParaRPr lang="en-US" altLang="zh-CN" sz="4800" b="1"/>
          </a:p>
        </p:txBody>
      </p:sp>
      <p:sp>
        <p:nvSpPr>
          <p:cNvPr id="32" name="矩形 31"/>
          <p:cNvSpPr/>
          <p:nvPr/>
        </p:nvSpPr>
        <p:spPr>
          <a:xfrm>
            <a:off x="4489450" y="3482340"/>
            <a:ext cx="108521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2</a:t>
            </a:r>
            <a:endParaRPr lang="en-US" altLang="zh-CN" sz="4800" b="1"/>
          </a:p>
        </p:txBody>
      </p:sp>
      <p:sp>
        <p:nvSpPr>
          <p:cNvPr id="33" name="矩形 32"/>
          <p:cNvSpPr/>
          <p:nvPr/>
        </p:nvSpPr>
        <p:spPr>
          <a:xfrm>
            <a:off x="3404235" y="3482340"/>
            <a:ext cx="108521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1</a:t>
            </a:r>
            <a:endParaRPr lang="en-US" altLang="zh-CN" sz="4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88085" y="1536700"/>
            <a:ext cx="378333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定义一百个变量</a:t>
            </a:r>
            <a:endParaRPr lang="zh-CN" altLang="en-US" sz="40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int 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number0；</a:t>
            </a:r>
            <a:endParaRPr lang="zh-CN" altLang="en-US" sz="3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int 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number1；</a:t>
            </a:r>
            <a:endParaRPr lang="zh-CN" altLang="en-US" sz="3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int number2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3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...</a:t>
            </a:r>
            <a:endParaRPr lang="zh-CN" altLang="en-US" sz="3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int 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number99；</a:t>
            </a:r>
            <a:endParaRPr lang="zh-CN" altLang="en-US" sz="3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3610" y="1536700"/>
            <a:ext cx="5730240" cy="3661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+mn-ea"/>
                <a:cs typeface="+mn-ea"/>
              </a:rPr>
              <a:t>数组</a:t>
            </a:r>
            <a:r>
              <a:rPr lang="en-US" altLang="zh-CN" sz="4000" b="1">
                <a:solidFill>
                  <a:schemeClr val="bg1"/>
                </a:solidFill>
                <a:latin typeface="+mn-ea"/>
                <a:cs typeface="+mn-ea"/>
              </a:rPr>
              <a:t>:int number[100];</a:t>
            </a:r>
            <a:endParaRPr lang="zh-CN" altLang="en-US" sz="4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number[0]</a:t>
            </a:r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;</a:t>
            </a:r>
            <a:endParaRPr lang="zh-CN" altLang="en-US" sz="32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number[1];</a:t>
            </a:r>
            <a:endParaRPr lang="zh-CN" altLang="en-US" sz="32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number</a:t>
            </a:r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[2];</a:t>
            </a:r>
            <a:endParaRPr lang="en-US" altLang="zh-CN" sz="32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...</a:t>
            </a:r>
            <a:endParaRPr lang="en-US" altLang="zh-CN" sz="32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numbers[99]</a:t>
            </a:r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;</a:t>
            </a:r>
            <a:r>
              <a:rPr lang="zh-CN" altLang="en-US" sz="3600" b="1">
                <a:solidFill>
                  <a:schemeClr val="bg1"/>
                </a:solidFill>
                <a:latin typeface="+mn-ea"/>
                <a:cs typeface="+mn-ea"/>
              </a:rPr>
              <a:t> </a:t>
            </a:r>
            <a:endParaRPr lang="zh-CN" altLang="en-US" sz="36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4438650" y="2967355"/>
            <a:ext cx="1391285" cy="62484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5198110"/>
            <a:ext cx="8052435" cy="1148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08635" y="426085"/>
            <a:ext cx="63487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+mn-ea"/>
                <a:cs typeface="+mn-ea"/>
              </a:rPr>
              <a:t>必考知识点，与</a:t>
            </a:r>
            <a:r>
              <a:rPr lang="en-US" altLang="zh-CN" sz="3600" b="1">
                <a:solidFill>
                  <a:schemeClr val="bg1"/>
                </a:solidFill>
                <a:latin typeface="+mn-ea"/>
                <a:cs typeface="+mn-ea"/>
              </a:rPr>
              <a:t>for</a:t>
            </a:r>
            <a:r>
              <a:rPr lang="zh-CN" altLang="en-US" sz="3600" b="1">
                <a:solidFill>
                  <a:schemeClr val="bg1"/>
                </a:solidFill>
                <a:latin typeface="+mn-ea"/>
                <a:cs typeface="+mn-ea"/>
              </a:rPr>
              <a:t>循环的组合</a:t>
            </a:r>
            <a:endParaRPr lang="zh-CN" altLang="en-US" sz="36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2706370"/>
            <a:ext cx="6378575" cy="14452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4502150"/>
            <a:ext cx="6349365" cy="1416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" y="1476375"/>
            <a:ext cx="6412865" cy="49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21970" y="269240"/>
            <a:ext cx="22961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思考题：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0020" y="1533525"/>
            <a:ext cx="83705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思考题：请输入</a:t>
            </a:r>
            <a:r>
              <a:rPr lang="en-US" altLang="zh-CN" sz="3600" b="1">
                <a:solidFill>
                  <a:schemeClr val="bg1"/>
                </a:solidFill>
              </a:rPr>
              <a:t>n(1&lt;= n &lt;= 1000) </a:t>
            </a:r>
            <a:r>
              <a:rPr lang="zh-CN" altLang="en-US" sz="3600" b="1">
                <a:solidFill>
                  <a:schemeClr val="bg1"/>
                </a:solidFill>
              </a:rPr>
              <a:t>个数字，逆序输出它们 </a:t>
            </a:r>
            <a:r>
              <a:rPr lang="zh-CN" altLang="en-US" sz="3200" b="1">
                <a:solidFill>
                  <a:schemeClr val="bg1"/>
                </a:solidFill>
              </a:rPr>
              <a:t>  </a:t>
            </a:r>
            <a:r>
              <a:rPr lang="en-US" altLang="zh-CN" sz="3200" b="1">
                <a:solidFill>
                  <a:schemeClr val="bg1"/>
                </a:solidFill>
              </a:rPr>
              <a:t>reverse</a:t>
            </a:r>
            <a:r>
              <a:rPr lang="en-US" altLang="zh-CN" sz="3200" b="1">
                <a:solidFill>
                  <a:schemeClr val="bg1"/>
                </a:solidFill>
              </a:rPr>
              <a:t>.cpp</a:t>
            </a:r>
            <a:endParaRPr lang="zh-CN" altLang="en-US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样例输入：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10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23 1 2 3 4 5 6 7 8 9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样例输出：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9 8 7 6 5 4 3 2 1 23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18005" y="1116330"/>
            <a:ext cx="71945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求和（数组写）</a:t>
            </a:r>
            <a:endParaRPr lang="zh-CN" altLang="en-US" sz="36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zh-CN" altLang="en-US" sz="36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输入样例：</a:t>
            </a:r>
            <a:endParaRPr lang="zh-CN" altLang="en-US" sz="36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36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5</a:t>
            </a:r>
            <a:endParaRPr lang="en-US" altLang="zh-CN" sz="36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36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81 73 64 92 95</a:t>
            </a:r>
            <a:endParaRPr lang="en-US" altLang="zh-CN" sz="36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endParaRPr lang="en-US" altLang="zh-CN" sz="36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zh-CN" altLang="en-US" sz="36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样例输出：</a:t>
            </a:r>
            <a:endParaRPr lang="zh-CN" altLang="en-US" sz="36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en-US" altLang="zh-CN" sz="36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405</a:t>
            </a:r>
            <a:endParaRPr lang="en-US" altLang="zh-CN" sz="36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831f66c-a734-4b4e-987a-a80909641354}"/>
</p:tagLst>
</file>

<file path=ppt/tags/tag2.xml><?xml version="1.0" encoding="utf-8"?>
<p:tagLst xmlns:p="http://schemas.openxmlformats.org/presentationml/2006/main">
  <p:tag name="KSO_WM_UNIT_TABLE_BEAUTIFY" val="smartTable{ba7953e1-b7a9-4d57-96d0-9f1bc61d0a66}"/>
</p:tagLst>
</file>

<file path=ppt/tags/tag3.xml><?xml version="1.0" encoding="utf-8"?>
<p:tagLst xmlns:p="http://schemas.openxmlformats.org/presentationml/2006/main">
  <p:tag name="KSO_WM_UNIT_PLACING_PICTURE_USER_VIEWPORT" val="{&quot;height&quot;:4500,&quot;width&quot;:10095}"/>
</p:tagLst>
</file>

<file path=ppt/tags/tag4.xml><?xml version="1.0" encoding="utf-8"?>
<p:tagLst xmlns:p="http://schemas.openxmlformats.org/presentationml/2006/main">
  <p:tag name="REFSHAPE" val="285050564"/>
  <p:tag name="KSO_WM_UNIT_PLACING_PICTURE_USER_VIEWPORT" val="{&quot;height&quot;:5745,&quot;width&quot;:12780}"/>
</p:tagLst>
</file>

<file path=ppt/tags/tag5.xml><?xml version="1.0" encoding="utf-8"?>
<p:tagLst xmlns:p="http://schemas.openxmlformats.org/presentationml/2006/main">
  <p:tag name="COMMONDATA" val="eyJoZGlkIjoiNWQwY2YyNmRiOTcxNDYyY2E5YmZkMTJkZmNhYTQyM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2747</Words>
  <Application>WPS 演示</Application>
  <PresentationFormat>宽屏</PresentationFormat>
  <Paragraphs>332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WPS_1655971415</cp:lastModifiedBy>
  <cp:revision>57</cp:revision>
  <dcterms:created xsi:type="dcterms:W3CDTF">2020-01-16T17:27:00Z</dcterms:created>
  <dcterms:modified xsi:type="dcterms:W3CDTF">2022-08-11T02:15:30Z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10204EBC27E84F70A5D472047938CA30</vt:lpwstr>
  </property>
</Properties>
</file>