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86" r:id="rId9"/>
    <p:sldId id="289" r:id="rId10"/>
    <p:sldId id="263" r:id="rId11"/>
    <p:sldId id="264" r:id="rId12"/>
    <p:sldId id="265" r:id="rId13"/>
    <p:sldId id="274" r:id="rId14"/>
    <p:sldId id="275" r:id="rId15"/>
    <p:sldId id="266" r:id="rId16"/>
    <p:sldId id="281" r:id="rId17"/>
    <p:sldId id="268" r:id="rId18"/>
    <p:sldId id="270" r:id="rId19"/>
    <p:sldId id="271" r:id="rId20"/>
    <p:sldId id="26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93315" y="1674495"/>
            <a:ext cx="8147685" cy="1014730"/>
          </a:xfrm>
          <a:prstGeom prst="rect">
            <a:avLst/>
          </a:prstGeom>
          <a:noFill/>
        </p:spPr>
        <p:txBody>
          <a:bodyPr wrap="square" rtlCol="0">
            <a:spAutoFit/>
          </a:bodyPr>
          <a:p>
            <a:r>
              <a:rPr lang="zh-CN" altLang="en-US" sz="6000" b="1">
                <a:solidFill>
                  <a:schemeClr val="bg1"/>
                </a:solidFill>
                <a:latin typeface="+mj-ea"/>
                <a:ea typeface="+mj-ea"/>
                <a:cs typeface="+mj-ea"/>
              </a:rPr>
              <a:t>信息奥赛入门       </a:t>
            </a:r>
            <a:r>
              <a:rPr lang="en-US" altLang="zh-CN" sz="6000" b="1">
                <a:solidFill>
                  <a:schemeClr val="bg1"/>
                </a:solidFill>
                <a:latin typeface="+mj-ea"/>
                <a:ea typeface="+mj-ea"/>
                <a:cs typeface="+mj-ea"/>
              </a:rPr>
              <a:t>#11</a:t>
            </a:r>
            <a:endParaRPr lang="en-US" altLang="zh-CN" sz="6000" b="1">
              <a:solidFill>
                <a:schemeClr val="bg1"/>
              </a:solidFill>
              <a:latin typeface="+mj-ea"/>
              <a:ea typeface="+mj-ea"/>
              <a:cs typeface="+mj-ea"/>
            </a:endParaRPr>
          </a:p>
        </p:txBody>
      </p:sp>
      <p:sp>
        <p:nvSpPr>
          <p:cNvPr id="6" name="文本框 5"/>
          <p:cNvSpPr txBox="1"/>
          <p:nvPr/>
        </p:nvSpPr>
        <p:spPr>
          <a:xfrm>
            <a:off x="6450330" y="2689225"/>
            <a:ext cx="4091305" cy="583565"/>
          </a:xfrm>
          <a:prstGeom prst="rect">
            <a:avLst/>
          </a:prstGeom>
          <a:noFill/>
        </p:spPr>
        <p:txBody>
          <a:bodyPr wrap="square" rtlCol="0">
            <a:spAutoFit/>
          </a:bodyPr>
          <a:p>
            <a:r>
              <a:rPr lang="zh-CN" sz="3200" b="1">
                <a:solidFill>
                  <a:schemeClr val="bg1"/>
                </a:solidFill>
                <a:latin typeface="+mj-ea"/>
                <a:ea typeface="+mj-ea"/>
                <a:cs typeface="+mj-ea"/>
              </a:rPr>
              <a:t>递归与斐波那契数列</a:t>
            </a:r>
            <a:endParaRPr lang="zh-CN" sz="3200" b="1">
              <a:solidFill>
                <a:schemeClr val="bg1"/>
              </a:solidFill>
              <a:latin typeface="+mj-ea"/>
              <a:ea typeface="+mj-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rcRect b="11763"/>
          <a:stretch>
            <a:fillRect/>
          </a:stretch>
        </p:blipFill>
        <p:spPr>
          <a:xfrm>
            <a:off x="433070" y="1610360"/>
            <a:ext cx="11326495" cy="46297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3720" y="332740"/>
            <a:ext cx="2327275" cy="583565"/>
          </a:xfrm>
          <a:prstGeom prst="rect">
            <a:avLst/>
          </a:prstGeom>
          <a:noFill/>
        </p:spPr>
        <p:txBody>
          <a:bodyPr wrap="square" rtlCol="0">
            <a:spAutoFit/>
          </a:bodyPr>
          <a:p>
            <a:r>
              <a:rPr lang="zh-CN" altLang="en-US" sz="3200" b="1">
                <a:solidFill>
                  <a:schemeClr val="bg1"/>
                </a:solidFill>
              </a:rPr>
              <a:t>推导过程：</a:t>
            </a:r>
            <a:endParaRPr lang="zh-CN" altLang="en-US" sz="3200" b="1">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6285" y="360045"/>
            <a:ext cx="10549890" cy="1383665"/>
          </a:xfrm>
          <a:prstGeom prst="rect">
            <a:avLst/>
          </a:prstGeom>
          <a:noFill/>
        </p:spPr>
        <p:txBody>
          <a:bodyPr wrap="square" rtlCol="0" anchor="t">
            <a:spAutoFit/>
          </a:bodyPr>
          <a:p>
            <a:r>
              <a:rPr lang="zh-CN" altLang="en-US" sz="2800" b="1">
                <a:solidFill>
                  <a:schemeClr val="bg1"/>
                </a:solidFill>
              </a:rPr>
              <a:t>根据IEEE标准，浮点数是通过科学计数法来存储的，比如120.5用十进制的科学计数法来表示就是1.205×10</a:t>
            </a:r>
            <a:r>
              <a:rPr lang="en-US" altLang="zh-CN" sz="2800" b="1">
                <a:solidFill>
                  <a:schemeClr val="bg1"/>
                </a:solidFill>
              </a:rPr>
              <a:t>^2</a:t>
            </a:r>
            <a:r>
              <a:rPr lang="zh-CN" altLang="en-US" sz="2800" b="1">
                <a:solidFill>
                  <a:schemeClr val="bg1"/>
                </a:solidFill>
              </a:rPr>
              <a:t>，但是计算机中所有数据都是用二进制存储的，所以得先转换为二进制数，即</a:t>
            </a:r>
            <a:endParaRPr lang="zh-CN" altLang="en-US" sz="2800" b="1">
              <a:solidFill>
                <a:schemeClr val="bg1"/>
              </a:solidFill>
            </a:endParaRPr>
          </a:p>
        </p:txBody>
      </p:sp>
      <p:sp>
        <p:nvSpPr>
          <p:cNvPr id="5" name="文本框 4"/>
          <p:cNvSpPr txBox="1"/>
          <p:nvPr/>
        </p:nvSpPr>
        <p:spPr>
          <a:xfrm>
            <a:off x="876300" y="4424680"/>
            <a:ext cx="10440035" cy="1383665"/>
          </a:xfrm>
          <a:prstGeom prst="rect">
            <a:avLst/>
          </a:prstGeom>
          <a:noFill/>
        </p:spPr>
        <p:txBody>
          <a:bodyPr wrap="square" rtlCol="0" anchor="t">
            <a:spAutoFit/>
          </a:bodyPr>
          <a:p>
            <a:r>
              <a:rPr lang="zh-CN" altLang="en-US" sz="2800" b="1">
                <a:solidFill>
                  <a:schemeClr val="bg1"/>
                </a:solidFill>
              </a:rPr>
              <a:t>根据IEEE 754标准，单精度float类型使用32比特存储，其中1位表示符号，8位表示指数，23位表示尾数；双精度double类型使用64比特存储，1位符号位，11位指数位，52位尾数位。</a:t>
            </a:r>
            <a:endParaRPr lang="zh-CN" altLang="en-US" sz="2800" b="1">
              <a:solidFill>
                <a:schemeClr val="bg1"/>
              </a:solidFill>
            </a:endParaRPr>
          </a:p>
        </p:txBody>
      </p:sp>
      <p:pic>
        <p:nvPicPr>
          <p:cNvPr id="6" name="图片 5"/>
          <p:cNvPicPr>
            <a:picLocks noChangeAspect="1"/>
          </p:cNvPicPr>
          <p:nvPr/>
        </p:nvPicPr>
        <p:blipFill>
          <a:blip r:embed="rId1"/>
          <a:stretch>
            <a:fillRect/>
          </a:stretch>
        </p:blipFill>
        <p:spPr>
          <a:xfrm>
            <a:off x="876300" y="2191385"/>
            <a:ext cx="6395085" cy="17856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437005" y="1028065"/>
            <a:ext cx="8208645" cy="1568450"/>
          </a:xfrm>
          <a:prstGeom prst="rect">
            <a:avLst/>
          </a:prstGeom>
          <a:noFill/>
        </p:spPr>
        <p:txBody>
          <a:bodyPr wrap="square" rtlCol="0" anchor="t">
            <a:spAutoFit/>
          </a:bodyPr>
          <a:p>
            <a:r>
              <a:rPr lang="zh-CN" altLang="en-US" sz="3200" b="1">
                <a:solidFill>
                  <a:schemeClr val="bg1"/>
                </a:solidFill>
              </a:rPr>
              <a:t>例如 十进制的0.9虽然只有一位小数，转成2进制是无限循环小数0.1110011001100110011...</a:t>
            </a:r>
            <a:endParaRPr lang="zh-CN" altLang="en-US" sz="3200" b="1">
              <a:solidFill>
                <a:schemeClr val="bg1"/>
              </a:solidFill>
            </a:endParaRPr>
          </a:p>
        </p:txBody>
      </p:sp>
      <p:sp>
        <p:nvSpPr>
          <p:cNvPr id="4" name="文本框 3"/>
          <p:cNvSpPr txBox="1"/>
          <p:nvPr/>
        </p:nvSpPr>
        <p:spPr>
          <a:xfrm>
            <a:off x="1437005" y="3510915"/>
            <a:ext cx="8524875" cy="1076325"/>
          </a:xfrm>
          <a:prstGeom prst="rect">
            <a:avLst/>
          </a:prstGeom>
          <a:noFill/>
        </p:spPr>
        <p:txBody>
          <a:bodyPr wrap="square" rtlCol="0" anchor="t">
            <a:spAutoFit/>
          </a:bodyPr>
          <a:p>
            <a:r>
              <a:rPr lang="zh-CN" altLang="en-US" sz="3200" b="1">
                <a:solidFill>
                  <a:schemeClr val="bg1"/>
                </a:solidFill>
              </a:rPr>
              <a:t>float时，它是0.89999998</a:t>
            </a:r>
            <a:endParaRPr lang="zh-CN" altLang="en-US" sz="3200" b="1">
              <a:solidFill>
                <a:schemeClr val="bg1"/>
              </a:solidFill>
            </a:endParaRPr>
          </a:p>
          <a:p>
            <a:r>
              <a:rPr lang="zh-CN" altLang="en-US" sz="3200" b="1">
                <a:solidFill>
                  <a:schemeClr val="bg1"/>
                </a:solidFill>
              </a:rPr>
              <a:t>double时，它是0.90000000000000002</a:t>
            </a:r>
            <a:endParaRPr lang="zh-CN" altLang="en-US" sz="3200" b="1">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82930" y="323850"/>
            <a:ext cx="9916160" cy="5262245"/>
          </a:xfrm>
          <a:prstGeom prst="rect">
            <a:avLst/>
          </a:prstGeom>
          <a:noFill/>
        </p:spPr>
        <p:txBody>
          <a:bodyPr wrap="square" rtlCol="0" anchor="t">
            <a:spAutoFit/>
          </a:bodyPr>
          <a:p>
            <a:r>
              <a:rPr lang="zh-CN" altLang="en-US" sz="2800" b="1">
                <a:solidFill>
                  <a:schemeClr val="bg1"/>
                </a:solidFill>
              </a:rPr>
              <a:t>汉诺塔（又称河内塔）问题</a:t>
            </a:r>
            <a:endParaRPr lang="zh-CN" altLang="en-US" sz="2800" b="1">
              <a:solidFill>
                <a:schemeClr val="bg1"/>
              </a:solidFill>
            </a:endParaRPr>
          </a:p>
          <a:p>
            <a:r>
              <a:rPr lang="zh-CN" altLang="en-US" sz="2800" b="1">
                <a:solidFill>
                  <a:schemeClr val="bg1"/>
                </a:solidFill>
              </a:rPr>
              <a:t>三根柱子分别表示为</a:t>
            </a:r>
            <a:r>
              <a:rPr lang="en-US" altLang="zh-CN" sz="2800" b="1">
                <a:solidFill>
                  <a:schemeClr val="bg1"/>
                </a:solidFill>
              </a:rPr>
              <a:t>A</a:t>
            </a:r>
            <a:r>
              <a:rPr lang="zh-CN" altLang="en-US" sz="2800" b="1">
                <a:solidFill>
                  <a:schemeClr val="bg1"/>
                </a:solidFill>
              </a:rPr>
              <a:t>，</a:t>
            </a:r>
            <a:r>
              <a:rPr lang="en-US" altLang="zh-CN" sz="2800" b="1">
                <a:solidFill>
                  <a:schemeClr val="bg1"/>
                </a:solidFill>
              </a:rPr>
              <a:t>B</a:t>
            </a:r>
            <a:r>
              <a:rPr lang="zh-CN" altLang="en-US" sz="2800" b="1">
                <a:solidFill>
                  <a:schemeClr val="bg1"/>
                </a:solidFill>
              </a:rPr>
              <a:t>，</a:t>
            </a:r>
            <a:r>
              <a:rPr lang="en-US" altLang="zh-CN" sz="2800" b="1">
                <a:solidFill>
                  <a:schemeClr val="bg1"/>
                </a:solidFill>
              </a:rPr>
              <a:t>C</a:t>
            </a:r>
            <a:r>
              <a:rPr lang="zh-CN" altLang="en-US" sz="2800" b="1">
                <a:solidFill>
                  <a:schemeClr val="bg1"/>
                </a:solidFill>
              </a:rPr>
              <a:t>。</a:t>
            </a:r>
            <a:r>
              <a:rPr lang="en-US" altLang="zh-CN" sz="2800" b="1">
                <a:solidFill>
                  <a:schemeClr val="bg1"/>
                </a:solidFill>
              </a:rPr>
              <a:t>A</a:t>
            </a:r>
            <a:r>
              <a:rPr lang="zh-CN" altLang="en-US" sz="2800" b="1">
                <a:solidFill>
                  <a:schemeClr val="bg1"/>
                </a:solidFill>
              </a:rPr>
              <a:t>杆上有若干金片。</a:t>
            </a:r>
            <a:endParaRPr lang="zh-CN" altLang="en-US" sz="2800" b="1">
              <a:solidFill>
                <a:schemeClr val="bg1"/>
              </a:solidFill>
            </a:endParaRPr>
          </a:p>
          <a:p>
            <a:r>
              <a:rPr lang="zh-CN" altLang="en-US" sz="2800" b="1">
                <a:solidFill>
                  <a:schemeClr val="bg1"/>
                </a:solidFill>
              </a:rPr>
              <a:t>每次只能移动一个金片，小的只能放到大的上方。</a:t>
            </a:r>
            <a:endParaRPr lang="zh-CN" altLang="en-US" sz="2800" b="1">
              <a:solidFill>
                <a:schemeClr val="bg1"/>
              </a:solidFill>
            </a:endParaRPr>
          </a:p>
          <a:p>
            <a:r>
              <a:rPr lang="zh-CN" altLang="en-US" sz="2800" b="1">
                <a:solidFill>
                  <a:schemeClr val="bg1"/>
                </a:solidFill>
              </a:rPr>
              <a:t>把所有金片由</a:t>
            </a:r>
            <a:r>
              <a:rPr lang="en-US" altLang="zh-CN" sz="2800" b="1">
                <a:solidFill>
                  <a:schemeClr val="bg1"/>
                </a:solidFill>
              </a:rPr>
              <a:t>A</a:t>
            </a:r>
            <a:r>
              <a:rPr lang="zh-CN" altLang="en-US" sz="2800" b="1">
                <a:solidFill>
                  <a:schemeClr val="bg1"/>
                </a:solidFill>
              </a:rPr>
              <a:t>杆挪到</a:t>
            </a:r>
            <a:r>
              <a:rPr lang="en-US" altLang="zh-CN" sz="2800" b="1">
                <a:solidFill>
                  <a:schemeClr val="bg1"/>
                </a:solidFill>
              </a:rPr>
              <a:t>C</a:t>
            </a:r>
            <a:r>
              <a:rPr lang="zh-CN" altLang="en-US" sz="2800" b="1">
                <a:solidFill>
                  <a:schemeClr val="bg1"/>
                </a:solidFill>
              </a:rPr>
              <a:t>杆上。</a:t>
            </a:r>
            <a:endParaRPr lang="zh-CN" altLang="en-US" sz="2800" b="1">
              <a:solidFill>
                <a:schemeClr val="bg1"/>
              </a:solidFill>
            </a:endParaRPr>
          </a:p>
          <a:p>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输入</a:t>
            </a:r>
            <a:r>
              <a:rPr lang="en-US" altLang="zh-CN" sz="2800" b="1">
                <a:solidFill>
                  <a:schemeClr val="bg1"/>
                </a:solidFill>
              </a:rPr>
              <a:t>:</a:t>
            </a:r>
            <a:endParaRPr lang="en-US" altLang="zh-CN" sz="2800" b="1">
              <a:solidFill>
                <a:schemeClr val="bg1"/>
              </a:solidFill>
            </a:endParaRPr>
          </a:p>
          <a:p>
            <a:r>
              <a:rPr lang="zh-CN" altLang="en-US" sz="2800" b="1">
                <a:solidFill>
                  <a:schemeClr val="bg1"/>
                </a:solidFill>
              </a:rPr>
              <a:t>一个整数</a:t>
            </a:r>
            <a:r>
              <a:rPr lang="en-US" altLang="zh-CN" sz="2800" b="1">
                <a:solidFill>
                  <a:schemeClr val="bg1"/>
                </a:solidFill>
              </a:rPr>
              <a:t>N</a:t>
            </a:r>
            <a:r>
              <a:rPr lang="zh-CN" altLang="en-US" sz="2800" b="1">
                <a:solidFill>
                  <a:schemeClr val="bg1"/>
                </a:solidFill>
              </a:rPr>
              <a:t>，表示</a:t>
            </a:r>
            <a:r>
              <a:rPr lang="en-US" altLang="zh-CN" sz="2800" b="1">
                <a:solidFill>
                  <a:schemeClr val="bg1"/>
                </a:solidFill>
              </a:rPr>
              <a:t>A</a:t>
            </a:r>
            <a:r>
              <a:rPr lang="zh-CN" altLang="en-US" sz="2800" b="1">
                <a:solidFill>
                  <a:schemeClr val="bg1"/>
                </a:solidFill>
              </a:rPr>
              <a:t>柱上有</a:t>
            </a:r>
            <a:r>
              <a:rPr lang="en-US" altLang="zh-CN" sz="2800" b="1">
                <a:solidFill>
                  <a:schemeClr val="bg1"/>
                </a:solidFill>
              </a:rPr>
              <a:t>N</a:t>
            </a:r>
            <a:r>
              <a:rPr lang="zh-CN" altLang="en-US" sz="2800" b="1">
                <a:solidFill>
                  <a:schemeClr val="bg1"/>
                </a:solidFill>
              </a:rPr>
              <a:t>个碟子。（</a:t>
            </a:r>
            <a:r>
              <a:rPr lang="en-US" altLang="zh-CN" sz="2800" b="1">
                <a:solidFill>
                  <a:schemeClr val="bg1"/>
                </a:solidFill>
              </a:rPr>
              <a:t>0</a:t>
            </a:r>
            <a:r>
              <a:rPr lang="en-US" altLang="zh-CN" sz="2800" b="1">
                <a:solidFill>
                  <a:schemeClr val="bg1"/>
                </a:solidFill>
              </a:rPr>
              <a:t>&lt;n&lt;=20)</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输出</a:t>
            </a:r>
            <a:r>
              <a:rPr lang="zh-CN" altLang="en-US" sz="2800" b="1">
                <a:solidFill>
                  <a:schemeClr val="bg1"/>
                </a:solidFill>
              </a:rPr>
              <a:t>：</a:t>
            </a:r>
            <a:endParaRPr lang="zh-CN" altLang="en-US" sz="2800" b="1">
              <a:solidFill>
                <a:schemeClr val="bg1"/>
              </a:solidFill>
            </a:endParaRPr>
          </a:p>
          <a:p>
            <a:r>
              <a:rPr lang="zh-CN" altLang="en-US" sz="2800" b="1">
                <a:solidFill>
                  <a:schemeClr val="bg1"/>
                </a:solidFill>
              </a:rPr>
              <a:t>若干行，依次输出每一步移动的情况</a:t>
            </a:r>
            <a:endParaRPr lang="zh-CN" altLang="en-US" sz="2800" b="1">
              <a:solidFill>
                <a:schemeClr val="bg1"/>
              </a:solidFill>
            </a:endParaRPr>
          </a:p>
          <a:p>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输入样例</a:t>
            </a:r>
            <a:r>
              <a:rPr lang="zh-CN" altLang="en-US" sz="2800" b="1">
                <a:solidFill>
                  <a:schemeClr val="bg1"/>
                </a:solidFill>
              </a:rPr>
              <a:t>：                                 </a:t>
            </a:r>
            <a:endParaRPr lang="zh-CN" altLang="en-US" sz="2800" b="1">
              <a:solidFill>
                <a:schemeClr val="bg1"/>
              </a:solidFill>
            </a:endParaRPr>
          </a:p>
          <a:p>
            <a:r>
              <a:rPr lang="en-US" altLang="zh-CN" sz="2800" b="1">
                <a:solidFill>
                  <a:schemeClr val="bg1"/>
                </a:solidFill>
              </a:rPr>
              <a:t>3	</a:t>
            </a:r>
            <a:endParaRPr lang="en-US" altLang="zh-CN" sz="2800" b="1">
              <a:solidFill>
                <a:schemeClr val="bg1"/>
              </a:solidFill>
            </a:endParaRPr>
          </a:p>
        </p:txBody>
      </p:sp>
      <p:sp>
        <p:nvSpPr>
          <p:cNvPr id="5" name="文本框 4"/>
          <p:cNvSpPr txBox="1"/>
          <p:nvPr/>
        </p:nvSpPr>
        <p:spPr>
          <a:xfrm>
            <a:off x="8767445" y="2758440"/>
            <a:ext cx="3424555" cy="3538220"/>
          </a:xfrm>
          <a:prstGeom prst="rect">
            <a:avLst/>
          </a:prstGeom>
          <a:noFill/>
        </p:spPr>
        <p:txBody>
          <a:bodyPr wrap="square" rtlCol="0">
            <a:spAutoFit/>
          </a:bodyPr>
          <a:p>
            <a:r>
              <a:rPr lang="zh-CN" altLang="en-US" sz="2800" b="1">
                <a:ln w="22225">
                  <a:solidFill>
                    <a:schemeClr val="accent2"/>
                  </a:solidFill>
                  <a:prstDash val="solid"/>
                </a:ln>
                <a:solidFill>
                  <a:schemeClr val="accent2">
                    <a:lumMod val="40000"/>
                    <a:lumOff val="60000"/>
                  </a:schemeClr>
                </a:solidFill>
                <a:effectLst/>
              </a:rPr>
              <a:t>输出样例</a:t>
            </a:r>
            <a:r>
              <a:rPr lang="zh-CN" altLang="en-US" sz="2800" b="1">
                <a:solidFill>
                  <a:schemeClr val="bg1"/>
                </a:solidFill>
              </a:rPr>
              <a:t>：</a:t>
            </a:r>
            <a:endParaRPr lang="zh-CN" altLang="en-US" sz="2800" b="1">
              <a:solidFill>
                <a:schemeClr val="bg1"/>
              </a:solidFill>
            </a:endParaRPr>
          </a:p>
          <a:p>
            <a:r>
              <a:rPr lang="zh-CN" altLang="en-US" sz="2800" b="1">
                <a:solidFill>
                  <a:schemeClr val="bg1"/>
                </a:solidFill>
              </a:rPr>
              <a:t>A -&gt; C</a:t>
            </a:r>
            <a:endParaRPr lang="zh-CN" altLang="en-US" sz="2800" b="1">
              <a:solidFill>
                <a:schemeClr val="bg1"/>
              </a:solidFill>
            </a:endParaRPr>
          </a:p>
          <a:p>
            <a:r>
              <a:rPr lang="zh-CN" altLang="en-US" sz="2800" b="1">
                <a:solidFill>
                  <a:schemeClr val="bg1"/>
                </a:solidFill>
              </a:rPr>
              <a:t>A -&gt; B</a:t>
            </a:r>
            <a:endParaRPr lang="zh-CN" altLang="en-US" sz="2800" b="1">
              <a:solidFill>
                <a:schemeClr val="bg1"/>
              </a:solidFill>
            </a:endParaRPr>
          </a:p>
          <a:p>
            <a:r>
              <a:rPr lang="zh-CN" altLang="en-US" sz="2800" b="1">
                <a:solidFill>
                  <a:schemeClr val="bg1"/>
                </a:solidFill>
              </a:rPr>
              <a:t>C -&gt; B</a:t>
            </a:r>
            <a:endParaRPr lang="zh-CN" altLang="en-US" sz="2800" b="1">
              <a:solidFill>
                <a:schemeClr val="bg1"/>
              </a:solidFill>
            </a:endParaRPr>
          </a:p>
          <a:p>
            <a:r>
              <a:rPr lang="zh-CN" altLang="en-US" sz="2800" b="1">
                <a:solidFill>
                  <a:schemeClr val="bg1"/>
                </a:solidFill>
              </a:rPr>
              <a:t>A -&gt; C</a:t>
            </a:r>
            <a:endParaRPr lang="zh-CN" altLang="en-US" sz="2800" b="1">
              <a:solidFill>
                <a:schemeClr val="bg1"/>
              </a:solidFill>
            </a:endParaRPr>
          </a:p>
          <a:p>
            <a:r>
              <a:rPr lang="zh-CN" altLang="en-US" sz="2800" b="1">
                <a:solidFill>
                  <a:schemeClr val="bg1"/>
                </a:solidFill>
              </a:rPr>
              <a:t>B -&gt; A</a:t>
            </a:r>
            <a:endParaRPr lang="zh-CN" altLang="en-US" sz="2800" b="1">
              <a:solidFill>
                <a:schemeClr val="bg1"/>
              </a:solidFill>
            </a:endParaRPr>
          </a:p>
          <a:p>
            <a:r>
              <a:rPr lang="zh-CN" altLang="en-US" sz="2800" b="1">
                <a:solidFill>
                  <a:schemeClr val="bg1"/>
                </a:solidFill>
              </a:rPr>
              <a:t>B -&gt; C</a:t>
            </a:r>
            <a:endParaRPr lang="zh-CN" altLang="en-US" sz="2800" b="1">
              <a:solidFill>
                <a:schemeClr val="bg1"/>
              </a:solidFill>
            </a:endParaRPr>
          </a:p>
          <a:p>
            <a:r>
              <a:rPr lang="zh-CN" altLang="en-US" sz="2800" b="1">
                <a:solidFill>
                  <a:schemeClr val="bg1"/>
                </a:solidFill>
              </a:rPr>
              <a:t>A -&gt; C</a:t>
            </a:r>
            <a:endParaRPr lang="zh-CN" altLang="en-US" sz="2800" b="1">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154680" y="1045845"/>
            <a:ext cx="8245475" cy="5715635"/>
          </a:xfrm>
          <a:prstGeom prst="rect">
            <a:avLst/>
          </a:prstGeom>
        </p:spPr>
      </p:pic>
      <p:pic>
        <p:nvPicPr>
          <p:cNvPr id="5" name="图片 4"/>
          <p:cNvPicPr>
            <a:picLocks noChangeAspect="1"/>
          </p:cNvPicPr>
          <p:nvPr/>
        </p:nvPicPr>
        <p:blipFill>
          <a:blip r:embed="rId2"/>
          <a:stretch>
            <a:fillRect/>
          </a:stretch>
        </p:blipFill>
        <p:spPr>
          <a:xfrm>
            <a:off x="0" y="0"/>
            <a:ext cx="6000750" cy="20389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4315" y="151765"/>
            <a:ext cx="8312150" cy="6554470"/>
          </a:xfrm>
          <a:prstGeom prst="rect">
            <a:avLst/>
          </a:prstGeom>
          <a:noFill/>
        </p:spPr>
        <p:txBody>
          <a:bodyPr wrap="square" rtlCol="0" anchor="t">
            <a:spAutoFit/>
          </a:bodyPr>
          <a:p>
            <a:r>
              <a:rPr lang="zh-CN" sz="2800" b="1">
                <a:ln w="22225">
                  <a:solidFill>
                    <a:schemeClr val="accent2"/>
                  </a:solidFill>
                  <a:prstDash val="solid"/>
                </a:ln>
                <a:solidFill>
                  <a:schemeClr val="accent2">
                    <a:lumMod val="40000"/>
                    <a:lumOff val="60000"/>
                  </a:schemeClr>
                </a:solidFill>
                <a:effectLst/>
              </a:rPr>
              <a:t>拐角</a:t>
            </a:r>
            <a:endParaRPr lang="zh-CN" altLang="en-US" sz="2800" b="1">
              <a:ln w="22225">
                <a:solidFill>
                  <a:schemeClr val="accent2"/>
                </a:solidFill>
                <a:prstDash val="solid"/>
              </a:ln>
              <a:solidFill>
                <a:schemeClr val="accent2">
                  <a:lumMod val="40000"/>
                  <a:lumOff val="60000"/>
                </a:schemeClr>
              </a:solidFill>
              <a:effectLst/>
            </a:endParaRPr>
          </a:p>
          <a:p>
            <a:r>
              <a:rPr lang="zh-CN" altLang="en-US" sz="2800" b="1">
                <a:solidFill>
                  <a:schemeClr val="bg1"/>
                </a:solidFill>
              </a:rPr>
              <a:t>输入整数</a:t>
            </a:r>
            <a:r>
              <a:rPr lang="en-US" altLang="zh-CN" sz="2800" b="1">
                <a:solidFill>
                  <a:schemeClr val="bg1"/>
                </a:solidFill>
              </a:rPr>
              <a:t>N</a:t>
            </a:r>
            <a:r>
              <a:rPr lang="zh-CN" altLang="en-US" sz="2800" b="1">
                <a:solidFill>
                  <a:schemeClr val="bg1"/>
                </a:solidFill>
              </a:rPr>
              <a:t>，输出相应方阵</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输入</a:t>
            </a:r>
            <a:r>
              <a:rPr lang="en-US" altLang="zh-CN" sz="2800" b="1">
                <a:solidFill>
                  <a:schemeClr val="bg1"/>
                </a:solidFill>
              </a:rPr>
              <a:t>:</a:t>
            </a:r>
            <a:endParaRPr lang="en-US" altLang="zh-CN" sz="2800" b="1">
              <a:solidFill>
                <a:schemeClr val="bg1"/>
              </a:solidFill>
            </a:endParaRPr>
          </a:p>
          <a:p>
            <a:r>
              <a:rPr lang="zh-CN" altLang="en-US" sz="2800" b="1">
                <a:solidFill>
                  <a:schemeClr val="bg1"/>
                </a:solidFill>
              </a:rPr>
              <a:t>一个整数</a:t>
            </a:r>
            <a:r>
              <a:rPr lang="en-US" altLang="zh-CN" sz="2800" b="1">
                <a:solidFill>
                  <a:schemeClr val="bg1"/>
                </a:solidFill>
              </a:rPr>
              <a:t>N</a:t>
            </a:r>
            <a:r>
              <a:rPr lang="zh-CN" altLang="en-US" sz="2800" b="1">
                <a:solidFill>
                  <a:schemeClr val="bg1"/>
                </a:solidFill>
              </a:rPr>
              <a:t>（</a:t>
            </a:r>
            <a:r>
              <a:rPr lang="en-US" altLang="zh-CN" sz="2800" b="1">
                <a:solidFill>
                  <a:schemeClr val="bg1"/>
                </a:solidFill>
              </a:rPr>
              <a:t>0</a:t>
            </a:r>
            <a:r>
              <a:rPr lang="en-US" altLang="zh-CN" sz="2800" b="1">
                <a:solidFill>
                  <a:schemeClr val="bg1"/>
                </a:solidFill>
              </a:rPr>
              <a:t>&lt;n&lt;10)</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输出</a:t>
            </a:r>
            <a:r>
              <a:rPr lang="zh-CN" altLang="en-US" sz="2800" b="1">
                <a:solidFill>
                  <a:schemeClr val="bg1"/>
                </a:solidFill>
              </a:rPr>
              <a:t>：</a:t>
            </a:r>
            <a:endParaRPr lang="zh-CN" altLang="en-US" sz="2800" b="1">
              <a:solidFill>
                <a:schemeClr val="bg1"/>
              </a:solidFill>
            </a:endParaRPr>
          </a:p>
          <a:p>
            <a:r>
              <a:rPr lang="zh-CN" altLang="en-US" sz="2800" b="1">
                <a:solidFill>
                  <a:schemeClr val="bg1"/>
                </a:solidFill>
                <a:sym typeface="+mn-ea"/>
              </a:rPr>
              <a:t>数字组成的</a:t>
            </a:r>
            <a:r>
              <a:rPr lang="zh-CN" altLang="en-US" sz="2800" b="1">
                <a:solidFill>
                  <a:schemeClr val="bg1"/>
                </a:solidFill>
              </a:rPr>
              <a:t>一个方阵</a:t>
            </a:r>
            <a:endParaRPr lang="zh-CN" altLang="en-US" sz="2800" b="1">
              <a:solidFill>
                <a:schemeClr val="bg1"/>
              </a:solidFill>
            </a:endParaRPr>
          </a:p>
          <a:p>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输入样例</a:t>
            </a:r>
            <a:r>
              <a:rPr lang="zh-CN" altLang="en-US" sz="2800" b="1">
                <a:solidFill>
                  <a:schemeClr val="bg1"/>
                </a:solidFill>
              </a:rPr>
              <a:t>：                                 </a:t>
            </a:r>
            <a:endParaRPr lang="zh-CN" altLang="en-US" sz="2800" b="1">
              <a:solidFill>
                <a:schemeClr val="bg1"/>
              </a:solidFill>
            </a:endParaRPr>
          </a:p>
          <a:p>
            <a:r>
              <a:rPr lang="en-US" altLang="zh-CN" sz="2800" b="1">
                <a:solidFill>
                  <a:schemeClr val="bg1"/>
                </a:solidFill>
              </a:rPr>
              <a:t>5</a:t>
            </a:r>
            <a:endParaRPr lang="en-US" altLang="zh-CN"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输出样例</a:t>
            </a:r>
            <a:r>
              <a:rPr lang="zh-CN" altLang="en-US" sz="2800" b="1">
                <a:solidFill>
                  <a:schemeClr val="bg1"/>
                </a:solidFill>
              </a:rPr>
              <a:t>：</a:t>
            </a:r>
            <a:r>
              <a:rPr lang="en-US" altLang="zh-CN" sz="2800" b="1">
                <a:solidFill>
                  <a:schemeClr val="bg1"/>
                </a:solidFill>
              </a:rPr>
              <a:t>	</a:t>
            </a:r>
            <a:endParaRPr lang="en-US" altLang="zh-CN" sz="2800" b="1">
              <a:solidFill>
                <a:schemeClr val="bg1"/>
              </a:solidFill>
            </a:endParaRPr>
          </a:p>
          <a:p>
            <a:r>
              <a:rPr lang="en-US" altLang="zh-CN" sz="2800" b="1">
                <a:solidFill>
                  <a:schemeClr val="bg1"/>
                </a:solidFill>
              </a:rPr>
              <a:t>1 1 1 1 1 </a:t>
            </a:r>
            <a:endParaRPr lang="en-US" altLang="zh-CN" sz="2800" b="1">
              <a:solidFill>
                <a:schemeClr val="bg1"/>
              </a:solidFill>
            </a:endParaRPr>
          </a:p>
          <a:p>
            <a:r>
              <a:rPr lang="en-US" altLang="zh-CN" sz="2800" b="1">
                <a:solidFill>
                  <a:schemeClr val="bg1"/>
                </a:solidFill>
              </a:rPr>
              <a:t>1 2 2 2 2</a:t>
            </a:r>
            <a:endParaRPr lang="en-US" altLang="zh-CN" sz="2800" b="1">
              <a:solidFill>
                <a:schemeClr val="bg1"/>
              </a:solidFill>
            </a:endParaRPr>
          </a:p>
          <a:p>
            <a:r>
              <a:rPr lang="en-US" altLang="zh-CN" sz="2800" b="1">
                <a:solidFill>
                  <a:schemeClr val="bg1"/>
                </a:solidFill>
              </a:rPr>
              <a:t>1 2 3 3 3</a:t>
            </a:r>
            <a:endParaRPr lang="en-US" altLang="zh-CN" sz="2800" b="1">
              <a:solidFill>
                <a:schemeClr val="bg1"/>
              </a:solidFill>
            </a:endParaRPr>
          </a:p>
          <a:p>
            <a:r>
              <a:rPr lang="en-US" altLang="zh-CN" sz="2800" b="1">
                <a:solidFill>
                  <a:schemeClr val="bg1"/>
                </a:solidFill>
              </a:rPr>
              <a:t>1 2 3 4 4</a:t>
            </a:r>
            <a:endParaRPr lang="en-US" altLang="zh-CN" sz="2800" b="1">
              <a:solidFill>
                <a:schemeClr val="bg1"/>
              </a:solidFill>
            </a:endParaRPr>
          </a:p>
          <a:p>
            <a:r>
              <a:rPr lang="en-US" altLang="zh-CN" sz="2800" b="1">
                <a:solidFill>
                  <a:schemeClr val="bg1"/>
                </a:solidFill>
              </a:rPr>
              <a:t>1 2 3 4 5</a:t>
            </a:r>
            <a:endParaRPr lang="en-US" altLang="zh-CN" sz="2800" b="1">
              <a:solidFill>
                <a:schemeClr val="bg1"/>
              </a:solidFill>
            </a:endParaRPr>
          </a:p>
        </p:txBody>
      </p:sp>
      <p:graphicFrame>
        <p:nvGraphicFramePr>
          <p:cNvPr id="5" name="表格 4"/>
          <p:cNvGraphicFramePr/>
          <p:nvPr>
            <p:custDataLst>
              <p:tags r:id="rId1"/>
            </p:custDataLst>
          </p:nvPr>
        </p:nvGraphicFramePr>
        <p:xfrm>
          <a:off x="4446905" y="1160145"/>
          <a:ext cx="7205980" cy="5187315"/>
        </p:xfrm>
        <a:graphic>
          <a:graphicData uri="http://schemas.openxmlformats.org/drawingml/2006/table">
            <a:tbl>
              <a:tblPr firstRow="1" bandRow="1">
                <a:tableStyleId>{5C22544A-7EE6-4342-B048-85BDC9FD1C3A}</a:tableStyleId>
              </a:tblPr>
              <a:tblGrid>
                <a:gridCol w="1144270"/>
                <a:gridCol w="1212850"/>
                <a:gridCol w="1212215"/>
                <a:gridCol w="1211580"/>
                <a:gridCol w="1212850"/>
                <a:gridCol w="1212215"/>
              </a:tblGrid>
              <a:tr h="822960">
                <a:tc>
                  <a:txBody>
                    <a:bodyPr/>
                    <a:p>
                      <a:pPr indent="0" algn="ctr">
                        <a:lnSpc>
                          <a:spcPct val="120000"/>
                        </a:lnSpc>
                        <a:spcBef>
                          <a:spcPts val="0"/>
                        </a:spcBef>
                        <a:spcAft>
                          <a:spcPts val="0"/>
                        </a:spcAft>
                        <a:buNone/>
                      </a:pPr>
                      <a:endParaRPr lang="en-US" altLang="zh-CN" sz="2000" b="1" spc="130">
                        <a:solidFill>
                          <a:srgbClr val="646464"/>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2000" b="1" spc="130">
                          <a:solidFill>
                            <a:schemeClr val="tx1">
                              <a:lumMod val="85000"/>
                              <a:lumOff val="15000"/>
                            </a:schemeClr>
                          </a:solidFill>
                          <a:latin typeface="微软雅黑" panose="020B0503020204020204" charset="-122"/>
                          <a:ea typeface="微软雅黑" panose="020B0503020204020204" charset="-122"/>
                        </a:rPr>
                        <a:t>j=1</a:t>
                      </a:r>
                      <a:endParaRPr lang="en-US" altLang="zh-CN" sz="20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2000" b="1" spc="130">
                          <a:solidFill>
                            <a:schemeClr val="tx1">
                              <a:lumMod val="85000"/>
                              <a:lumOff val="15000"/>
                            </a:schemeClr>
                          </a:solidFill>
                          <a:latin typeface="微软雅黑" panose="020B0503020204020204" charset="-122"/>
                          <a:ea typeface="微软雅黑" panose="020B0503020204020204" charset="-122"/>
                        </a:rPr>
                        <a:t>j=2</a:t>
                      </a:r>
                      <a:endParaRPr lang="en-US" altLang="zh-CN" sz="20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2000" b="1" spc="130">
                          <a:solidFill>
                            <a:schemeClr val="tx1">
                              <a:lumMod val="85000"/>
                              <a:lumOff val="15000"/>
                            </a:schemeClr>
                          </a:solidFill>
                          <a:latin typeface="微软雅黑" panose="020B0503020204020204" charset="-122"/>
                          <a:ea typeface="微软雅黑" panose="020B0503020204020204" charset="-122"/>
                        </a:rPr>
                        <a:t>j=3</a:t>
                      </a:r>
                      <a:endParaRPr lang="en-US" altLang="zh-CN" sz="20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2000" b="1" spc="130">
                          <a:solidFill>
                            <a:schemeClr val="tx1">
                              <a:lumMod val="85000"/>
                              <a:lumOff val="15000"/>
                            </a:schemeClr>
                          </a:solidFill>
                          <a:latin typeface="微软雅黑" panose="020B0503020204020204" charset="-122"/>
                          <a:ea typeface="微软雅黑" panose="020B0503020204020204" charset="-122"/>
                        </a:rPr>
                        <a:t>j=4</a:t>
                      </a:r>
                      <a:endParaRPr lang="en-US" altLang="zh-CN" sz="20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2000" b="1" spc="130">
                          <a:solidFill>
                            <a:schemeClr val="tx1">
                              <a:lumMod val="85000"/>
                              <a:lumOff val="15000"/>
                            </a:schemeClr>
                          </a:solidFill>
                          <a:latin typeface="微软雅黑" panose="020B0503020204020204" charset="-122"/>
                          <a:ea typeface="微软雅黑" panose="020B0503020204020204" charset="-122"/>
                        </a:rPr>
                        <a:t>j=5</a:t>
                      </a:r>
                      <a:endParaRPr lang="en-US" altLang="zh-CN" sz="20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72490">
                <a:tc>
                  <a:txBody>
                    <a:bodyPr/>
                    <a:p>
                      <a:pPr indent="0" algn="ctr">
                        <a:lnSpc>
                          <a:spcPct val="120000"/>
                        </a:lnSpc>
                        <a:spcBef>
                          <a:spcPts val="0"/>
                        </a:spcBef>
                        <a:spcAft>
                          <a:spcPts val="0"/>
                        </a:spcAft>
                        <a:buNone/>
                      </a:pPr>
                      <a:r>
                        <a:rPr lang="en-US" altLang="zh-CN" sz="1800" b="1" spc="130">
                          <a:solidFill>
                            <a:schemeClr val="tx1">
                              <a:lumMod val="85000"/>
                              <a:lumOff val="15000"/>
                            </a:schemeClr>
                          </a:solidFill>
                          <a:latin typeface="微软雅黑" panose="020B0503020204020204" charset="-122"/>
                          <a:ea typeface="微软雅黑" panose="020B0503020204020204" charset="-122"/>
                        </a:rPr>
                        <a:t>i=1</a:t>
                      </a:r>
                      <a:endParaRPr lang="en-US" altLang="zh-CN" sz="18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chemeClr val="tx1"/>
                          </a:solidFill>
                          <a:latin typeface="微软雅黑" panose="020B0503020204020204" charset="-122"/>
                          <a:ea typeface="微软雅黑" panose="020B0503020204020204" charset="-122"/>
                        </a:rPr>
                        <a:t>1</a:t>
                      </a:r>
                      <a:endParaRPr lang="en-US" altLang="zh-CN" sz="1800" b="0" spc="130">
                        <a:solidFill>
                          <a:schemeClr val="tx1"/>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chemeClr val="bg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chemeClr val="bg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chemeClr val="bg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chemeClr val="bg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chemeClr val="bg1"/>
                    </a:solidFill>
                  </a:tcPr>
                </a:tc>
              </a:tr>
              <a:tr h="873125">
                <a:tc>
                  <a:txBody>
                    <a:bodyPr/>
                    <a:p>
                      <a:pPr indent="0" algn="ctr">
                        <a:lnSpc>
                          <a:spcPct val="120000"/>
                        </a:lnSpc>
                        <a:spcBef>
                          <a:spcPts val="0"/>
                        </a:spcBef>
                        <a:spcAft>
                          <a:spcPts val="0"/>
                        </a:spcAft>
                        <a:buNone/>
                      </a:pPr>
                      <a:r>
                        <a:rPr lang="en-US" altLang="zh-CN" sz="1800" b="1" spc="130">
                          <a:solidFill>
                            <a:schemeClr val="tx1">
                              <a:lumMod val="85000"/>
                              <a:lumOff val="15000"/>
                            </a:schemeClr>
                          </a:solidFill>
                          <a:latin typeface="微软雅黑" panose="020B0503020204020204" charset="-122"/>
                          <a:ea typeface="微软雅黑" panose="020B0503020204020204" charset="-122"/>
                        </a:rPr>
                        <a:t>i=2</a:t>
                      </a:r>
                      <a:endParaRPr lang="en-US" altLang="zh-CN" sz="18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chemeClr val="tx1"/>
                          </a:solidFill>
                          <a:latin typeface="微软雅黑" panose="020B0503020204020204" charset="-122"/>
                          <a:ea typeface="微软雅黑" panose="020B0503020204020204" charset="-122"/>
                        </a:rPr>
                        <a:t>1</a:t>
                      </a:r>
                      <a:endParaRPr lang="en-US" altLang="zh-CN" sz="1800" b="0" spc="130">
                        <a:solidFill>
                          <a:schemeClr val="tx1"/>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bg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accent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accent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accent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accent1"/>
                    </a:solidFill>
                  </a:tcPr>
                </a:tc>
              </a:tr>
              <a:tr h="873125">
                <a:tc>
                  <a:txBody>
                    <a:bodyPr/>
                    <a:p>
                      <a:pPr indent="0" algn="ctr">
                        <a:lnSpc>
                          <a:spcPct val="120000"/>
                        </a:lnSpc>
                        <a:spcBef>
                          <a:spcPts val="0"/>
                        </a:spcBef>
                        <a:spcAft>
                          <a:spcPts val="0"/>
                        </a:spcAft>
                        <a:buNone/>
                      </a:pPr>
                      <a:r>
                        <a:rPr lang="en-US" altLang="zh-CN" sz="1800" b="1" spc="130">
                          <a:solidFill>
                            <a:schemeClr val="tx1">
                              <a:lumMod val="85000"/>
                              <a:lumOff val="15000"/>
                            </a:schemeClr>
                          </a:solidFill>
                          <a:latin typeface="微软雅黑" panose="020B0503020204020204" charset="-122"/>
                          <a:ea typeface="微软雅黑" panose="020B0503020204020204" charset="-122"/>
                        </a:rPr>
                        <a:t>i=3</a:t>
                      </a:r>
                      <a:endParaRPr lang="en-US" altLang="zh-CN" sz="18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chemeClr val="tx1"/>
                          </a:solidFill>
                          <a:latin typeface="微软雅黑" panose="020B0503020204020204" charset="-122"/>
                          <a:ea typeface="微软雅黑" panose="020B0503020204020204" charset="-122"/>
                        </a:rPr>
                        <a:t>1</a:t>
                      </a:r>
                      <a:endParaRPr lang="en-US" altLang="zh-CN" sz="1800" b="0" spc="130">
                        <a:solidFill>
                          <a:schemeClr val="tx1"/>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bg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accent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3</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3</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3</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r>
              <a:tr h="872490">
                <a:tc>
                  <a:txBody>
                    <a:bodyPr/>
                    <a:p>
                      <a:pPr indent="0" algn="ctr">
                        <a:lnSpc>
                          <a:spcPct val="120000"/>
                        </a:lnSpc>
                        <a:spcBef>
                          <a:spcPts val="0"/>
                        </a:spcBef>
                        <a:spcAft>
                          <a:spcPts val="0"/>
                        </a:spcAft>
                        <a:buNone/>
                      </a:pPr>
                      <a:r>
                        <a:rPr lang="en-US" altLang="zh-CN" sz="1800" b="1" spc="130">
                          <a:solidFill>
                            <a:schemeClr val="tx1">
                              <a:lumMod val="85000"/>
                              <a:lumOff val="15000"/>
                            </a:schemeClr>
                          </a:solidFill>
                          <a:latin typeface="微软雅黑" panose="020B0503020204020204" charset="-122"/>
                          <a:ea typeface="微软雅黑" panose="020B0503020204020204" charset="-122"/>
                        </a:rPr>
                        <a:t>i=4</a:t>
                      </a:r>
                      <a:endParaRPr lang="en-US" altLang="zh-CN" sz="18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chemeClr val="tx1"/>
                          </a:solidFill>
                          <a:latin typeface="微软雅黑" panose="020B0503020204020204" charset="-122"/>
                          <a:ea typeface="微软雅黑" panose="020B0503020204020204" charset="-122"/>
                        </a:rPr>
                        <a:t>1</a:t>
                      </a:r>
                      <a:endParaRPr lang="en-US" altLang="zh-CN" sz="1800" b="0" spc="130">
                        <a:solidFill>
                          <a:schemeClr val="tx1"/>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bg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accent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3</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4</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4</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r>
              <a:tr h="873125">
                <a:tc>
                  <a:txBody>
                    <a:bodyPr/>
                    <a:p>
                      <a:pPr indent="0" algn="ctr">
                        <a:lnSpc>
                          <a:spcPct val="120000"/>
                        </a:lnSpc>
                        <a:spcBef>
                          <a:spcPts val="0"/>
                        </a:spcBef>
                        <a:spcAft>
                          <a:spcPts val="0"/>
                        </a:spcAft>
                        <a:buNone/>
                      </a:pPr>
                      <a:r>
                        <a:rPr lang="en-US" altLang="zh-CN" sz="1800" b="1" spc="130">
                          <a:solidFill>
                            <a:schemeClr val="tx1">
                              <a:lumMod val="85000"/>
                              <a:lumOff val="15000"/>
                            </a:schemeClr>
                          </a:solidFill>
                          <a:latin typeface="微软雅黑" panose="020B0503020204020204" charset="-122"/>
                          <a:ea typeface="微软雅黑" panose="020B0503020204020204" charset="-122"/>
                        </a:rPr>
                        <a:t>i=5</a:t>
                      </a:r>
                      <a:endParaRPr lang="en-US" altLang="zh-CN" sz="18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chemeClr val="tx1"/>
                          </a:solidFill>
                          <a:latin typeface="微软雅黑" panose="020B0503020204020204" charset="-122"/>
                          <a:ea typeface="微软雅黑" panose="020B0503020204020204" charset="-122"/>
                        </a:rPr>
                        <a:t>1</a:t>
                      </a:r>
                      <a:endParaRPr lang="en-US" altLang="zh-CN" sz="1800" b="0" spc="130">
                        <a:solidFill>
                          <a:schemeClr val="tx1"/>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chemeClr val="bg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chemeClr val="accent1"/>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3</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4</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5</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6920" y="675005"/>
            <a:ext cx="9997440" cy="5507990"/>
          </a:xfrm>
          <a:prstGeom prst="rect">
            <a:avLst/>
          </a:prstGeom>
          <a:noFill/>
        </p:spPr>
        <p:txBody>
          <a:bodyPr wrap="square" rtlCol="0" anchor="t">
            <a:spAutoFit/>
          </a:bodyPr>
          <a:p>
            <a:r>
              <a:rPr lang="zh-CN" altLang="en-US" sz="3200" b="1">
                <a:solidFill>
                  <a:schemeClr val="bg1"/>
                </a:solidFill>
              </a:rPr>
              <a:t>一个n行 n列的螺旋矩阵可由如下方法生成：</a:t>
            </a:r>
            <a:endParaRPr lang="zh-CN" altLang="en-US" sz="3200" b="1">
              <a:solidFill>
                <a:schemeClr val="bg1"/>
              </a:solidFill>
            </a:endParaRPr>
          </a:p>
          <a:p>
            <a:r>
              <a:rPr lang="zh-CN" altLang="en-US" sz="3200" b="1">
                <a:solidFill>
                  <a:schemeClr val="bg1"/>
                </a:solidFill>
              </a:rPr>
              <a:t>从矩阵的左上角（第1行第1列）出发，初始时向右移动；如果前方是未曾经过的格子，则继续前进，否则右转；重复上述操作直至经过矩阵中所有格子。根据经过顺序，在格子中依次填入1, 2, 3, ... , n^2，便构成了一个螺旋矩阵。</a:t>
            </a:r>
            <a:endParaRPr lang="zh-CN" altLang="en-US" sz="3200" b="1">
              <a:solidFill>
                <a:schemeClr val="bg1"/>
              </a:solidFill>
            </a:endParaRPr>
          </a:p>
          <a:p>
            <a:r>
              <a:rPr lang="zh-CN" altLang="en-US" sz="3200" b="1">
                <a:solidFill>
                  <a:schemeClr val="bg1"/>
                </a:solidFill>
              </a:rPr>
              <a:t>下图是一个n = 4时的螺旋矩阵。</a:t>
            </a:r>
            <a:endParaRPr lang="zh-CN" altLang="en-US" sz="3200" b="1">
              <a:solidFill>
                <a:schemeClr val="bg1"/>
              </a:solidFill>
            </a:endParaRPr>
          </a:p>
          <a:p>
            <a:r>
              <a:rPr lang="zh-CN" altLang="en-US" sz="3200" b="1">
                <a:solidFill>
                  <a:schemeClr val="bg1"/>
                </a:solidFill>
              </a:rPr>
              <a:t>1     2     3     4</a:t>
            </a:r>
            <a:endParaRPr lang="zh-CN" altLang="en-US" sz="3200" b="1">
              <a:solidFill>
                <a:schemeClr val="bg1"/>
              </a:solidFill>
            </a:endParaRPr>
          </a:p>
          <a:p>
            <a:r>
              <a:rPr lang="zh-CN" altLang="en-US" sz="3200" b="1">
                <a:solidFill>
                  <a:schemeClr val="bg1"/>
                </a:solidFill>
              </a:rPr>
              <a:t>12    13    14    5</a:t>
            </a:r>
            <a:endParaRPr lang="zh-CN" altLang="en-US" sz="3200" b="1">
              <a:solidFill>
                <a:schemeClr val="bg1"/>
              </a:solidFill>
            </a:endParaRPr>
          </a:p>
          <a:p>
            <a:r>
              <a:rPr lang="zh-CN" altLang="en-US" sz="3200" b="1">
                <a:solidFill>
                  <a:schemeClr val="bg1"/>
                </a:solidFill>
              </a:rPr>
              <a:t>11    16    15    6</a:t>
            </a:r>
            <a:endParaRPr lang="zh-CN" altLang="en-US" sz="3200" b="1">
              <a:solidFill>
                <a:schemeClr val="bg1"/>
              </a:solidFill>
            </a:endParaRPr>
          </a:p>
          <a:p>
            <a:r>
              <a:rPr lang="zh-CN" altLang="en-US" sz="3200" b="1">
                <a:solidFill>
                  <a:schemeClr val="bg1"/>
                </a:solidFill>
              </a:rPr>
              <a:t>10     9     8     7</a:t>
            </a:r>
            <a:endParaRPr lang="zh-CN" altLang="en-US" sz="3200" b="1">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77190" y="185420"/>
            <a:ext cx="9806940" cy="6369685"/>
          </a:xfrm>
          <a:prstGeom prst="rect">
            <a:avLst/>
          </a:prstGeom>
          <a:noFill/>
        </p:spPr>
        <p:txBody>
          <a:bodyPr wrap="square" rtlCol="0" anchor="t">
            <a:spAutoFit/>
          </a:bodyPr>
          <a:p>
            <a:r>
              <a:rPr lang="zh-CN" altLang="en-US" sz="2400" b="1">
                <a:solidFill>
                  <a:schemeClr val="bg1"/>
                </a:solidFill>
                <a:latin typeface="+mn-ea"/>
                <a:cs typeface="+mn-ea"/>
              </a:rPr>
              <a:t>现给出矩阵大小n以及i和j，请你求出该矩阵中第i行第j列的数是多少。</a:t>
            </a:r>
            <a:endParaRPr lang="zh-CN" altLang="en-US" sz="2400" b="1">
              <a:solidFill>
                <a:schemeClr val="bg1"/>
              </a:solidFill>
              <a:latin typeface="+mn-ea"/>
              <a:cs typeface="+mn-ea"/>
            </a:endParaRPr>
          </a:p>
          <a:p>
            <a:endParaRPr lang="zh-CN" altLang="en-US" sz="2400" b="1">
              <a:solidFill>
                <a:schemeClr val="bg1"/>
              </a:solidFill>
              <a:latin typeface="+mn-ea"/>
              <a:cs typeface="+mn-ea"/>
            </a:endParaRPr>
          </a:p>
          <a:p>
            <a:r>
              <a:rPr lang="zh-CN" altLang="en-US" sz="2400" b="1">
                <a:solidFill>
                  <a:schemeClr val="bg1"/>
                </a:solidFill>
                <a:latin typeface="+mn-ea"/>
                <a:cs typeface="+mn-ea"/>
              </a:rPr>
              <a:t>输入格式</a:t>
            </a:r>
            <a:endParaRPr lang="zh-CN" altLang="en-US" sz="2400" b="1">
              <a:solidFill>
                <a:schemeClr val="bg1"/>
              </a:solidFill>
              <a:latin typeface="+mn-ea"/>
              <a:cs typeface="+mn-ea"/>
            </a:endParaRPr>
          </a:p>
          <a:p>
            <a:endParaRPr lang="zh-CN" altLang="en-US" sz="2400" b="1">
              <a:solidFill>
                <a:schemeClr val="bg1"/>
              </a:solidFill>
              <a:latin typeface="+mn-ea"/>
              <a:cs typeface="+mn-ea"/>
            </a:endParaRPr>
          </a:p>
          <a:p>
            <a:r>
              <a:rPr lang="zh-CN" altLang="en-US" sz="2400" b="1">
                <a:solidFill>
                  <a:schemeClr val="bg1"/>
                </a:solidFill>
                <a:latin typeface="+mn-ea"/>
                <a:cs typeface="+mn-ea"/>
              </a:rPr>
              <a:t>共一行，包含三个整数 n,i,</a:t>
            </a:r>
            <a:r>
              <a:rPr lang="en-US" altLang="zh-CN" sz="2400" b="1">
                <a:solidFill>
                  <a:schemeClr val="bg1"/>
                </a:solidFill>
                <a:latin typeface="+mn-ea"/>
                <a:cs typeface="+mn-ea"/>
              </a:rPr>
              <a:t>j</a:t>
            </a:r>
            <a:r>
              <a:rPr lang="zh-CN" altLang="en-US" sz="2400" b="1">
                <a:solidFill>
                  <a:schemeClr val="bg1"/>
                </a:solidFill>
                <a:latin typeface="+mn-ea"/>
                <a:cs typeface="+mn-ea"/>
              </a:rPr>
              <a:t>，每两个整数之间用一个空格隔开，分别表示矩阵大小、待求的数所在的行号和列号。</a:t>
            </a:r>
            <a:endParaRPr lang="zh-CN" altLang="en-US" sz="2400" b="1">
              <a:solidFill>
                <a:schemeClr val="bg1"/>
              </a:solidFill>
              <a:latin typeface="+mn-ea"/>
              <a:cs typeface="+mn-ea"/>
            </a:endParaRPr>
          </a:p>
          <a:p>
            <a:endParaRPr lang="zh-CN" altLang="en-US" sz="2400" b="1">
              <a:solidFill>
                <a:schemeClr val="bg1"/>
              </a:solidFill>
              <a:latin typeface="+mn-ea"/>
              <a:cs typeface="+mn-ea"/>
            </a:endParaRPr>
          </a:p>
          <a:p>
            <a:r>
              <a:rPr lang="zh-CN" altLang="en-US" sz="2400" b="1">
                <a:solidFill>
                  <a:schemeClr val="bg1"/>
                </a:solidFill>
                <a:latin typeface="+mn-ea"/>
                <a:cs typeface="+mn-ea"/>
              </a:rPr>
              <a:t>输出格式</a:t>
            </a:r>
            <a:endParaRPr lang="zh-CN" altLang="en-US" sz="2400" b="1">
              <a:solidFill>
                <a:schemeClr val="bg1"/>
              </a:solidFill>
              <a:latin typeface="+mn-ea"/>
              <a:cs typeface="+mn-ea"/>
            </a:endParaRPr>
          </a:p>
          <a:p>
            <a:endParaRPr lang="zh-CN" altLang="en-US" sz="2400" b="1">
              <a:solidFill>
                <a:schemeClr val="bg1"/>
              </a:solidFill>
              <a:latin typeface="+mn-ea"/>
              <a:cs typeface="+mn-ea"/>
            </a:endParaRPr>
          </a:p>
          <a:p>
            <a:r>
              <a:rPr lang="zh-CN" altLang="en-US" sz="2400" b="1">
                <a:solidFill>
                  <a:schemeClr val="bg1"/>
                </a:solidFill>
                <a:latin typeface="+mn-ea"/>
                <a:cs typeface="+mn-ea"/>
              </a:rPr>
              <a:t>一个整数，表示相应矩阵中第i行第j列的数。</a:t>
            </a:r>
            <a:endParaRPr lang="zh-CN" altLang="en-US" sz="2400" b="1">
              <a:solidFill>
                <a:schemeClr val="bg1"/>
              </a:solidFill>
              <a:latin typeface="+mn-ea"/>
              <a:cs typeface="+mn-ea"/>
            </a:endParaRPr>
          </a:p>
          <a:p>
            <a:endParaRPr lang="zh-CN" altLang="en-US" sz="2400" b="1">
              <a:solidFill>
                <a:schemeClr val="bg1"/>
              </a:solidFill>
              <a:latin typeface="+mn-ea"/>
              <a:cs typeface="+mn-ea"/>
            </a:endParaRPr>
          </a:p>
          <a:p>
            <a:r>
              <a:rPr lang="zh-CN" altLang="en-US" sz="2400" b="1">
                <a:solidFill>
                  <a:schemeClr val="bg1"/>
                </a:solidFill>
                <a:latin typeface="+mn-ea"/>
                <a:cs typeface="+mn-ea"/>
              </a:rPr>
              <a:t>输入输出样例</a:t>
            </a:r>
            <a:endParaRPr lang="zh-CN" altLang="en-US" sz="2400" b="1">
              <a:solidFill>
                <a:schemeClr val="bg1"/>
              </a:solidFill>
              <a:latin typeface="+mn-ea"/>
              <a:cs typeface="+mn-ea"/>
            </a:endParaRPr>
          </a:p>
          <a:p>
            <a:endParaRPr lang="zh-CN" altLang="en-US" sz="2400" b="1">
              <a:solidFill>
                <a:schemeClr val="bg1"/>
              </a:solidFill>
              <a:latin typeface="+mn-ea"/>
              <a:cs typeface="+mn-ea"/>
            </a:endParaRPr>
          </a:p>
          <a:p>
            <a:r>
              <a:rPr lang="zh-CN" altLang="en-US" sz="2400" b="1">
                <a:solidFill>
                  <a:schemeClr val="bg1"/>
                </a:solidFill>
                <a:latin typeface="+mn-ea"/>
                <a:cs typeface="+mn-ea"/>
              </a:rPr>
              <a:t>输入 #1 </a:t>
            </a:r>
            <a:endParaRPr lang="zh-CN" altLang="en-US" sz="2400" b="1">
              <a:solidFill>
                <a:schemeClr val="bg1"/>
              </a:solidFill>
              <a:latin typeface="+mn-ea"/>
              <a:cs typeface="+mn-ea"/>
            </a:endParaRPr>
          </a:p>
          <a:p>
            <a:r>
              <a:rPr lang="zh-CN" altLang="en-US" sz="2400" b="1">
                <a:solidFill>
                  <a:schemeClr val="bg1"/>
                </a:solidFill>
                <a:latin typeface="+mn-ea"/>
                <a:cs typeface="+mn-ea"/>
              </a:rPr>
              <a:t>4 2 3</a:t>
            </a:r>
            <a:endParaRPr lang="zh-CN" altLang="en-US" sz="2400" b="1">
              <a:solidFill>
                <a:schemeClr val="bg1"/>
              </a:solidFill>
              <a:latin typeface="+mn-ea"/>
              <a:cs typeface="+mn-ea"/>
            </a:endParaRPr>
          </a:p>
          <a:p>
            <a:r>
              <a:rPr lang="zh-CN" altLang="en-US" sz="2400" b="1">
                <a:solidFill>
                  <a:schemeClr val="bg1"/>
                </a:solidFill>
                <a:latin typeface="+mn-ea"/>
                <a:cs typeface="+mn-ea"/>
              </a:rPr>
              <a:t>输出 #1 </a:t>
            </a:r>
            <a:endParaRPr lang="zh-CN" altLang="en-US" sz="2400" b="1">
              <a:solidFill>
                <a:schemeClr val="bg1"/>
              </a:solidFill>
              <a:latin typeface="+mn-ea"/>
              <a:cs typeface="+mn-ea"/>
            </a:endParaRPr>
          </a:p>
          <a:p>
            <a:r>
              <a:rPr lang="zh-CN" altLang="en-US" sz="2400" b="1">
                <a:solidFill>
                  <a:schemeClr val="bg1"/>
                </a:solidFill>
                <a:latin typeface="+mn-ea"/>
                <a:cs typeface="+mn-ea"/>
              </a:rPr>
              <a:t>14</a:t>
            </a:r>
            <a:endParaRPr lang="zh-CN" altLang="en-US" sz="2400" b="1">
              <a:solidFill>
                <a:schemeClr val="bg1"/>
              </a:solidFill>
              <a:latin typeface="+mn-ea"/>
              <a:cs typeface="+mn-ea"/>
            </a:endParaRPr>
          </a:p>
        </p:txBody>
      </p:sp>
      <p:sp>
        <p:nvSpPr>
          <p:cNvPr id="4" name="文本框 3"/>
          <p:cNvSpPr txBox="1"/>
          <p:nvPr/>
        </p:nvSpPr>
        <p:spPr>
          <a:xfrm>
            <a:off x="3973195" y="4642485"/>
            <a:ext cx="7952740" cy="1814830"/>
          </a:xfrm>
          <a:prstGeom prst="rect">
            <a:avLst/>
          </a:prstGeom>
          <a:noFill/>
        </p:spPr>
        <p:txBody>
          <a:bodyPr wrap="square" rtlCol="0" anchor="t">
            <a:spAutoFit/>
          </a:bodyPr>
          <a:p>
            <a:r>
              <a:rPr lang="zh-CN" altLang="en-US" sz="2800" b="1">
                <a:solidFill>
                  <a:schemeClr val="bg1"/>
                </a:solidFill>
              </a:rPr>
              <a:t>【数据说明】</a:t>
            </a:r>
            <a:endParaRPr lang="zh-CN" altLang="en-US" sz="2800" b="1">
              <a:solidFill>
                <a:schemeClr val="bg1"/>
              </a:solidFill>
            </a:endParaRPr>
          </a:p>
          <a:p>
            <a:endParaRPr lang="zh-CN" altLang="en-US" sz="2800" b="1">
              <a:solidFill>
                <a:schemeClr val="bg1"/>
              </a:solidFill>
            </a:endParaRPr>
          </a:p>
          <a:p>
            <a:r>
              <a:rPr lang="zh-CN" altLang="en-US" sz="2800" b="1">
                <a:solidFill>
                  <a:schemeClr val="bg1"/>
                </a:solidFill>
              </a:rPr>
              <a:t>对于50%的数据，1 ≤ n ≤ 100</a:t>
            </a:r>
            <a:endParaRPr lang="zh-CN" altLang="en-US" sz="2800" b="1">
              <a:solidFill>
                <a:schemeClr val="bg1"/>
              </a:solidFill>
            </a:endParaRPr>
          </a:p>
          <a:p>
            <a:r>
              <a:rPr lang="zh-CN" altLang="en-US" sz="2800" b="1">
                <a:solidFill>
                  <a:schemeClr val="bg1"/>
                </a:solidFill>
              </a:rPr>
              <a:t>对于100%的数据，1 ≤ n ≤ 30,000,1 ≤ i ≤ n,1 ≤ j ≤ n</a:t>
            </a:r>
            <a:endParaRPr lang="zh-CN" altLang="en-US" sz="2800" b="1">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82930" y="299085"/>
            <a:ext cx="9916160" cy="4831080"/>
          </a:xfrm>
          <a:prstGeom prst="rect">
            <a:avLst/>
          </a:prstGeom>
          <a:noFill/>
        </p:spPr>
        <p:txBody>
          <a:bodyPr wrap="square" rtlCol="0" anchor="t">
            <a:spAutoFit/>
          </a:bodyPr>
          <a:p>
            <a:r>
              <a:rPr lang="zh-CN" sz="2800" b="1">
                <a:solidFill>
                  <a:schemeClr val="bg1"/>
                </a:solidFill>
              </a:rPr>
              <a:t>螺旋矩阵</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输入</a:t>
            </a:r>
            <a:r>
              <a:rPr lang="en-US" altLang="zh-CN" sz="2800" b="1">
                <a:solidFill>
                  <a:schemeClr val="bg1"/>
                </a:solidFill>
              </a:rPr>
              <a:t>:</a:t>
            </a:r>
            <a:endParaRPr lang="en-US" altLang="zh-CN" sz="2800" b="1">
              <a:solidFill>
                <a:schemeClr val="bg1"/>
              </a:solidFill>
            </a:endParaRPr>
          </a:p>
          <a:p>
            <a:r>
              <a:rPr lang="zh-CN" altLang="en-US" sz="2800" b="1">
                <a:solidFill>
                  <a:schemeClr val="bg1"/>
                </a:solidFill>
              </a:rPr>
              <a:t>一个整数</a:t>
            </a:r>
            <a:r>
              <a:rPr lang="en-US" altLang="zh-CN" sz="2800" b="1">
                <a:solidFill>
                  <a:schemeClr val="bg1"/>
                </a:solidFill>
              </a:rPr>
              <a:t>n</a:t>
            </a:r>
            <a:endParaRPr lang="en-US" altLang="zh-CN"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输出</a:t>
            </a:r>
            <a:r>
              <a:rPr lang="zh-CN" altLang="en-US" sz="2800" b="1">
                <a:solidFill>
                  <a:schemeClr val="bg1"/>
                </a:solidFill>
              </a:rPr>
              <a:t>：</a:t>
            </a:r>
            <a:endParaRPr lang="zh-CN" altLang="en-US" sz="2800" b="1">
              <a:solidFill>
                <a:schemeClr val="bg1"/>
              </a:solidFill>
            </a:endParaRPr>
          </a:p>
          <a:p>
            <a:r>
              <a:rPr lang="zh-CN" altLang="en-US" sz="2800" b="1">
                <a:solidFill>
                  <a:schemeClr val="bg1"/>
                </a:solidFill>
              </a:rPr>
              <a:t>一个</a:t>
            </a:r>
            <a:r>
              <a:rPr lang="en-US" altLang="zh-CN" sz="2800" b="1">
                <a:solidFill>
                  <a:schemeClr val="bg1"/>
                </a:solidFill>
              </a:rPr>
              <a:t>n</a:t>
            </a:r>
            <a:r>
              <a:rPr lang="zh-CN" altLang="en-US" sz="2800" b="1">
                <a:solidFill>
                  <a:schemeClr val="bg1"/>
                </a:solidFill>
              </a:rPr>
              <a:t>行方阵</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输入样例</a:t>
            </a:r>
            <a:r>
              <a:rPr lang="zh-CN" altLang="en-US" sz="2800" b="1">
                <a:solidFill>
                  <a:schemeClr val="bg1"/>
                </a:solidFill>
              </a:rPr>
              <a:t>：                                 </a:t>
            </a:r>
            <a:endParaRPr lang="zh-CN" altLang="en-US" sz="2800" b="1">
              <a:solidFill>
                <a:schemeClr val="bg1"/>
              </a:solidFill>
            </a:endParaRPr>
          </a:p>
          <a:p>
            <a:r>
              <a:rPr lang="en-US" altLang="zh-CN" sz="2800" b="1">
                <a:solidFill>
                  <a:schemeClr val="bg1"/>
                </a:solidFill>
              </a:rPr>
              <a:t>3</a:t>
            </a:r>
            <a:endParaRPr lang="en-US" altLang="zh-CN" sz="2800" b="1">
              <a:solidFill>
                <a:schemeClr val="bg1"/>
              </a:solidFill>
            </a:endParaRPr>
          </a:p>
          <a:p>
            <a:r>
              <a:rPr lang="zh-CN" altLang="en-US" sz="2800" b="1">
                <a:solidFill>
                  <a:schemeClr val="bg1"/>
                </a:solidFill>
              </a:rPr>
              <a:t>输出样例：</a:t>
            </a:r>
            <a:endParaRPr lang="zh-CN" altLang="en-US" sz="2800" b="1">
              <a:solidFill>
                <a:schemeClr val="bg1"/>
              </a:solidFill>
            </a:endParaRPr>
          </a:p>
          <a:p>
            <a:r>
              <a:rPr lang="en-US" altLang="zh-CN" sz="2800" b="1">
                <a:solidFill>
                  <a:schemeClr val="bg1"/>
                </a:solidFill>
              </a:rPr>
              <a:t>1 2 3 </a:t>
            </a:r>
            <a:endParaRPr lang="en-US" altLang="zh-CN" sz="2800" b="1">
              <a:solidFill>
                <a:schemeClr val="bg1"/>
              </a:solidFill>
            </a:endParaRPr>
          </a:p>
          <a:p>
            <a:r>
              <a:rPr lang="en-US" altLang="zh-CN" sz="2800" b="1">
                <a:solidFill>
                  <a:schemeClr val="bg1"/>
                </a:solidFill>
              </a:rPr>
              <a:t>8 9 4</a:t>
            </a:r>
            <a:endParaRPr lang="en-US" altLang="zh-CN" sz="2800" b="1">
              <a:solidFill>
                <a:schemeClr val="bg1"/>
              </a:solidFill>
            </a:endParaRPr>
          </a:p>
          <a:p>
            <a:r>
              <a:rPr lang="en-US" altLang="zh-CN" sz="2800" b="1">
                <a:solidFill>
                  <a:schemeClr val="bg1"/>
                </a:solidFill>
              </a:rPr>
              <a:t>7 6 5	</a:t>
            </a:r>
            <a:endParaRPr lang="en-US" altLang="zh-CN" sz="2800" b="1">
              <a:solidFill>
                <a:schemeClr val="bg1"/>
              </a:solidFill>
            </a:endParaRPr>
          </a:p>
        </p:txBody>
      </p:sp>
      <p:graphicFrame>
        <p:nvGraphicFramePr>
          <p:cNvPr id="5" name="表格 4"/>
          <p:cNvGraphicFramePr/>
          <p:nvPr>
            <p:custDataLst>
              <p:tags r:id="rId1"/>
            </p:custDataLst>
          </p:nvPr>
        </p:nvGraphicFramePr>
        <p:xfrm>
          <a:off x="4528185" y="890270"/>
          <a:ext cx="6698615" cy="5574030"/>
        </p:xfrm>
        <a:graphic>
          <a:graphicData uri="http://schemas.openxmlformats.org/drawingml/2006/table">
            <a:tbl>
              <a:tblPr firstRow="1" bandRow="1">
                <a:tableStyleId>{5C22544A-7EE6-4342-B048-85BDC9FD1C3A}</a:tableStyleId>
              </a:tblPr>
              <a:tblGrid>
                <a:gridCol w="956945"/>
                <a:gridCol w="956945"/>
                <a:gridCol w="956945"/>
                <a:gridCol w="956945"/>
                <a:gridCol w="956945"/>
                <a:gridCol w="956945"/>
                <a:gridCol w="956945"/>
              </a:tblGrid>
              <a:tr h="796290">
                <a:tc>
                  <a:txBody>
                    <a:bodyPr/>
                    <a:p>
                      <a:pPr>
                        <a:buNone/>
                      </a:pPr>
                      <a:endParaRPr lang="en-US" altLang="zh-CN" sz="4000" b="1">
                        <a:solidFill>
                          <a:schemeClr val="tx1">
                            <a:lumMod val="85000"/>
                            <a:lumOff val="15000"/>
                          </a:schemeClr>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a:buNone/>
                      </a:pPr>
                      <a:r>
                        <a:rPr lang="en-US" altLang="zh-CN" sz="4000">
                          <a:solidFill>
                            <a:schemeClr val="tx1">
                              <a:lumMod val="85000"/>
                              <a:lumOff val="15000"/>
                            </a:schemeClr>
                          </a:solidFill>
                        </a:rPr>
                        <a:t>1</a:t>
                      </a:r>
                      <a:endParaRPr lang="en-US" altLang="zh-CN" sz="4000">
                        <a:solidFill>
                          <a:schemeClr val="tx1">
                            <a:lumMod val="85000"/>
                            <a:lumOff val="15000"/>
                          </a:schemeClr>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a:buNone/>
                      </a:pPr>
                      <a:r>
                        <a:rPr lang="en-US" altLang="zh-CN" sz="4000">
                          <a:solidFill>
                            <a:schemeClr val="tx1">
                              <a:lumMod val="85000"/>
                              <a:lumOff val="15000"/>
                            </a:schemeClr>
                          </a:solidFill>
                        </a:rPr>
                        <a:t>2</a:t>
                      </a:r>
                      <a:endParaRPr lang="en-US" altLang="zh-CN" sz="4000">
                        <a:solidFill>
                          <a:schemeClr val="tx1">
                            <a:lumMod val="85000"/>
                            <a:lumOff val="15000"/>
                          </a:schemeClr>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a:buNone/>
                      </a:pPr>
                      <a:r>
                        <a:rPr lang="en-US" altLang="zh-CN" sz="4000">
                          <a:solidFill>
                            <a:schemeClr val="tx1">
                              <a:lumMod val="85000"/>
                              <a:lumOff val="15000"/>
                            </a:schemeClr>
                          </a:solidFill>
                        </a:rPr>
                        <a:t>3</a:t>
                      </a:r>
                      <a:endParaRPr lang="en-US" altLang="zh-CN" sz="4000">
                        <a:solidFill>
                          <a:schemeClr val="tx1">
                            <a:lumMod val="85000"/>
                            <a:lumOff val="15000"/>
                          </a:schemeClr>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a:buNone/>
                      </a:pPr>
                      <a:r>
                        <a:rPr lang="en-US" altLang="zh-CN" sz="4000">
                          <a:solidFill>
                            <a:schemeClr val="tx1">
                              <a:lumMod val="85000"/>
                              <a:lumOff val="15000"/>
                            </a:schemeClr>
                          </a:solidFill>
                        </a:rPr>
                        <a:t>4</a:t>
                      </a:r>
                      <a:endParaRPr lang="en-US" altLang="zh-CN" sz="4000">
                        <a:solidFill>
                          <a:schemeClr val="tx1">
                            <a:lumMod val="85000"/>
                            <a:lumOff val="15000"/>
                          </a:schemeClr>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a:buNone/>
                      </a:pPr>
                      <a:r>
                        <a:rPr lang="en-US" altLang="zh-CN" sz="4000">
                          <a:solidFill>
                            <a:schemeClr val="tx1">
                              <a:lumMod val="85000"/>
                              <a:lumOff val="15000"/>
                            </a:schemeClr>
                          </a:solidFill>
                        </a:rPr>
                        <a:t>5</a:t>
                      </a:r>
                      <a:endParaRPr lang="en-US" altLang="zh-CN" sz="4000">
                        <a:solidFill>
                          <a:schemeClr val="tx1">
                            <a:lumMod val="85000"/>
                            <a:lumOff val="15000"/>
                          </a:schemeClr>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a:buNone/>
                      </a:pPr>
                      <a:r>
                        <a:rPr lang="en-US" altLang="zh-CN" sz="4000">
                          <a:solidFill>
                            <a:schemeClr val="tx1">
                              <a:lumMod val="85000"/>
                              <a:lumOff val="15000"/>
                            </a:schemeClr>
                          </a:solidFill>
                        </a:rPr>
                        <a:t>6</a:t>
                      </a:r>
                      <a:endParaRPr lang="en-US" altLang="zh-CN" sz="4000">
                        <a:solidFill>
                          <a:schemeClr val="tx1">
                            <a:lumMod val="85000"/>
                            <a:lumOff val="15000"/>
                          </a:schemeClr>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r>
              <a:tr h="796290">
                <a:tc>
                  <a:txBody>
                    <a:bodyPr/>
                    <a:p>
                      <a:pPr>
                        <a:buNone/>
                      </a:pPr>
                      <a:r>
                        <a:rPr lang="en-US" altLang="zh-CN" sz="4000" b="1">
                          <a:solidFill>
                            <a:schemeClr val="tx1">
                              <a:lumMod val="85000"/>
                              <a:lumOff val="15000"/>
                            </a:schemeClr>
                          </a:solidFill>
                        </a:rPr>
                        <a:t>1</a:t>
                      </a:r>
                      <a:endParaRPr lang="en-US" altLang="zh-CN" sz="4000" b="1">
                        <a:solidFill>
                          <a:schemeClr val="tx1">
                            <a:lumMod val="85000"/>
                            <a:lumOff val="15000"/>
                          </a:schemeClr>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a:buNone/>
                      </a:pPr>
                      <a:r>
                        <a:rPr lang="en-US" altLang="zh-CN" sz="2800">
                          <a:solidFill>
                            <a:srgbClr val="404040"/>
                          </a:solidFill>
                        </a:rPr>
                        <a:t>1</a:t>
                      </a:r>
                      <a:endParaRPr lang="en-US" altLang="zh-CN" sz="2800">
                        <a:solidFill>
                          <a:srgbClr val="404040"/>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a:buNone/>
                      </a:pPr>
                      <a:r>
                        <a:rPr lang="en-US" altLang="zh-CN" sz="2800">
                          <a:solidFill>
                            <a:srgbClr val="404040"/>
                          </a:solidFill>
                        </a:rPr>
                        <a:t>2</a:t>
                      </a:r>
                      <a:endParaRPr lang="en-US" altLang="zh-CN" sz="2800">
                        <a:solidFill>
                          <a:srgbClr val="404040"/>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a:buNone/>
                      </a:pPr>
                      <a:r>
                        <a:rPr lang="en-US" altLang="zh-CN" sz="2800">
                          <a:solidFill>
                            <a:srgbClr val="404040"/>
                          </a:solidFill>
                        </a:rPr>
                        <a:t>3</a:t>
                      </a:r>
                      <a:endParaRPr lang="en-US" altLang="zh-CN" sz="2800">
                        <a:solidFill>
                          <a:srgbClr val="404040"/>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a:buNone/>
                      </a:pPr>
                      <a:r>
                        <a:rPr lang="en-US" altLang="zh-CN" sz="2800">
                          <a:solidFill>
                            <a:srgbClr val="404040"/>
                          </a:solidFill>
                        </a:rPr>
                        <a:t>4</a:t>
                      </a:r>
                      <a:endParaRPr lang="en-US" altLang="zh-CN" sz="2800">
                        <a:solidFill>
                          <a:srgbClr val="404040"/>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a:buNone/>
                      </a:pPr>
                      <a:r>
                        <a:rPr lang="en-US" altLang="zh-CN" sz="2800">
                          <a:solidFill>
                            <a:srgbClr val="404040"/>
                          </a:solidFill>
                        </a:rPr>
                        <a:t>5</a:t>
                      </a:r>
                      <a:endParaRPr lang="en-US" altLang="zh-CN" sz="2800">
                        <a:solidFill>
                          <a:srgbClr val="404040"/>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a:buNone/>
                      </a:pPr>
                      <a:r>
                        <a:rPr lang="en-US" altLang="zh-CN" sz="2800">
                          <a:solidFill>
                            <a:srgbClr val="404040"/>
                          </a:solidFill>
                        </a:rPr>
                        <a:t>6</a:t>
                      </a:r>
                      <a:endParaRPr lang="en-US" altLang="zh-CN" sz="2800">
                        <a:solidFill>
                          <a:srgbClr val="404040"/>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r>
              <a:tr h="796290">
                <a:tc>
                  <a:txBody>
                    <a:bodyPr/>
                    <a:p>
                      <a:pPr>
                        <a:buNone/>
                      </a:pPr>
                      <a:r>
                        <a:rPr lang="en-US" altLang="zh-CN" sz="4000" b="1">
                          <a:solidFill>
                            <a:schemeClr val="tx1">
                              <a:lumMod val="85000"/>
                              <a:lumOff val="15000"/>
                            </a:schemeClr>
                          </a:solidFill>
                        </a:rPr>
                        <a:t>2</a:t>
                      </a:r>
                      <a:endParaRPr lang="en-US" altLang="zh-CN" sz="4000" b="1">
                        <a:solidFill>
                          <a:schemeClr val="tx1">
                            <a:lumMod val="85000"/>
                            <a:lumOff val="15000"/>
                          </a:schemeClr>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20</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21</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22</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23</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24</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7</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796290">
                <a:tc>
                  <a:txBody>
                    <a:bodyPr/>
                    <a:p>
                      <a:pPr>
                        <a:buNone/>
                      </a:pPr>
                      <a:r>
                        <a:rPr lang="en-US" altLang="zh-CN" sz="4000" b="1">
                          <a:solidFill>
                            <a:schemeClr val="tx1">
                              <a:lumMod val="85000"/>
                              <a:lumOff val="15000"/>
                            </a:schemeClr>
                          </a:solidFill>
                        </a:rPr>
                        <a:t>3</a:t>
                      </a:r>
                      <a:endParaRPr lang="en-US" altLang="zh-CN" sz="4000" b="1">
                        <a:solidFill>
                          <a:schemeClr val="tx1">
                            <a:lumMod val="85000"/>
                            <a:lumOff val="15000"/>
                          </a:schemeClr>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19</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32</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33</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34</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25</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8</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796290">
                <a:tc>
                  <a:txBody>
                    <a:bodyPr/>
                    <a:p>
                      <a:pPr>
                        <a:buNone/>
                      </a:pPr>
                      <a:r>
                        <a:rPr lang="en-US" altLang="zh-CN" sz="4000" b="1">
                          <a:solidFill>
                            <a:schemeClr val="tx1">
                              <a:lumMod val="85000"/>
                              <a:lumOff val="15000"/>
                            </a:schemeClr>
                          </a:solidFill>
                        </a:rPr>
                        <a:t>4</a:t>
                      </a:r>
                      <a:endParaRPr lang="en-US" altLang="zh-CN" sz="4000" b="1">
                        <a:solidFill>
                          <a:schemeClr val="tx1">
                            <a:lumMod val="85000"/>
                            <a:lumOff val="15000"/>
                          </a:schemeClr>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18</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31</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36</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35</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26</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9</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796290">
                <a:tc>
                  <a:txBody>
                    <a:bodyPr/>
                    <a:p>
                      <a:pPr>
                        <a:buNone/>
                      </a:pPr>
                      <a:r>
                        <a:rPr lang="en-US" altLang="zh-CN" sz="4000" b="1">
                          <a:solidFill>
                            <a:schemeClr val="tx1">
                              <a:lumMod val="85000"/>
                              <a:lumOff val="15000"/>
                            </a:schemeClr>
                          </a:solidFill>
                        </a:rPr>
                        <a:t>5</a:t>
                      </a:r>
                      <a:endParaRPr lang="en-US" altLang="zh-CN" sz="4000" b="1">
                        <a:solidFill>
                          <a:schemeClr val="tx1">
                            <a:lumMod val="85000"/>
                            <a:lumOff val="15000"/>
                          </a:schemeClr>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17</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30</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29</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28</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27</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a:buNone/>
                      </a:pPr>
                      <a:r>
                        <a:rPr lang="en-US" altLang="zh-CN" sz="2800">
                          <a:solidFill>
                            <a:srgbClr val="404040"/>
                          </a:solidFill>
                        </a:rPr>
                        <a:t>10</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796290">
                <a:tc>
                  <a:txBody>
                    <a:bodyPr/>
                    <a:p>
                      <a:pPr>
                        <a:buNone/>
                      </a:pPr>
                      <a:r>
                        <a:rPr lang="en-US" altLang="zh-CN" sz="4000" b="1">
                          <a:solidFill>
                            <a:schemeClr val="tx1">
                              <a:lumMod val="85000"/>
                              <a:lumOff val="15000"/>
                            </a:schemeClr>
                          </a:solidFill>
                        </a:rPr>
                        <a:t>6</a:t>
                      </a:r>
                      <a:endParaRPr lang="en-US" altLang="zh-CN" sz="4000" b="1">
                        <a:solidFill>
                          <a:schemeClr val="tx1">
                            <a:lumMod val="85000"/>
                            <a:lumOff val="15000"/>
                          </a:schemeClr>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FFFFF"/>
                    </a:solidFill>
                  </a:tcPr>
                </a:tc>
                <a:tc>
                  <a:txBody>
                    <a:bodyPr/>
                    <a:p>
                      <a:pPr>
                        <a:buNone/>
                      </a:pPr>
                      <a:r>
                        <a:rPr lang="en-US" altLang="zh-CN" sz="2800">
                          <a:solidFill>
                            <a:srgbClr val="404040"/>
                          </a:solidFill>
                        </a:rPr>
                        <a:t>16</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FFFFF"/>
                    </a:solidFill>
                  </a:tcPr>
                </a:tc>
                <a:tc>
                  <a:txBody>
                    <a:bodyPr/>
                    <a:p>
                      <a:pPr>
                        <a:buNone/>
                      </a:pPr>
                      <a:r>
                        <a:rPr lang="en-US" altLang="zh-CN" sz="2800">
                          <a:solidFill>
                            <a:srgbClr val="404040"/>
                          </a:solidFill>
                        </a:rPr>
                        <a:t>15</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FFFFF"/>
                    </a:solidFill>
                  </a:tcPr>
                </a:tc>
                <a:tc>
                  <a:txBody>
                    <a:bodyPr/>
                    <a:p>
                      <a:pPr>
                        <a:buNone/>
                      </a:pPr>
                      <a:r>
                        <a:rPr lang="en-US" altLang="zh-CN" sz="2800">
                          <a:solidFill>
                            <a:srgbClr val="404040"/>
                          </a:solidFill>
                        </a:rPr>
                        <a:t>14</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FFFFF"/>
                    </a:solidFill>
                  </a:tcPr>
                </a:tc>
                <a:tc>
                  <a:txBody>
                    <a:bodyPr/>
                    <a:p>
                      <a:pPr>
                        <a:buNone/>
                      </a:pPr>
                      <a:r>
                        <a:rPr lang="en-US" altLang="zh-CN" sz="2800">
                          <a:solidFill>
                            <a:srgbClr val="404040"/>
                          </a:solidFill>
                        </a:rPr>
                        <a:t>13</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FFFFF"/>
                    </a:solidFill>
                  </a:tcPr>
                </a:tc>
                <a:tc>
                  <a:txBody>
                    <a:bodyPr/>
                    <a:p>
                      <a:pPr>
                        <a:buNone/>
                      </a:pPr>
                      <a:r>
                        <a:rPr lang="en-US" altLang="zh-CN" sz="2800">
                          <a:solidFill>
                            <a:srgbClr val="404040"/>
                          </a:solidFill>
                        </a:rPr>
                        <a:t>12</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FFFFF"/>
                    </a:solidFill>
                  </a:tcPr>
                </a:tc>
                <a:tc>
                  <a:txBody>
                    <a:bodyPr/>
                    <a:p>
                      <a:pPr>
                        <a:buNone/>
                      </a:pPr>
                      <a:r>
                        <a:rPr lang="en-US" altLang="zh-CN" sz="2800">
                          <a:solidFill>
                            <a:srgbClr val="404040"/>
                          </a:solidFill>
                        </a:rPr>
                        <a:t>11</a:t>
                      </a:r>
                      <a:endParaRPr lang="en-US" altLang="zh-CN" sz="2800">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46860" y="837565"/>
            <a:ext cx="9455785" cy="5569585"/>
          </a:xfrm>
          <a:prstGeom prst="rect">
            <a:avLst/>
          </a:prstGeom>
          <a:noFill/>
        </p:spPr>
        <p:txBody>
          <a:bodyPr wrap="square" rtlCol="0">
            <a:spAutoFit/>
          </a:bodyPr>
          <a:p>
            <a:r>
              <a:rPr lang="zh-CN" altLang="en-US" sz="4000" b="1">
                <a:solidFill>
                  <a:schemeClr val="bg1"/>
                </a:solidFill>
                <a:latin typeface="+mn-ea"/>
                <a:cs typeface="+mn-ea"/>
              </a:rPr>
              <a:t>统计每个月兔子的数量</a:t>
            </a:r>
            <a:r>
              <a:rPr lang="en-US" altLang="zh-CN" sz="4000" b="1">
                <a:solidFill>
                  <a:schemeClr val="bg1"/>
                </a:solidFill>
                <a:latin typeface="+mn-ea"/>
                <a:cs typeface="+mn-ea"/>
              </a:rPr>
              <a:t>Fibonacci.cpp</a:t>
            </a:r>
            <a:endParaRPr lang="zh-CN" altLang="en-US" sz="3200" b="1">
              <a:solidFill>
                <a:schemeClr val="bg1"/>
              </a:solidFill>
              <a:latin typeface="+mn-ea"/>
              <a:cs typeface="+mn-ea"/>
            </a:endParaRPr>
          </a:p>
          <a:p>
            <a:endParaRPr lang="zh-CN" altLang="en-US" sz="2400" b="1">
              <a:solidFill>
                <a:schemeClr val="bg1"/>
              </a:solidFill>
              <a:latin typeface="+mn-ea"/>
              <a:cs typeface="+mn-ea"/>
            </a:endParaRPr>
          </a:p>
          <a:p>
            <a:r>
              <a:rPr lang="zh-CN" altLang="en-US" sz="3200" b="1">
                <a:solidFill>
                  <a:schemeClr val="bg1"/>
                </a:solidFill>
                <a:latin typeface="+mn-ea"/>
                <a:cs typeface="+mn-ea"/>
              </a:rPr>
              <a:t>有一对兔子，从出生后第</a:t>
            </a:r>
            <a:r>
              <a:rPr lang="en-US" altLang="zh-CN" sz="3200" b="1">
                <a:solidFill>
                  <a:schemeClr val="bg1"/>
                </a:solidFill>
                <a:latin typeface="+mn-ea"/>
                <a:cs typeface="+mn-ea"/>
              </a:rPr>
              <a:t>3</a:t>
            </a:r>
            <a:r>
              <a:rPr lang="zh-CN" altLang="en-US" sz="3200" b="1">
                <a:solidFill>
                  <a:schemeClr val="bg1"/>
                </a:solidFill>
                <a:latin typeface="+mn-ea"/>
                <a:cs typeface="+mn-ea"/>
              </a:rPr>
              <a:t>个月起每个月都生一对兔子，一对小兔子长到第三个月后每个月又生一对兔子，假如兔子都不死，问第</a:t>
            </a:r>
            <a:r>
              <a:rPr lang="en-US" altLang="zh-CN" sz="3200" b="1">
                <a:solidFill>
                  <a:schemeClr val="bg1"/>
                </a:solidFill>
                <a:latin typeface="+mn-ea"/>
                <a:cs typeface="+mn-ea"/>
              </a:rPr>
              <a:t>n</a:t>
            </a:r>
            <a:r>
              <a:rPr lang="zh-CN" altLang="en-US" sz="3200" b="1">
                <a:solidFill>
                  <a:schemeClr val="bg1"/>
                </a:solidFill>
                <a:latin typeface="+mn-ea"/>
                <a:cs typeface="+mn-ea"/>
              </a:rPr>
              <a:t>个月（</a:t>
            </a:r>
            <a:r>
              <a:rPr lang="en-US" altLang="zh-CN" sz="3200" b="1">
                <a:solidFill>
                  <a:schemeClr val="bg1"/>
                </a:solidFill>
                <a:latin typeface="+mn-ea"/>
                <a:cs typeface="+mn-ea"/>
              </a:rPr>
              <a:t>n&lt;=50) </a:t>
            </a:r>
            <a:r>
              <a:rPr lang="zh-CN" altLang="en-US" sz="3200" b="1">
                <a:solidFill>
                  <a:schemeClr val="bg1"/>
                </a:solidFill>
                <a:latin typeface="+mn-ea"/>
                <a:cs typeface="+mn-ea"/>
              </a:rPr>
              <a:t>的兔子总数为多少对？</a:t>
            </a:r>
            <a:endParaRPr lang="zh-CN" altLang="en-US" sz="3200" b="1">
              <a:solidFill>
                <a:schemeClr val="bg1"/>
              </a:solidFill>
              <a:latin typeface="+mn-ea"/>
              <a:cs typeface="+mn-ea"/>
            </a:endParaRPr>
          </a:p>
          <a:p>
            <a:endParaRPr lang="zh-CN" altLang="en-US" sz="2400" b="1">
              <a:solidFill>
                <a:schemeClr val="bg1"/>
              </a:solidFill>
              <a:latin typeface="+mn-ea"/>
              <a:cs typeface="+mn-ea"/>
            </a:endParaRPr>
          </a:p>
          <a:p>
            <a:r>
              <a:rPr lang="zh-CN" altLang="en-US" sz="2800" b="1">
                <a:solidFill>
                  <a:schemeClr val="bg1"/>
                </a:solidFill>
                <a:latin typeface="+mn-ea"/>
                <a:cs typeface="+mn-ea"/>
              </a:rPr>
              <a:t>输入：</a:t>
            </a:r>
            <a:endParaRPr lang="zh-CN" altLang="en-US" sz="2800" b="1">
              <a:solidFill>
                <a:schemeClr val="bg1"/>
              </a:solidFill>
              <a:latin typeface="+mn-ea"/>
              <a:cs typeface="+mn-ea"/>
            </a:endParaRPr>
          </a:p>
          <a:p>
            <a:r>
              <a:rPr lang="zh-CN" altLang="en-US" sz="2800" b="1">
                <a:solidFill>
                  <a:schemeClr val="bg1"/>
                </a:solidFill>
                <a:latin typeface="+mn-ea"/>
                <a:cs typeface="+mn-ea"/>
              </a:rPr>
              <a:t>输入一个整数</a:t>
            </a:r>
            <a:r>
              <a:rPr lang="en-US" altLang="zh-CN" sz="2800" b="1">
                <a:solidFill>
                  <a:schemeClr val="bg1"/>
                </a:solidFill>
                <a:latin typeface="+mn-ea"/>
                <a:cs typeface="+mn-ea"/>
              </a:rPr>
              <a:t>n</a:t>
            </a:r>
            <a:r>
              <a:rPr lang="zh-CN" altLang="en-US" sz="2800" b="1">
                <a:solidFill>
                  <a:schemeClr val="bg1"/>
                </a:solidFill>
                <a:latin typeface="+mn-ea"/>
                <a:cs typeface="+mn-ea"/>
              </a:rPr>
              <a:t>，表示第几个月</a:t>
            </a:r>
            <a:endParaRPr lang="zh-CN" altLang="en-US" sz="2800" b="1">
              <a:solidFill>
                <a:schemeClr val="bg1"/>
              </a:solidFill>
              <a:latin typeface="+mn-ea"/>
              <a:cs typeface="+mn-ea"/>
            </a:endParaRPr>
          </a:p>
          <a:p>
            <a:endParaRPr lang="zh-CN" altLang="en-US" sz="2800" b="1">
              <a:solidFill>
                <a:schemeClr val="bg1"/>
              </a:solidFill>
              <a:latin typeface="+mn-ea"/>
              <a:cs typeface="+mn-ea"/>
            </a:endParaRPr>
          </a:p>
          <a:p>
            <a:r>
              <a:rPr lang="zh-CN" altLang="en-US" sz="2800" b="1">
                <a:solidFill>
                  <a:schemeClr val="bg1"/>
                </a:solidFill>
                <a:latin typeface="+mn-ea"/>
                <a:cs typeface="+mn-ea"/>
              </a:rPr>
              <a:t>输出：</a:t>
            </a:r>
            <a:endParaRPr lang="zh-CN" altLang="en-US" sz="2800" b="1">
              <a:solidFill>
                <a:schemeClr val="bg1"/>
              </a:solidFill>
              <a:latin typeface="+mn-ea"/>
              <a:cs typeface="+mn-ea"/>
            </a:endParaRPr>
          </a:p>
          <a:p>
            <a:r>
              <a:rPr lang="zh-CN" altLang="en-US" sz="2800" b="1">
                <a:solidFill>
                  <a:schemeClr val="bg1"/>
                </a:solidFill>
                <a:latin typeface="+mn-ea"/>
                <a:cs typeface="+mn-ea"/>
              </a:rPr>
              <a:t>第</a:t>
            </a:r>
            <a:r>
              <a:rPr lang="en-US" altLang="zh-CN" sz="2800" b="1">
                <a:solidFill>
                  <a:schemeClr val="bg1"/>
                </a:solidFill>
                <a:latin typeface="+mn-ea"/>
                <a:cs typeface="+mn-ea"/>
              </a:rPr>
              <a:t>n</a:t>
            </a:r>
            <a:r>
              <a:rPr lang="zh-CN" altLang="en-US" sz="2800" b="1">
                <a:solidFill>
                  <a:schemeClr val="bg1"/>
                </a:solidFill>
                <a:latin typeface="+mn-ea"/>
                <a:cs typeface="+mn-ea"/>
              </a:rPr>
              <a:t>个月兔子总对数是多少？</a:t>
            </a:r>
            <a:endParaRPr lang="zh-CN" altLang="en-US" sz="2800" b="1">
              <a:solidFill>
                <a:schemeClr val="bg1"/>
              </a:solidFill>
              <a:latin typeface="+mn-ea"/>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42160" y="1425575"/>
            <a:ext cx="6998335" cy="41541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4400" b="1">
                <a:solidFill>
                  <a:schemeClr val="bg1"/>
                </a:solidFill>
                <a:effectLst/>
              </a:rPr>
              <a:t>第一个月：</a:t>
            </a:r>
            <a:r>
              <a:rPr lang="en-US" altLang="zh-CN" sz="4400" b="1">
                <a:solidFill>
                  <a:schemeClr val="bg1"/>
                </a:solidFill>
                <a:effectLst/>
              </a:rPr>
              <a:t>a </a:t>
            </a:r>
            <a:endParaRPr lang="en-US" altLang="zh-CN" sz="4400" b="1">
              <a:solidFill>
                <a:schemeClr val="bg1"/>
              </a:solidFill>
              <a:effectLst/>
            </a:endParaRPr>
          </a:p>
          <a:p>
            <a:r>
              <a:rPr lang="zh-CN" altLang="en-US" sz="4400" b="1">
                <a:solidFill>
                  <a:schemeClr val="bg1"/>
                </a:solidFill>
                <a:effectLst/>
              </a:rPr>
              <a:t>第二个月：</a:t>
            </a:r>
            <a:r>
              <a:rPr lang="en-US" altLang="zh-CN" sz="4400" b="1">
                <a:solidFill>
                  <a:schemeClr val="bg1"/>
                </a:solidFill>
                <a:effectLst/>
              </a:rPr>
              <a:t>a</a:t>
            </a:r>
            <a:endParaRPr lang="en-US" altLang="zh-CN" sz="4400" b="1">
              <a:solidFill>
                <a:schemeClr val="bg1"/>
              </a:solidFill>
              <a:effectLst/>
            </a:endParaRPr>
          </a:p>
          <a:p>
            <a:r>
              <a:rPr lang="zh-CN" altLang="en-US" sz="4400" b="1">
                <a:solidFill>
                  <a:schemeClr val="bg1"/>
                </a:solidFill>
                <a:effectLst/>
              </a:rPr>
              <a:t>第三个月：</a:t>
            </a:r>
            <a:r>
              <a:rPr lang="en-US" altLang="zh-CN" sz="4400" b="1">
                <a:solidFill>
                  <a:schemeClr val="bg1"/>
                </a:solidFill>
                <a:effectLst/>
              </a:rPr>
              <a:t>a </a:t>
            </a:r>
            <a:r>
              <a:rPr lang="en-US" altLang="zh-CN" sz="4400" b="1">
                <a:solidFill>
                  <a:srgbClr val="FFFF00"/>
                </a:solidFill>
                <a:effectLst/>
              </a:rPr>
              <a:t>b</a:t>
            </a:r>
            <a:endParaRPr lang="en-US" altLang="zh-CN" sz="4400" b="1">
              <a:solidFill>
                <a:schemeClr val="bg1"/>
              </a:solidFill>
              <a:effectLst/>
            </a:endParaRPr>
          </a:p>
          <a:p>
            <a:r>
              <a:rPr lang="zh-CN" altLang="en-US" sz="4400" b="1">
                <a:solidFill>
                  <a:schemeClr val="bg1"/>
                </a:solidFill>
                <a:effectLst/>
              </a:rPr>
              <a:t>第四个月：</a:t>
            </a:r>
            <a:r>
              <a:rPr lang="en-US" altLang="zh-CN" sz="4400" b="1">
                <a:solidFill>
                  <a:schemeClr val="bg1"/>
                </a:solidFill>
                <a:effectLst/>
              </a:rPr>
              <a:t>a </a:t>
            </a:r>
            <a:r>
              <a:rPr lang="en-US" altLang="zh-CN" sz="4400" b="1">
                <a:solidFill>
                  <a:srgbClr val="FFFF00"/>
                </a:solidFill>
                <a:effectLst/>
              </a:rPr>
              <a:t>b</a:t>
            </a:r>
            <a:r>
              <a:rPr lang="en-US" altLang="zh-CN" sz="4400" b="1">
                <a:solidFill>
                  <a:schemeClr val="bg1"/>
                </a:solidFill>
                <a:effectLst/>
              </a:rPr>
              <a:t> </a:t>
            </a:r>
            <a:r>
              <a:rPr lang="en-US" altLang="zh-CN" sz="4400" b="1">
                <a:solidFill>
                  <a:srgbClr val="FF0000"/>
                </a:solidFill>
                <a:effectLst/>
              </a:rPr>
              <a:t>c</a:t>
            </a:r>
            <a:endParaRPr lang="en-US" altLang="zh-CN" sz="4400" b="1">
              <a:solidFill>
                <a:schemeClr val="bg1"/>
              </a:solidFill>
              <a:effectLst/>
            </a:endParaRPr>
          </a:p>
          <a:p>
            <a:r>
              <a:rPr lang="zh-CN" altLang="en-US" sz="4400" b="1">
                <a:solidFill>
                  <a:schemeClr val="bg1"/>
                </a:solidFill>
                <a:effectLst/>
              </a:rPr>
              <a:t>第五个月：</a:t>
            </a:r>
            <a:r>
              <a:rPr lang="en-US" altLang="zh-CN" sz="4400" b="1">
                <a:solidFill>
                  <a:schemeClr val="bg1"/>
                </a:solidFill>
                <a:effectLst/>
              </a:rPr>
              <a:t>a </a:t>
            </a:r>
            <a:r>
              <a:rPr lang="en-US" altLang="zh-CN" sz="4400" b="1">
                <a:solidFill>
                  <a:srgbClr val="FFFF00"/>
                </a:solidFill>
                <a:effectLst/>
              </a:rPr>
              <a:t>b</a:t>
            </a:r>
            <a:r>
              <a:rPr lang="en-US" altLang="zh-CN" sz="4400" b="1">
                <a:solidFill>
                  <a:schemeClr val="bg1"/>
                </a:solidFill>
                <a:effectLst/>
              </a:rPr>
              <a:t> </a:t>
            </a:r>
            <a:r>
              <a:rPr lang="en-US" altLang="zh-CN" sz="4400" b="1">
                <a:solidFill>
                  <a:srgbClr val="FF0000"/>
                </a:solidFill>
                <a:effectLst/>
              </a:rPr>
              <a:t>c</a:t>
            </a:r>
            <a:r>
              <a:rPr lang="en-US" altLang="zh-CN" sz="4400" b="1">
                <a:solidFill>
                  <a:schemeClr val="bg1"/>
                </a:solidFill>
                <a:effectLst/>
              </a:rPr>
              <a:t> </a:t>
            </a:r>
            <a:r>
              <a:rPr lang="en-US" altLang="zh-CN" sz="4400" b="1">
                <a:solidFill>
                  <a:schemeClr val="bg2">
                    <a:lumMod val="10000"/>
                  </a:schemeClr>
                </a:solidFill>
                <a:effectLst/>
              </a:rPr>
              <a:t>d</a:t>
            </a:r>
            <a:r>
              <a:rPr lang="en-US" altLang="zh-CN" sz="4400" b="1">
                <a:solidFill>
                  <a:schemeClr val="bg1"/>
                </a:solidFill>
                <a:effectLst/>
              </a:rPr>
              <a:t> </a:t>
            </a:r>
            <a:r>
              <a:rPr lang="en-US" altLang="zh-CN" sz="4400" b="1">
                <a:gradFill>
                  <a:gsLst>
                    <a:gs pos="0">
                      <a:srgbClr val="7B32B2"/>
                    </a:gs>
                    <a:gs pos="100000">
                      <a:srgbClr val="401A5D"/>
                    </a:gs>
                  </a:gsLst>
                  <a:lin scaled="0"/>
                </a:gradFill>
                <a:effectLst/>
              </a:rPr>
              <a:t>e</a:t>
            </a:r>
            <a:endParaRPr lang="en-US" altLang="zh-CN" sz="4400" b="1">
              <a:gradFill>
                <a:gsLst>
                  <a:gs pos="0">
                    <a:srgbClr val="7B32B2"/>
                  </a:gs>
                  <a:gs pos="100000">
                    <a:srgbClr val="401A5D"/>
                  </a:gs>
                </a:gsLst>
                <a:lin scaled="0"/>
              </a:gradFill>
              <a:effectLst/>
            </a:endParaRPr>
          </a:p>
          <a:p>
            <a:r>
              <a:rPr lang="zh-CN" altLang="en-US" sz="4400" b="1">
                <a:solidFill>
                  <a:schemeClr val="bg1"/>
                </a:solidFill>
                <a:effectLst/>
              </a:rPr>
              <a:t>第六个月：？</a:t>
            </a:r>
            <a:endParaRPr lang="zh-CN" altLang="en-US" sz="4400" b="1">
              <a:solidFill>
                <a:schemeClr val="bg1"/>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8875" y="1325880"/>
            <a:ext cx="9316085" cy="706755"/>
          </a:xfrm>
          <a:prstGeom prst="rect">
            <a:avLst/>
          </a:prstGeom>
          <a:noFill/>
        </p:spPr>
        <p:txBody>
          <a:bodyPr wrap="square" rtlCol="0">
            <a:spAutoFit/>
          </a:bodyPr>
          <a:p>
            <a:r>
              <a:rPr lang="en-US" altLang="zh-CN" sz="4000" b="1">
                <a:solidFill>
                  <a:schemeClr val="bg1"/>
                </a:solidFill>
              </a:rPr>
              <a:t>1  1  2  3  5  8  13  21  34  55.....</a:t>
            </a:r>
            <a:endParaRPr lang="en-US" altLang="zh-CN" sz="4000" b="1">
              <a:solidFill>
                <a:schemeClr val="bg1"/>
              </a:solidFill>
            </a:endParaRPr>
          </a:p>
        </p:txBody>
      </p:sp>
      <p:sp>
        <p:nvSpPr>
          <p:cNvPr id="5" name="文本框 4"/>
          <p:cNvSpPr txBox="1"/>
          <p:nvPr/>
        </p:nvSpPr>
        <p:spPr>
          <a:xfrm>
            <a:off x="1158875" y="2954020"/>
            <a:ext cx="9316085" cy="706755"/>
          </a:xfrm>
          <a:prstGeom prst="rect">
            <a:avLst/>
          </a:prstGeom>
          <a:noFill/>
        </p:spPr>
        <p:txBody>
          <a:bodyPr wrap="square" rtlCol="0">
            <a:spAutoFit/>
          </a:bodyPr>
          <a:p>
            <a:r>
              <a:rPr lang="en-US" altLang="zh-CN" sz="4000" b="1">
                <a:solidFill>
                  <a:schemeClr val="bg1"/>
                </a:solidFill>
              </a:rPr>
              <a:t>f(n) = f(n - 1) + f(n - 2)</a:t>
            </a:r>
            <a:endParaRPr lang="en-US" altLang="zh-CN" sz="4000" b="1">
              <a:solidFill>
                <a:schemeClr val="bg1"/>
              </a:solidFill>
            </a:endParaRPr>
          </a:p>
        </p:txBody>
      </p:sp>
      <p:sp>
        <p:nvSpPr>
          <p:cNvPr id="6" name="文本框 5"/>
          <p:cNvSpPr txBox="1"/>
          <p:nvPr/>
        </p:nvSpPr>
        <p:spPr>
          <a:xfrm>
            <a:off x="468630" y="263525"/>
            <a:ext cx="2531745" cy="645160"/>
          </a:xfrm>
          <a:prstGeom prst="rect">
            <a:avLst/>
          </a:prstGeom>
          <a:noFill/>
        </p:spPr>
        <p:txBody>
          <a:bodyPr wrap="square" rtlCol="0">
            <a:spAutoFit/>
          </a:bodyPr>
          <a:p>
            <a:r>
              <a:rPr lang="zh-CN" altLang="en-US" sz="3600" b="1">
                <a:solidFill>
                  <a:schemeClr val="bg1"/>
                </a:solidFill>
              </a:rPr>
              <a:t>推导：</a:t>
            </a:r>
            <a:endParaRPr lang="zh-CN" altLang="en-US" sz="3600" b="1">
              <a:solidFill>
                <a:schemeClr val="bg1"/>
              </a:solidFill>
            </a:endParaRPr>
          </a:p>
        </p:txBody>
      </p:sp>
      <p:sp>
        <p:nvSpPr>
          <p:cNvPr id="7" name="文本框 6"/>
          <p:cNvSpPr txBox="1"/>
          <p:nvPr/>
        </p:nvSpPr>
        <p:spPr>
          <a:xfrm>
            <a:off x="1156970" y="4768850"/>
            <a:ext cx="9878060" cy="706755"/>
          </a:xfrm>
          <a:prstGeom prst="rect">
            <a:avLst/>
          </a:prstGeom>
          <a:noFill/>
        </p:spPr>
        <p:txBody>
          <a:bodyPr wrap="square" rtlCol="0">
            <a:spAutoFit/>
          </a:bodyPr>
          <a:p>
            <a:r>
              <a:rPr lang="en-US" altLang="zh-CN" sz="4000" b="1">
                <a:solidFill>
                  <a:schemeClr val="bg1"/>
                </a:solidFill>
              </a:rPr>
              <a:t>Function(n) = Function(n - 1) + Function(n - 2)</a:t>
            </a:r>
            <a:endParaRPr lang="en-US" altLang="zh-CN" sz="40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5630" y="397510"/>
            <a:ext cx="7806690" cy="953135"/>
          </a:xfrm>
          <a:prstGeom prst="rect">
            <a:avLst/>
          </a:prstGeom>
          <a:noFill/>
        </p:spPr>
        <p:txBody>
          <a:bodyPr wrap="square" rtlCol="0">
            <a:spAutoFit/>
          </a:bodyPr>
          <a:p>
            <a:r>
              <a:rPr lang="en-US" altLang="zh-CN" sz="2800" b="1">
                <a:solidFill>
                  <a:schemeClr val="bg1"/>
                </a:solidFill>
                <a:sym typeface="+mn-ea"/>
              </a:rPr>
              <a:t>f(n) = f(n - 1) + f(n - 2)</a:t>
            </a:r>
            <a:endParaRPr lang="zh-CN" altLang="en-US" sz="2800" b="1">
              <a:solidFill>
                <a:schemeClr val="bg1"/>
              </a:solidFill>
            </a:endParaRPr>
          </a:p>
          <a:p>
            <a:r>
              <a:rPr lang="zh-CN" altLang="en-US" sz="2800" b="1">
                <a:solidFill>
                  <a:schemeClr val="bg1"/>
                </a:solidFill>
              </a:rPr>
              <a:t>递归计算的内部：</a:t>
            </a:r>
            <a:r>
              <a:rPr lang="en-US" altLang="zh-CN" sz="2800" b="1">
                <a:solidFill>
                  <a:schemeClr val="bg1"/>
                </a:solidFill>
              </a:rPr>
              <a:t>f</a:t>
            </a:r>
            <a:r>
              <a:rPr lang="zh-CN" altLang="en-US" sz="2800" b="1">
                <a:solidFill>
                  <a:schemeClr val="bg1"/>
                </a:solidFill>
              </a:rPr>
              <a:t>（</a:t>
            </a:r>
            <a:r>
              <a:rPr lang="en-US" altLang="zh-CN" sz="2800" b="1">
                <a:solidFill>
                  <a:schemeClr val="bg1"/>
                </a:solidFill>
              </a:rPr>
              <a:t>6</a:t>
            </a:r>
            <a:r>
              <a:rPr lang="zh-CN" altLang="en-US" sz="2800" b="1">
                <a:solidFill>
                  <a:schemeClr val="bg1"/>
                </a:solidFill>
              </a:rPr>
              <a:t>）</a:t>
            </a:r>
            <a:endParaRPr lang="zh-CN" altLang="en-US" sz="2800"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91210" y="760095"/>
            <a:ext cx="4180205" cy="1076325"/>
          </a:xfrm>
          <a:prstGeom prst="rect">
            <a:avLst/>
          </a:prstGeom>
          <a:noFill/>
        </p:spPr>
        <p:txBody>
          <a:bodyPr wrap="square" rtlCol="0">
            <a:spAutoFit/>
          </a:bodyPr>
          <a:p>
            <a:r>
              <a:rPr lang="zh-CN" altLang="en-US" sz="3200" b="1">
                <a:solidFill>
                  <a:schemeClr val="bg1"/>
                </a:solidFill>
              </a:rPr>
              <a:t>算法的时间复杂度：</a:t>
            </a:r>
            <a:endParaRPr lang="zh-CN" altLang="en-US" sz="3200" b="1">
              <a:solidFill>
                <a:schemeClr val="bg1"/>
              </a:solidFill>
            </a:endParaRPr>
          </a:p>
          <a:p>
            <a:r>
              <a:rPr lang="en-US" altLang="zh-CN" sz="3200" b="1">
                <a:solidFill>
                  <a:schemeClr val="bg1"/>
                </a:solidFill>
              </a:rPr>
              <a:t>O~</a:t>
            </a:r>
            <a:endParaRPr lang="en-US" altLang="zh-CN" sz="3200" b="1">
              <a:solidFill>
                <a:schemeClr val="bg1"/>
              </a:solidFill>
            </a:endParaRPr>
          </a:p>
        </p:txBody>
      </p:sp>
      <p:sp>
        <p:nvSpPr>
          <p:cNvPr id="6" name="文本框 5"/>
          <p:cNvSpPr txBox="1"/>
          <p:nvPr/>
        </p:nvSpPr>
        <p:spPr>
          <a:xfrm>
            <a:off x="949960" y="2842260"/>
            <a:ext cx="4180205" cy="1753235"/>
          </a:xfrm>
          <a:prstGeom prst="rect">
            <a:avLst/>
          </a:prstGeom>
          <a:noFill/>
        </p:spPr>
        <p:txBody>
          <a:bodyPr wrap="square" rtlCol="0">
            <a:spAutoFit/>
          </a:bodyPr>
          <a:p>
            <a:r>
              <a:rPr lang="en-US" altLang="zh-CN" sz="3600" b="1">
                <a:solidFill>
                  <a:schemeClr val="bg1"/>
                </a:solidFill>
              </a:rPr>
              <a:t>Fibo</a:t>
            </a:r>
            <a:r>
              <a:rPr lang="zh-CN" altLang="en-US" sz="3600" b="1">
                <a:solidFill>
                  <a:schemeClr val="bg1"/>
                </a:solidFill>
              </a:rPr>
              <a:t>数列：</a:t>
            </a:r>
            <a:endParaRPr lang="zh-CN" altLang="en-US" sz="3600" b="1">
              <a:solidFill>
                <a:schemeClr val="bg1"/>
              </a:solidFill>
            </a:endParaRPr>
          </a:p>
          <a:p>
            <a:r>
              <a:rPr lang="zh-CN" altLang="en-US" sz="3600" b="1">
                <a:solidFill>
                  <a:schemeClr val="bg1"/>
                </a:solidFill>
              </a:rPr>
              <a:t>递归：</a:t>
            </a:r>
            <a:r>
              <a:rPr lang="en-US" altLang="zh-CN" sz="3600" b="1">
                <a:solidFill>
                  <a:schemeClr val="bg1"/>
                </a:solidFill>
              </a:rPr>
              <a:t>O</a:t>
            </a:r>
            <a:r>
              <a:rPr lang="zh-CN" altLang="en-US" sz="3600" b="1">
                <a:solidFill>
                  <a:schemeClr val="bg1"/>
                </a:solidFill>
              </a:rPr>
              <a:t>（</a:t>
            </a:r>
            <a:r>
              <a:rPr lang="en-US" altLang="zh-CN" sz="3600" b="1">
                <a:solidFill>
                  <a:schemeClr val="bg1"/>
                </a:solidFill>
              </a:rPr>
              <a:t>2^n</a:t>
            </a:r>
            <a:r>
              <a:rPr lang="zh-CN" altLang="en-US" sz="3600" b="1">
                <a:solidFill>
                  <a:schemeClr val="bg1"/>
                </a:solidFill>
              </a:rPr>
              <a:t>）</a:t>
            </a:r>
            <a:endParaRPr lang="zh-CN" altLang="en-US" sz="3600" b="1">
              <a:solidFill>
                <a:schemeClr val="bg1"/>
              </a:solidFill>
            </a:endParaRPr>
          </a:p>
          <a:p>
            <a:endParaRPr lang="zh-CN" altLang="en-US" sz="3600" b="1">
              <a:solidFill>
                <a:schemeClr val="bg1"/>
              </a:solidFill>
            </a:endParaRPr>
          </a:p>
        </p:txBody>
      </p:sp>
      <p:sp>
        <p:nvSpPr>
          <p:cNvPr id="7" name="文本框 6"/>
          <p:cNvSpPr txBox="1"/>
          <p:nvPr/>
        </p:nvSpPr>
        <p:spPr>
          <a:xfrm>
            <a:off x="6886575" y="3137535"/>
            <a:ext cx="3622675" cy="645160"/>
          </a:xfrm>
          <a:prstGeom prst="rect">
            <a:avLst/>
          </a:prstGeom>
          <a:noFill/>
        </p:spPr>
        <p:txBody>
          <a:bodyPr wrap="none" rtlCol="0" anchor="t">
            <a:spAutoFit/>
          </a:bodyPr>
          <a:p>
            <a:r>
              <a:rPr lang="zh-CN" altLang="en-US" sz="3600" b="1">
                <a:solidFill>
                  <a:schemeClr val="bg1"/>
                </a:solidFill>
                <a:sym typeface="+mn-ea"/>
              </a:rPr>
              <a:t>晋级做法：</a:t>
            </a:r>
            <a:r>
              <a:rPr lang="en-US" altLang="zh-CN" sz="3600" b="1">
                <a:solidFill>
                  <a:schemeClr val="bg1"/>
                </a:solidFill>
                <a:sym typeface="+mn-ea"/>
              </a:rPr>
              <a:t>O</a:t>
            </a:r>
            <a:r>
              <a:rPr lang="zh-CN" altLang="en-US" sz="3600" b="1">
                <a:solidFill>
                  <a:schemeClr val="bg1"/>
                </a:solidFill>
                <a:sym typeface="+mn-ea"/>
              </a:rPr>
              <a:t>（</a:t>
            </a:r>
            <a:r>
              <a:rPr lang="en-US" altLang="zh-CN" sz="3600" b="1">
                <a:solidFill>
                  <a:schemeClr val="bg1"/>
                </a:solidFill>
                <a:sym typeface="+mn-ea"/>
              </a:rPr>
              <a:t>n)</a:t>
            </a:r>
            <a:endParaRPr lang="en-US" altLang="zh-CN" sz="3600" b="1">
              <a:solidFill>
                <a:schemeClr val="bg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59460" y="1076960"/>
            <a:ext cx="11068050" cy="1137285"/>
          </a:xfrm>
          <a:prstGeom prst="rect">
            <a:avLst/>
          </a:prstGeom>
          <a:noFill/>
        </p:spPr>
        <p:txBody>
          <a:bodyPr wrap="square" rtlCol="0">
            <a:spAutoFit/>
          </a:bodyPr>
          <a:p>
            <a:r>
              <a:rPr lang="zh-CN" altLang="en-US" sz="3600" b="1">
                <a:solidFill>
                  <a:schemeClr val="bg1"/>
                </a:solidFill>
              </a:rPr>
              <a:t>递归思想：</a:t>
            </a:r>
            <a:endParaRPr lang="zh-CN" altLang="en-US" sz="3600" b="1">
              <a:solidFill>
                <a:schemeClr val="bg1"/>
              </a:solidFill>
            </a:endParaRPr>
          </a:p>
          <a:p>
            <a:r>
              <a:rPr lang="zh-CN" altLang="en-US" sz="3200" b="1">
                <a:solidFill>
                  <a:schemeClr val="bg1"/>
                </a:solidFill>
              </a:rPr>
              <a:t>如果</a:t>
            </a:r>
            <a:r>
              <a:rPr lang="en-US" altLang="zh-CN" sz="3200" b="1">
                <a:solidFill>
                  <a:schemeClr val="bg1"/>
                </a:solidFill>
              </a:rPr>
              <a:t>f</a:t>
            </a:r>
            <a:r>
              <a:rPr lang="zh-CN" altLang="en-US" sz="3200" b="1">
                <a:solidFill>
                  <a:schemeClr val="bg1"/>
                </a:solidFill>
              </a:rPr>
              <a:t>（）能解决第</a:t>
            </a:r>
            <a:r>
              <a:rPr lang="en-US" altLang="zh-CN" sz="3200" b="1">
                <a:solidFill>
                  <a:schemeClr val="bg1"/>
                </a:solidFill>
              </a:rPr>
              <a:t>n</a:t>
            </a:r>
            <a:r>
              <a:rPr lang="zh-CN" altLang="en-US" sz="3200" b="1">
                <a:solidFill>
                  <a:schemeClr val="bg1"/>
                </a:solidFill>
              </a:rPr>
              <a:t>项，那么它也能解决第</a:t>
            </a:r>
            <a:r>
              <a:rPr lang="en-US" altLang="zh-CN" sz="3200" b="1">
                <a:solidFill>
                  <a:schemeClr val="bg1"/>
                </a:solidFill>
              </a:rPr>
              <a:t>n-1</a:t>
            </a:r>
            <a:r>
              <a:rPr lang="zh-CN" altLang="en-US" sz="3200" b="1">
                <a:solidFill>
                  <a:schemeClr val="bg1"/>
                </a:solidFill>
              </a:rPr>
              <a:t>项和第</a:t>
            </a:r>
            <a:r>
              <a:rPr lang="en-US" altLang="zh-CN" sz="3200" b="1">
                <a:solidFill>
                  <a:schemeClr val="bg1"/>
                </a:solidFill>
              </a:rPr>
              <a:t>n+1</a:t>
            </a:r>
            <a:r>
              <a:rPr lang="zh-CN" altLang="en-US" sz="3200" b="1">
                <a:solidFill>
                  <a:schemeClr val="bg1"/>
                </a:solidFill>
              </a:rPr>
              <a:t>项</a:t>
            </a:r>
            <a:endParaRPr lang="zh-CN" altLang="en-US" sz="3200" b="1">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282575" y="127000"/>
            <a:ext cx="8397875" cy="6369685"/>
          </a:xfrm>
          <a:prstGeom prst="rect">
            <a:avLst/>
          </a:prstGeom>
          <a:noFill/>
        </p:spPr>
        <p:txBody>
          <a:bodyPr wrap="square" rtlCol="0" anchor="t">
            <a:spAutoFit/>
          </a:bodyPr>
          <a:p>
            <a:r>
              <a:rPr lang="zh-CN" altLang="en-US" sz="2400" b="1">
                <a:solidFill>
                  <a:schemeClr val="bg1"/>
                </a:solidFill>
              </a:rPr>
              <a:t>日本一位中学生发现一个奇妙的定理，请角谷教授证明，而教授无能为力，于是产生了角谷猜想。猜想的内容：任给一个自然数，若为偶数则除以2，若为奇数则乘3加1，得到一个新的自然数后按上面的法则继续演算。若干次后得到的结果必为1。请编写代码验证该猜想：求经过多少次运算可得到自然数1。 如：输入22，</a:t>
            </a:r>
            <a:endParaRPr lang="zh-CN" altLang="en-US" sz="2400" b="1">
              <a:solidFill>
                <a:schemeClr val="bg1"/>
              </a:solidFill>
            </a:endParaRPr>
          </a:p>
          <a:p>
            <a:r>
              <a:rPr lang="zh-CN" altLang="en-US" sz="2400" b="1">
                <a:solidFill>
                  <a:schemeClr val="bg1"/>
                </a:solidFill>
              </a:rPr>
              <a:t>22/2=11 ，11*3+1=34</a:t>
            </a:r>
            <a:endParaRPr lang="zh-CN" altLang="en-US" sz="2400" b="1">
              <a:solidFill>
                <a:schemeClr val="bg1"/>
              </a:solidFill>
            </a:endParaRPr>
          </a:p>
          <a:p>
            <a:r>
              <a:rPr lang="zh-CN" altLang="en-US" sz="2400" b="1">
                <a:solidFill>
                  <a:schemeClr val="bg1"/>
                </a:solidFill>
              </a:rPr>
              <a:t>34/2=17， 17*3+1=52</a:t>
            </a:r>
            <a:endParaRPr lang="zh-CN" altLang="en-US" sz="2400" b="1">
              <a:solidFill>
                <a:schemeClr val="bg1"/>
              </a:solidFill>
            </a:endParaRPr>
          </a:p>
          <a:p>
            <a:r>
              <a:rPr lang="zh-CN" altLang="en-US" sz="2400" b="1">
                <a:solidFill>
                  <a:schemeClr val="bg1"/>
                </a:solidFill>
              </a:rPr>
              <a:t>52/2=26， 26/2=13</a:t>
            </a:r>
            <a:endParaRPr lang="zh-CN" altLang="en-US" sz="2400" b="1">
              <a:solidFill>
                <a:schemeClr val="bg1"/>
              </a:solidFill>
            </a:endParaRPr>
          </a:p>
          <a:p>
            <a:r>
              <a:rPr lang="zh-CN" altLang="en-US" sz="2400" b="1">
                <a:solidFill>
                  <a:schemeClr val="bg1"/>
                </a:solidFill>
              </a:rPr>
              <a:t>13*3+1=40，40/2=20</a:t>
            </a:r>
            <a:endParaRPr lang="zh-CN" altLang="en-US" sz="2400" b="1">
              <a:solidFill>
                <a:schemeClr val="bg1"/>
              </a:solidFill>
            </a:endParaRPr>
          </a:p>
          <a:p>
            <a:r>
              <a:rPr lang="zh-CN" altLang="en-US" sz="2400" b="1">
                <a:solidFill>
                  <a:schemeClr val="bg1"/>
                </a:solidFill>
              </a:rPr>
              <a:t>20/2=10，10/2=5</a:t>
            </a:r>
            <a:endParaRPr lang="zh-CN" altLang="en-US" sz="2400" b="1">
              <a:solidFill>
                <a:schemeClr val="bg1"/>
              </a:solidFill>
            </a:endParaRPr>
          </a:p>
          <a:p>
            <a:r>
              <a:rPr lang="zh-CN" altLang="en-US" sz="2400" b="1">
                <a:solidFill>
                  <a:schemeClr val="bg1"/>
                </a:solidFill>
              </a:rPr>
              <a:t>5*3+1=16，16/2=8</a:t>
            </a:r>
            <a:endParaRPr lang="zh-CN" altLang="en-US" sz="2400" b="1">
              <a:solidFill>
                <a:schemeClr val="bg1"/>
              </a:solidFill>
            </a:endParaRPr>
          </a:p>
          <a:p>
            <a:r>
              <a:rPr lang="zh-CN" altLang="en-US" sz="2400" b="1">
                <a:solidFill>
                  <a:schemeClr val="bg1"/>
                </a:solidFill>
              </a:rPr>
              <a:t>8/2=4， 4/2=2</a:t>
            </a:r>
            <a:endParaRPr lang="zh-CN" altLang="en-US" sz="2400" b="1">
              <a:solidFill>
                <a:schemeClr val="bg1"/>
              </a:solidFill>
            </a:endParaRPr>
          </a:p>
          <a:p>
            <a:r>
              <a:rPr lang="zh-CN" altLang="en-US" sz="2400" b="1">
                <a:solidFill>
                  <a:schemeClr val="bg1"/>
                </a:solidFill>
              </a:rPr>
              <a:t>2/2=1</a:t>
            </a:r>
            <a:endParaRPr lang="zh-CN" altLang="en-US" sz="2400" b="1">
              <a:solidFill>
                <a:schemeClr val="bg1"/>
              </a:solidFill>
            </a:endParaRPr>
          </a:p>
          <a:p>
            <a:r>
              <a:rPr lang="zh-CN" altLang="en-US" sz="2400" b="1">
                <a:solidFill>
                  <a:schemeClr val="bg1"/>
                </a:solidFill>
              </a:rPr>
              <a:t>经过15次运算得到自然数1。</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输入</a:t>
            </a:r>
            <a:r>
              <a:rPr lang="zh-CN" altLang="en-US" sz="2400" b="1">
                <a:solidFill>
                  <a:schemeClr val="bg1"/>
                </a:solidFill>
              </a:rPr>
              <a:t>：一行，一个正整数n。（1 &lt;= n &lt;= 20000 )</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输出</a:t>
            </a:r>
            <a:r>
              <a:rPr lang="zh-CN" altLang="en-US" sz="2400" b="1">
                <a:solidFill>
                  <a:schemeClr val="bg1"/>
                </a:solidFill>
              </a:rPr>
              <a:t>：一行，一个整数，表示得到1所用的运算次数。</a:t>
            </a:r>
            <a:endParaRPr lang="zh-CN" altLang="en-US" sz="2400" b="1">
              <a:solidFill>
                <a:schemeClr val="bg1"/>
              </a:solidFill>
            </a:endParaRPr>
          </a:p>
        </p:txBody>
      </p:sp>
      <p:sp>
        <p:nvSpPr>
          <p:cNvPr id="4" name="文本框 3"/>
          <p:cNvSpPr txBox="1"/>
          <p:nvPr/>
        </p:nvSpPr>
        <p:spPr>
          <a:xfrm>
            <a:off x="8992870" y="127000"/>
            <a:ext cx="2834005" cy="583565"/>
          </a:xfrm>
          <a:prstGeom prst="rect">
            <a:avLst/>
          </a:prstGeom>
          <a:noFill/>
        </p:spPr>
        <p:txBody>
          <a:bodyPr wrap="square" rtlCol="0">
            <a:spAutoFit/>
          </a:bodyPr>
          <a:p>
            <a:r>
              <a:rPr lang="zh-CN" altLang="en-US" sz="3200" b="1">
                <a:ln w="22225">
                  <a:solidFill>
                    <a:schemeClr val="accent2"/>
                  </a:solidFill>
                  <a:prstDash val="solid"/>
                </a:ln>
                <a:solidFill>
                  <a:schemeClr val="accent2">
                    <a:lumMod val="40000"/>
                    <a:lumOff val="60000"/>
                  </a:schemeClr>
                </a:solidFill>
                <a:effectLst/>
              </a:rPr>
              <a:t>角谷猜想</a:t>
            </a:r>
            <a:endParaRPr lang="zh-CN" altLang="en-US" sz="3200" b="1">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6663055" y="3613150"/>
            <a:ext cx="2540000" cy="1568450"/>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样例输入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22</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样例输出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15</a:t>
            </a:r>
            <a:endParaRPr lang="zh-CN" altLang="en-US" sz="2400" b="1">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82930" y="323850"/>
            <a:ext cx="9916160" cy="2676525"/>
          </a:xfrm>
          <a:prstGeom prst="rect">
            <a:avLst/>
          </a:prstGeom>
          <a:noFill/>
        </p:spPr>
        <p:txBody>
          <a:bodyPr wrap="square" rtlCol="0" anchor="t">
            <a:spAutoFit/>
          </a:bodyPr>
          <a:p>
            <a:r>
              <a:rPr lang="zh-CN" altLang="en-US" sz="2800" b="1">
                <a:solidFill>
                  <a:schemeClr val="bg1"/>
                </a:solidFill>
              </a:rPr>
              <a:t>汉诺塔（又称河内塔）问题是源于印度一个古老传说的益智玩具。大梵天创造世界的时候做了三根金刚石柱子，在一根柱子上从下往上按照大小顺序摞着64片黄金圆盘。大梵天命令婆罗门把圆盘从下面开始按大小顺序重新摆放在另一根柱子上。并且规定，在小圆盘上不能放大圆盘，在三根柱子之间一次只能移动一个圆盘。</a:t>
            </a:r>
            <a:r>
              <a:rPr lang="en-US" altLang="zh-CN" sz="2800" b="1">
                <a:solidFill>
                  <a:schemeClr val="bg1"/>
                </a:solidFill>
              </a:rPr>
              <a:t>hanoi.cpp</a:t>
            </a:r>
            <a:endParaRPr lang="zh-CN" altLang="en-US" sz="2800" b="1">
              <a:solidFill>
                <a:schemeClr val="bg1"/>
              </a:solidFill>
            </a:endParaRPr>
          </a:p>
        </p:txBody>
      </p:sp>
      <p:sp>
        <p:nvSpPr>
          <p:cNvPr id="6" name="文本框 5"/>
          <p:cNvSpPr txBox="1"/>
          <p:nvPr/>
        </p:nvSpPr>
        <p:spPr>
          <a:xfrm>
            <a:off x="852805" y="4171315"/>
            <a:ext cx="9916160" cy="521970"/>
          </a:xfrm>
          <a:prstGeom prst="rect">
            <a:avLst/>
          </a:prstGeom>
          <a:noFill/>
        </p:spPr>
        <p:txBody>
          <a:bodyPr wrap="square" rtlCol="0" anchor="t">
            <a:spAutoFit/>
          </a:bodyPr>
          <a:p>
            <a:r>
              <a:rPr lang="zh-CN" altLang="en-US" sz="2800" b="1">
                <a:solidFill>
                  <a:schemeClr val="bg1"/>
                </a:solidFill>
              </a:rPr>
              <a:t>输入一个正整数</a:t>
            </a:r>
            <a:r>
              <a:rPr lang="en-US" altLang="zh-CN" sz="2800" b="1">
                <a:solidFill>
                  <a:schemeClr val="bg1"/>
                </a:solidFill>
              </a:rPr>
              <a:t>n</a:t>
            </a:r>
            <a:r>
              <a:rPr lang="zh-CN" altLang="en-US" sz="2800" b="1">
                <a:solidFill>
                  <a:schemeClr val="bg1"/>
                </a:solidFill>
              </a:rPr>
              <a:t>代表圆盘的数量（</a:t>
            </a:r>
            <a:r>
              <a:rPr lang="en-US" altLang="zh-CN" sz="2800" b="1">
                <a:solidFill>
                  <a:schemeClr val="bg1"/>
                </a:solidFill>
              </a:rPr>
              <a:t>n&lt;=20)</a:t>
            </a:r>
            <a:endParaRPr lang="en-US" altLang="zh-CN" sz="2800" b="1">
              <a:solidFill>
                <a:schemeClr val="bg1"/>
              </a:solidFill>
            </a:endParaRPr>
          </a:p>
        </p:txBody>
      </p:sp>
      <p:sp>
        <p:nvSpPr>
          <p:cNvPr id="7" name="文本框 6"/>
          <p:cNvSpPr txBox="1"/>
          <p:nvPr/>
        </p:nvSpPr>
        <p:spPr>
          <a:xfrm>
            <a:off x="852805" y="5233035"/>
            <a:ext cx="9916160" cy="521970"/>
          </a:xfrm>
          <a:prstGeom prst="rect">
            <a:avLst/>
          </a:prstGeom>
          <a:noFill/>
        </p:spPr>
        <p:txBody>
          <a:bodyPr wrap="square" rtlCol="0" anchor="t">
            <a:spAutoFit/>
          </a:bodyPr>
          <a:p>
            <a:r>
              <a:rPr lang="zh-CN" altLang="en-US" sz="2800" b="1">
                <a:solidFill>
                  <a:schemeClr val="bg1"/>
                </a:solidFill>
              </a:rPr>
              <a:t>输出一个整数代表</a:t>
            </a:r>
            <a:r>
              <a:rPr lang="en-US" altLang="zh-CN" sz="2800" b="1">
                <a:solidFill>
                  <a:schemeClr val="bg1"/>
                </a:solidFill>
              </a:rPr>
              <a:t>n</a:t>
            </a:r>
            <a:r>
              <a:rPr lang="zh-CN" altLang="en-US" sz="2800" b="1">
                <a:solidFill>
                  <a:schemeClr val="bg1"/>
                </a:solidFill>
              </a:rPr>
              <a:t>个圆盘的移动次数。</a:t>
            </a:r>
            <a:endParaRPr lang="zh-CN" altLang="en-US" sz="2800" b="1">
              <a:solidFill>
                <a:schemeClr val="bg1"/>
              </a:solidFill>
            </a:endParaRPr>
          </a:p>
        </p:txBody>
      </p:sp>
    </p:spTree>
  </p:cSld>
  <p:clrMapOvr>
    <a:masterClrMapping/>
  </p:clrMapOvr>
</p:sld>
</file>

<file path=ppt/tags/tag1.xml><?xml version="1.0" encoding="utf-8"?>
<p:tagLst xmlns:p="http://schemas.openxmlformats.org/presentationml/2006/main">
  <p:tag name="REFSHAPE" val="232637796"/>
  <p:tag name="KSO_WM_UNIT_PLACING_PICTURE_USER_VIEWPORT" val="{&quot;height&quot;:3405,&quot;width&quot;:7350}"/>
</p:tagLst>
</file>

<file path=ppt/tags/tag2.xml><?xml version="1.0" encoding="utf-8"?>
<p:tagLst xmlns:p="http://schemas.openxmlformats.org/presentationml/2006/main">
  <p:tag name="KSO_WM_UNIT_TABLE_BEAUTIFY" val="smartTable{ca537d1d-3d92-4512-8ceb-beccaf02c28b}"/>
  <p:tag name="TABLE_RECT" val="400.463*88.85*520.1*362.3"/>
  <p:tag name="TABLE_EMPHASIZE_COLOR" val="6579300"/>
  <p:tag name="TABLE_ONEKEY_SKIN_IDX" val="0"/>
  <p:tag name="TABLE_SKINIDX" val="-1"/>
  <p:tag name="TABLE_COLORIDX" val="l"/>
</p:tagLst>
</file>

<file path=ppt/tags/tag3.xml><?xml version="1.0" encoding="utf-8"?>
<p:tagLst xmlns:p="http://schemas.openxmlformats.org/presentationml/2006/main">
  <p:tag name="KSO_WM_UNIT_TABLE_BEAUTIFY" val="smartTable{434a4c73-7190-4326-ab8d-32cbe0694a89}"/>
  <p:tag name="TABLE_EMPHASIZE_COLOR" val="8684935"/>
  <p:tag name="TABLE_SKINIDX" val="-1"/>
  <p:tag name="TABLE_COLORIDX" va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2256</Words>
  <Application>WPS 演示</Application>
  <PresentationFormat>宽屏</PresentationFormat>
  <Paragraphs>327</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齐天伦</cp:lastModifiedBy>
  <cp:revision>42</cp:revision>
  <dcterms:created xsi:type="dcterms:W3CDTF">2020-01-16T17:30:00Z</dcterms:created>
  <dcterms:modified xsi:type="dcterms:W3CDTF">2021-07-12T08:45:42Z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