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72" r:id="rId5"/>
    <p:sldId id="258" r:id="rId6"/>
    <p:sldId id="260" r:id="rId7"/>
    <p:sldId id="261" r:id="rId8"/>
    <p:sldId id="262" r:id="rId9"/>
    <p:sldId id="263" r:id="rId10"/>
    <p:sldId id="268" r:id="rId11"/>
    <p:sldId id="265" r:id="rId12"/>
    <p:sldId id="266"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93315" y="1674495"/>
            <a:ext cx="8147685" cy="1014730"/>
          </a:xfrm>
          <a:prstGeom prst="rect">
            <a:avLst/>
          </a:prstGeom>
          <a:noFill/>
        </p:spPr>
        <p:txBody>
          <a:bodyPr wrap="square" rtlCol="0">
            <a:spAutoFit/>
          </a:bodyPr>
          <a:p>
            <a:r>
              <a:rPr lang="zh-CN" altLang="en-US" sz="6000" b="1">
                <a:solidFill>
                  <a:schemeClr val="bg1"/>
                </a:solidFill>
                <a:latin typeface="+mj-ea"/>
                <a:ea typeface="+mj-ea"/>
                <a:cs typeface="+mj-ea"/>
              </a:rPr>
              <a:t>信息奥赛入门       </a:t>
            </a:r>
            <a:r>
              <a:rPr lang="en-US" altLang="zh-CN" sz="6000" b="1">
                <a:solidFill>
                  <a:schemeClr val="bg1"/>
                </a:solidFill>
                <a:latin typeface="+mj-ea"/>
                <a:ea typeface="+mj-ea"/>
                <a:cs typeface="+mj-ea"/>
              </a:rPr>
              <a:t>#12</a:t>
            </a:r>
            <a:endParaRPr lang="en-US" altLang="zh-CN" sz="6000" b="1">
              <a:solidFill>
                <a:schemeClr val="bg1"/>
              </a:solidFill>
              <a:latin typeface="+mj-ea"/>
              <a:ea typeface="+mj-ea"/>
              <a:cs typeface="+mj-ea"/>
            </a:endParaRPr>
          </a:p>
        </p:txBody>
      </p:sp>
      <p:sp>
        <p:nvSpPr>
          <p:cNvPr id="6" name="文本框 5"/>
          <p:cNvSpPr txBox="1"/>
          <p:nvPr/>
        </p:nvSpPr>
        <p:spPr>
          <a:xfrm>
            <a:off x="6554470" y="2689225"/>
            <a:ext cx="3465830" cy="583565"/>
          </a:xfrm>
          <a:prstGeom prst="rect">
            <a:avLst/>
          </a:prstGeom>
          <a:noFill/>
        </p:spPr>
        <p:txBody>
          <a:bodyPr wrap="square" rtlCol="0">
            <a:spAutoFit/>
          </a:bodyPr>
          <a:p>
            <a:r>
              <a:rPr lang="zh-CN" sz="3200" b="1">
                <a:solidFill>
                  <a:schemeClr val="bg1"/>
                </a:solidFill>
                <a:latin typeface="+mj-ea"/>
                <a:ea typeface="+mj-ea"/>
                <a:cs typeface="+mj-ea"/>
              </a:rPr>
              <a:t>字符串与字符数组</a:t>
            </a:r>
            <a:endParaRPr lang="zh-CN" sz="3200" b="1">
              <a:solidFill>
                <a:schemeClr val="bg1"/>
              </a:solidFill>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1305" y="110490"/>
            <a:ext cx="5064125" cy="583565"/>
          </a:xfrm>
          <a:prstGeom prst="rect">
            <a:avLst/>
          </a:prstGeom>
          <a:noFill/>
        </p:spPr>
        <p:txBody>
          <a:bodyPr wrap="square" rtlCol="0">
            <a:spAutoFit/>
          </a:bodyPr>
          <a:p>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国王的魔镜</a:t>
            </a:r>
            <a:endPar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pic>
        <p:nvPicPr>
          <p:cNvPr id="2" name="图片 1"/>
          <p:cNvPicPr>
            <a:picLocks noChangeAspect="1"/>
          </p:cNvPicPr>
          <p:nvPr/>
        </p:nvPicPr>
        <p:blipFill>
          <a:blip r:embed="rId1"/>
          <a:stretch>
            <a:fillRect/>
          </a:stretch>
        </p:blipFill>
        <p:spPr>
          <a:xfrm>
            <a:off x="97790" y="763905"/>
            <a:ext cx="11997055" cy="53301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4170" y="126365"/>
            <a:ext cx="3354705" cy="583565"/>
          </a:xfrm>
          <a:prstGeom prst="rect">
            <a:avLst/>
          </a:prstGeom>
          <a:noFill/>
        </p:spPr>
        <p:txBody>
          <a:bodyPr wrap="square" rtlCol="0">
            <a:spAutoFit/>
          </a:bodyPr>
          <a:p>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简单加密</a:t>
            </a:r>
            <a:endPar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pic>
        <p:nvPicPr>
          <p:cNvPr id="2" name="图片 1"/>
          <p:cNvPicPr>
            <a:picLocks noChangeAspect="1"/>
          </p:cNvPicPr>
          <p:nvPr/>
        </p:nvPicPr>
        <p:blipFill>
          <a:blip r:embed="rId1"/>
          <a:stretch>
            <a:fillRect/>
          </a:stretch>
        </p:blipFill>
        <p:spPr>
          <a:xfrm>
            <a:off x="0" y="709295"/>
            <a:ext cx="12191365" cy="60902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5295" y="347980"/>
            <a:ext cx="10598150" cy="4831080"/>
          </a:xfrm>
          <a:prstGeom prst="rect">
            <a:avLst/>
          </a:prstGeom>
          <a:noFill/>
        </p:spPr>
        <p:txBody>
          <a:bodyPr wrap="square" rtlCol="0" anchor="t">
            <a:spAutoFit/>
          </a:bodyPr>
          <a:p>
            <a:r>
              <a:rPr lang="zh-CN" altLang="en-US" sz="2800" b="1">
                <a:solidFill>
                  <a:schemeClr val="bg1"/>
                </a:solidFill>
              </a:rPr>
              <a:t>作业：</a:t>
            </a:r>
            <a:endParaRPr lang="zh-CN" altLang="en-US" sz="2800" b="1">
              <a:solidFill>
                <a:schemeClr val="bg1"/>
              </a:solidFill>
            </a:endParaRPr>
          </a:p>
          <a:p>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题目描述</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小 K 同学向小 P 同学发送了一个长度为 8 的 01 字符串来玩数字游戏，小 P 同学想要知道字符串中究竟有多少个 1。</a:t>
            </a:r>
            <a:endParaRPr lang="zh-CN" altLang="en-US" sz="2800" b="1">
              <a:solidFill>
                <a:schemeClr val="bg1"/>
              </a:solidFill>
            </a:endParaRPr>
          </a:p>
          <a:p>
            <a:r>
              <a:rPr lang="zh-CN" altLang="en-US" sz="2800" b="1">
                <a:solidFill>
                  <a:schemeClr val="bg1"/>
                </a:solidFill>
              </a:rPr>
              <a:t>注意：01 字符串为每一个字符是 0 或者 1 的字符串，如“101”（不含双引号）为一个长度为 3 的 01 字符串。</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输入格式</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输入文件只有一行，一个长度为 8 的 01 字符串 s。</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输出格式</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输出文件只有一行，包含一个整数，即 01 字符串中字符 1 的个数。</a:t>
            </a:r>
            <a:endParaRPr lang="zh-CN" altLang="en-US" sz="2800" b="1">
              <a:solidFill>
                <a:schemeClr val="bg1"/>
              </a:solidFill>
            </a:endParaRPr>
          </a:p>
        </p:txBody>
      </p:sp>
      <p:sp>
        <p:nvSpPr>
          <p:cNvPr id="5" name="文本框 4"/>
          <p:cNvSpPr txBox="1"/>
          <p:nvPr/>
        </p:nvSpPr>
        <p:spPr>
          <a:xfrm>
            <a:off x="455295" y="5734050"/>
            <a:ext cx="7321550" cy="521970"/>
          </a:xfrm>
          <a:prstGeom prst="rect">
            <a:avLst/>
          </a:prstGeom>
          <a:noFill/>
        </p:spPr>
        <p:txBody>
          <a:bodyPr wrap="square" rtlCol="0" anchor="t">
            <a:spAutoFit/>
          </a:bodyPr>
          <a:p>
            <a:r>
              <a:rPr lang="zh-CN" altLang="en-US" sz="2800" b="1">
                <a:solidFill>
                  <a:schemeClr val="bg1"/>
                </a:solidFill>
              </a:rPr>
              <a:t>输入样例</a:t>
            </a:r>
            <a:r>
              <a:rPr lang="en-US" altLang="zh-CN" sz="2800" b="1">
                <a:solidFill>
                  <a:schemeClr val="bg1"/>
                </a:solidFill>
              </a:rPr>
              <a:t>1</a:t>
            </a:r>
            <a:r>
              <a:rPr lang="zh-CN" altLang="en-US" sz="2800" b="1">
                <a:solidFill>
                  <a:schemeClr val="bg1"/>
                </a:solidFill>
              </a:rPr>
              <a:t>：00010100        输出样例</a:t>
            </a:r>
            <a:r>
              <a:rPr lang="en-US" altLang="zh-CN" sz="2800" b="1">
                <a:solidFill>
                  <a:schemeClr val="bg1"/>
                </a:solidFill>
              </a:rPr>
              <a:t>:1</a:t>
            </a:r>
            <a:r>
              <a:rPr lang="zh-CN" altLang="en-US" sz="2800" b="1">
                <a:solidFill>
                  <a:schemeClr val="bg1"/>
                </a:solidFill>
              </a:rPr>
              <a:t>：2</a:t>
            </a:r>
            <a:endParaRPr lang="zh-CN" altLang="en-US" sz="28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8945" y="399415"/>
            <a:ext cx="9881870" cy="583565"/>
          </a:xfrm>
          <a:prstGeom prst="rect">
            <a:avLst/>
          </a:prstGeom>
          <a:noFill/>
        </p:spPr>
        <p:txBody>
          <a:bodyPr wrap="square" rtlCol="0">
            <a:spAutoFit/>
          </a:bodyPr>
          <a:p>
            <a:r>
              <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c++</a:t>
            </a:r>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万能头文件： </a:t>
            </a:r>
            <a:r>
              <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#include &lt;bits/stdc++.h&gt;</a:t>
            </a:r>
            <a:endPar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sp>
        <p:nvSpPr>
          <p:cNvPr id="6" name="文本框 5"/>
          <p:cNvSpPr txBox="1"/>
          <p:nvPr/>
        </p:nvSpPr>
        <p:spPr>
          <a:xfrm>
            <a:off x="448945" y="1288415"/>
            <a:ext cx="5606415" cy="4892675"/>
          </a:xfrm>
          <a:prstGeom prst="rect">
            <a:avLst/>
          </a:prstGeom>
          <a:noFill/>
        </p:spPr>
        <p:txBody>
          <a:bodyPr wrap="square" rtlCol="0" anchor="t">
            <a:spAutoFit/>
          </a:bodyPr>
          <a:p>
            <a:r>
              <a:rPr lang="zh-CN" altLang="en-US" sz="2400" b="1">
                <a:solidFill>
                  <a:schemeClr val="bg1"/>
                </a:solidFill>
              </a:rPr>
              <a:t>#include &lt;iostream&gt;  </a:t>
            </a:r>
            <a:endParaRPr lang="zh-CN" altLang="en-US" sz="2400" b="1">
              <a:solidFill>
                <a:schemeClr val="bg1"/>
              </a:solidFill>
            </a:endParaRPr>
          </a:p>
          <a:p>
            <a:r>
              <a:rPr lang="zh-CN" altLang="en-US" sz="2400" b="1">
                <a:solidFill>
                  <a:schemeClr val="bg1"/>
                </a:solidFill>
              </a:rPr>
              <a:t>#include &lt;fstream&gt; </a:t>
            </a:r>
            <a:endParaRPr lang="zh-CN" altLang="en-US" sz="2400" b="1">
              <a:solidFill>
                <a:schemeClr val="bg1"/>
              </a:solidFill>
            </a:endParaRPr>
          </a:p>
          <a:p>
            <a:r>
              <a:rPr lang="zh-CN" altLang="en-US" sz="2400" b="1">
                <a:solidFill>
                  <a:schemeClr val="bg1"/>
                </a:solidFill>
              </a:rPr>
              <a:t>#include &lt;algorithm&gt; </a:t>
            </a:r>
            <a:endParaRPr lang="zh-CN" altLang="en-US" sz="2400" b="1">
              <a:solidFill>
                <a:schemeClr val="bg1"/>
              </a:solidFill>
            </a:endParaRPr>
          </a:p>
          <a:p>
            <a:r>
              <a:rPr lang="zh-CN" altLang="en-US" sz="2400" b="1">
                <a:solidFill>
                  <a:schemeClr val="bg1"/>
                </a:solidFill>
              </a:rPr>
              <a:t>#include &lt;cmath&gt; </a:t>
            </a:r>
            <a:endParaRPr lang="zh-CN" altLang="en-US" sz="2400" b="1">
              <a:solidFill>
                <a:schemeClr val="bg1"/>
              </a:solidFill>
            </a:endParaRPr>
          </a:p>
          <a:p>
            <a:r>
              <a:rPr lang="zh-CN" altLang="en-US" sz="2400" b="1">
                <a:solidFill>
                  <a:schemeClr val="bg1"/>
                </a:solidFill>
              </a:rPr>
              <a:t>#include &lt;deque&gt; </a:t>
            </a:r>
            <a:endParaRPr lang="zh-CN" altLang="en-US" sz="2400" b="1">
              <a:solidFill>
                <a:schemeClr val="bg1"/>
              </a:solidFill>
            </a:endParaRPr>
          </a:p>
          <a:p>
            <a:r>
              <a:rPr lang="zh-CN" altLang="en-US" sz="2400" b="1">
                <a:solidFill>
                  <a:schemeClr val="bg1"/>
                </a:solidFill>
              </a:rPr>
              <a:t>#include &lt;vector&gt; </a:t>
            </a:r>
            <a:endParaRPr lang="zh-CN" altLang="en-US" sz="2400" b="1">
              <a:solidFill>
                <a:schemeClr val="bg1"/>
              </a:solidFill>
            </a:endParaRPr>
          </a:p>
          <a:p>
            <a:r>
              <a:rPr lang="zh-CN" altLang="en-US" sz="2400" b="1">
                <a:solidFill>
                  <a:schemeClr val="bg1"/>
                </a:solidFill>
              </a:rPr>
              <a:t>#include &lt;queue&gt; </a:t>
            </a:r>
            <a:endParaRPr lang="zh-CN" altLang="en-US" sz="2400" b="1">
              <a:solidFill>
                <a:schemeClr val="bg1"/>
              </a:solidFill>
            </a:endParaRPr>
          </a:p>
          <a:p>
            <a:r>
              <a:rPr lang="zh-CN" altLang="en-US" sz="2400" b="1">
                <a:solidFill>
                  <a:schemeClr val="bg1"/>
                </a:solidFill>
              </a:rPr>
              <a:t>#include &lt;string&gt; </a:t>
            </a:r>
            <a:endParaRPr lang="zh-CN" altLang="en-US" sz="2400" b="1">
              <a:solidFill>
                <a:schemeClr val="bg1"/>
              </a:solidFill>
            </a:endParaRPr>
          </a:p>
          <a:p>
            <a:r>
              <a:rPr lang="zh-CN" altLang="en-US" sz="2400" b="1">
                <a:solidFill>
                  <a:schemeClr val="bg1"/>
                </a:solidFill>
              </a:rPr>
              <a:t>#include &lt;cstring&gt; </a:t>
            </a:r>
            <a:endParaRPr lang="zh-CN" altLang="en-US" sz="2400" b="1">
              <a:solidFill>
                <a:schemeClr val="bg1"/>
              </a:solidFill>
            </a:endParaRPr>
          </a:p>
          <a:p>
            <a:r>
              <a:rPr lang="zh-CN" altLang="en-US" sz="2400" b="1">
                <a:solidFill>
                  <a:schemeClr val="bg1"/>
                </a:solidFill>
              </a:rPr>
              <a:t>#include &lt;map&gt; </a:t>
            </a:r>
            <a:endParaRPr lang="zh-CN" altLang="en-US" sz="2400" b="1">
              <a:solidFill>
                <a:schemeClr val="bg1"/>
              </a:solidFill>
            </a:endParaRPr>
          </a:p>
          <a:p>
            <a:r>
              <a:rPr lang="zh-CN" altLang="en-US" sz="2400" b="1">
                <a:solidFill>
                  <a:schemeClr val="bg1"/>
                </a:solidFill>
              </a:rPr>
              <a:t>#include &lt;stack&gt; </a:t>
            </a:r>
            <a:endParaRPr lang="zh-CN" altLang="en-US" sz="2400" b="1">
              <a:solidFill>
                <a:schemeClr val="bg1"/>
              </a:solidFill>
            </a:endParaRPr>
          </a:p>
          <a:p>
            <a:r>
              <a:rPr lang="zh-CN" altLang="en-US" sz="2400" b="1">
                <a:solidFill>
                  <a:schemeClr val="bg1"/>
                </a:solidFill>
              </a:rPr>
              <a:t>#include &lt;set&gt; </a:t>
            </a:r>
            <a:endParaRPr lang="zh-CN" altLang="en-US" sz="2400" b="1">
              <a:solidFill>
                <a:schemeClr val="bg1"/>
              </a:solidFill>
            </a:endParaRPr>
          </a:p>
          <a:p>
            <a:r>
              <a:rPr lang="zh-CN" altLang="en-US" sz="2400" b="1">
                <a:solidFill>
                  <a:schemeClr val="bg1"/>
                </a:solidFill>
              </a:rPr>
              <a:t>等等……</a:t>
            </a:r>
            <a:endParaRPr lang="zh-CN" altLang="en-US" sz="2400" b="1">
              <a:solidFill>
                <a:schemeClr val="bg1"/>
              </a:solidFill>
            </a:endParaRPr>
          </a:p>
        </p:txBody>
      </p:sp>
      <p:sp>
        <p:nvSpPr>
          <p:cNvPr id="7" name="文本框 6"/>
          <p:cNvSpPr txBox="1"/>
          <p:nvPr/>
        </p:nvSpPr>
        <p:spPr>
          <a:xfrm>
            <a:off x="3577590" y="1288415"/>
            <a:ext cx="8070850" cy="5077460"/>
          </a:xfrm>
          <a:prstGeom prst="rect">
            <a:avLst/>
          </a:prstGeom>
          <a:noFill/>
        </p:spPr>
        <p:txBody>
          <a:bodyPr wrap="square" rtlCol="0" anchor="t">
            <a:spAutoFit/>
          </a:bodyPr>
          <a:p>
            <a:r>
              <a:rPr lang="zh-CN" altLang="en-US" b="1">
                <a:solidFill>
                  <a:schemeClr val="bg1"/>
                </a:solidFill>
              </a:rPr>
              <a:t>优点如下：</a:t>
            </a:r>
            <a:endParaRPr lang="zh-CN" altLang="en-US" b="1">
              <a:solidFill>
                <a:schemeClr val="bg1"/>
              </a:solidFill>
            </a:endParaRPr>
          </a:p>
          <a:p>
            <a:endParaRPr lang="zh-CN" altLang="en-US" b="1">
              <a:solidFill>
                <a:schemeClr val="bg1"/>
              </a:solidFill>
            </a:endParaRPr>
          </a:p>
          <a:p>
            <a:r>
              <a:rPr lang="zh-CN" altLang="en-US" b="1">
                <a:solidFill>
                  <a:schemeClr val="bg1"/>
                </a:solidFill>
              </a:rPr>
              <a:t>　　　　1.在竞赛中节约时间</a:t>
            </a:r>
            <a:endParaRPr lang="zh-CN" altLang="en-US" b="1">
              <a:solidFill>
                <a:schemeClr val="bg1"/>
              </a:solidFill>
            </a:endParaRPr>
          </a:p>
          <a:p>
            <a:endParaRPr lang="zh-CN" altLang="en-US" b="1">
              <a:solidFill>
                <a:schemeClr val="bg1"/>
              </a:solidFill>
            </a:endParaRPr>
          </a:p>
          <a:p>
            <a:r>
              <a:rPr lang="zh-CN" altLang="en-US" b="1">
                <a:solidFill>
                  <a:schemeClr val="bg1"/>
                </a:solidFill>
              </a:rPr>
              <a:t>　　　　2.减少了编写所有必要头文件的工作量</a:t>
            </a:r>
            <a:endParaRPr lang="zh-CN" altLang="en-US" b="1">
              <a:solidFill>
                <a:schemeClr val="bg1"/>
              </a:solidFill>
            </a:endParaRPr>
          </a:p>
          <a:p>
            <a:endParaRPr lang="zh-CN" altLang="en-US" b="1">
              <a:solidFill>
                <a:schemeClr val="bg1"/>
              </a:solidFill>
            </a:endParaRPr>
          </a:p>
          <a:p>
            <a:r>
              <a:rPr lang="zh-CN" altLang="en-US" b="1">
                <a:solidFill>
                  <a:schemeClr val="bg1"/>
                </a:solidFill>
              </a:rPr>
              <a:t>　　　　3.对于使用的每个函数，不用记住GNU C++的所有STL</a:t>
            </a:r>
            <a:endParaRPr lang="zh-CN" altLang="en-US" b="1">
              <a:solidFill>
                <a:schemeClr val="bg1"/>
              </a:solidFill>
            </a:endParaRPr>
          </a:p>
          <a:p>
            <a:endParaRPr lang="zh-CN" altLang="en-US" b="1">
              <a:solidFill>
                <a:schemeClr val="bg1"/>
              </a:solidFill>
            </a:endParaRPr>
          </a:p>
          <a:p>
            <a:r>
              <a:rPr lang="zh-CN" altLang="en-US" b="1">
                <a:solidFill>
                  <a:schemeClr val="bg1"/>
                </a:solidFill>
              </a:rPr>
              <a:t>缺点如下：</a:t>
            </a:r>
            <a:endParaRPr lang="zh-CN" altLang="en-US" b="1">
              <a:solidFill>
                <a:schemeClr val="bg1"/>
              </a:solidFill>
            </a:endParaRPr>
          </a:p>
          <a:p>
            <a:endParaRPr lang="zh-CN" altLang="en-US" b="1">
              <a:solidFill>
                <a:schemeClr val="bg1"/>
              </a:solidFill>
            </a:endParaRPr>
          </a:p>
          <a:p>
            <a:r>
              <a:rPr lang="zh-CN" altLang="en-US" b="1">
                <a:solidFill>
                  <a:schemeClr val="bg1"/>
                </a:solidFill>
              </a:rPr>
              <a:t>　　　　1.不属于GNU C++库的标准头文件，在部分情况下可能会失败</a:t>
            </a:r>
            <a:endParaRPr lang="zh-CN" altLang="en-US" b="1">
              <a:solidFill>
                <a:schemeClr val="bg1"/>
              </a:solidFill>
            </a:endParaRPr>
          </a:p>
          <a:p>
            <a:endParaRPr lang="zh-CN" altLang="en-US" b="1">
              <a:solidFill>
                <a:schemeClr val="bg1"/>
              </a:solidFill>
            </a:endParaRPr>
          </a:p>
          <a:p>
            <a:r>
              <a:rPr lang="zh-CN" altLang="en-US" b="1">
                <a:solidFill>
                  <a:schemeClr val="bg1"/>
                </a:solidFill>
              </a:rPr>
              <a:t>　　　　2.使用它将包含许多不必要的东西，并增加编译时间</a:t>
            </a:r>
            <a:endParaRPr lang="zh-CN" altLang="en-US" b="1">
              <a:solidFill>
                <a:schemeClr val="bg1"/>
              </a:solidFill>
            </a:endParaRPr>
          </a:p>
          <a:p>
            <a:endParaRPr lang="zh-CN" altLang="en-US" b="1">
              <a:solidFill>
                <a:schemeClr val="bg1"/>
              </a:solidFill>
            </a:endParaRPr>
          </a:p>
          <a:p>
            <a:r>
              <a:rPr lang="zh-CN" altLang="en-US" b="1">
                <a:solidFill>
                  <a:schemeClr val="bg1"/>
                </a:solidFill>
              </a:rPr>
              <a:t>　　　　3.这个头文件不是C++标准的一部分，因此是不可移植的，应该避免</a:t>
            </a:r>
            <a:endParaRPr lang="zh-CN" altLang="en-US" b="1">
              <a:solidFill>
                <a:schemeClr val="bg1"/>
              </a:solidFill>
            </a:endParaRPr>
          </a:p>
          <a:p>
            <a:endParaRPr lang="zh-CN" altLang="en-US" b="1">
              <a:solidFill>
                <a:schemeClr val="bg1"/>
              </a:solidFill>
            </a:endParaRPr>
          </a:p>
          <a:p>
            <a:r>
              <a:rPr lang="zh-CN" altLang="en-US" b="1">
                <a:solidFill>
                  <a:schemeClr val="bg1"/>
                </a:solidFill>
              </a:rPr>
              <a:t>　　　　4.编译器每次编译翻译单元时都必须实际读取和分析每个包含的头文</a:t>
            </a:r>
            <a:r>
              <a:rPr lang="en-US" altLang="zh-CN" b="1">
                <a:solidFill>
                  <a:schemeClr val="bg1"/>
                </a:solidFill>
              </a:rPr>
              <a:t>	</a:t>
            </a:r>
            <a:r>
              <a:rPr lang="zh-CN" altLang="en-US" b="1">
                <a:solidFill>
                  <a:schemeClr val="bg1"/>
                </a:solidFill>
              </a:rPr>
              <a:t>件，应该减少这类头文件的使用</a:t>
            </a:r>
            <a:endParaRPr lang="zh-CN" altLang="en-US"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643255" y="0"/>
            <a:ext cx="10271125" cy="6689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8945" y="399415"/>
            <a:ext cx="3005455" cy="583565"/>
          </a:xfrm>
          <a:prstGeom prst="rect">
            <a:avLst/>
          </a:prstGeom>
          <a:noFill/>
        </p:spPr>
        <p:txBody>
          <a:bodyPr wrap="square" rtlCol="0">
            <a:spAutoFit/>
          </a:bodyPr>
          <a:p>
            <a:r>
              <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string</a:t>
            </a:r>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基础知识：</a:t>
            </a:r>
            <a:endPar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sp>
        <p:nvSpPr>
          <p:cNvPr id="6" name="文本框 5"/>
          <p:cNvSpPr txBox="1"/>
          <p:nvPr/>
        </p:nvSpPr>
        <p:spPr>
          <a:xfrm>
            <a:off x="1442085" y="1642110"/>
            <a:ext cx="7606665" cy="583565"/>
          </a:xfrm>
          <a:prstGeom prst="rect">
            <a:avLst/>
          </a:prstGeom>
          <a:noFill/>
        </p:spPr>
        <p:txBody>
          <a:bodyPr wrap="square" rtlCol="0">
            <a:spAutoFit/>
            <a:scene3d>
              <a:camera prst="orthographicFront"/>
              <a:lightRig rig="threePt" dir="t"/>
            </a:scene3d>
          </a:bodyPr>
          <a:p>
            <a:pPr indent="0">
              <a:buFont typeface="Arial" panose="020B0604020202020204" pitchFamily="34" charset="0"/>
              <a:buNone/>
            </a:pPr>
            <a:r>
              <a:rPr lang="en-US" altLang="zh-CN" sz="3200" b="1">
                <a:solidFill>
                  <a:schemeClr val="bg1"/>
                </a:solidFill>
                <a:effectLst>
                  <a:outerShdw blurRad="38100" dist="19050" dir="2700000" algn="tl" rotWithShape="0">
                    <a:schemeClr val="dk1">
                      <a:alpha val="40000"/>
                    </a:schemeClr>
                  </a:outerShdw>
                </a:effectLst>
                <a:latin typeface="+mn-ea"/>
                <a:cs typeface="+mn-ea"/>
              </a:rPr>
              <a:t>string</a:t>
            </a:r>
            <a:r>
              <a:rPr lang="zh-CN" altLang="en-US" sz="3200" b="1">
                <a:solidFill>
                  <a:schemeClr val="bg1"/>
                </a:solidFill>
                <a:effectLst>
                  <a:outerShdw blurRad="38100" dist="19050" dir="2700000" algn="tl" rotWithShape="0">
                    <a:schemeClr val="dk1">
                      <a:alpha val="40000"/>
                    </a:schemeClr>
                  </a:outerShdw>
                </a:effectLst>
                <a:latin typeface="+mn-ea"/>
                <a:cs typeface="+mn-ea"/>
              </a:rPr>
              <a:t>是</a:t>
            </a:r>
            <a:r>
              <a:rPr lang="en-US" altLang="zh-CN" sz="3200" b="1">
                <a:solidFill>
                  <a:schemeClr val="bg1"/>
                </a:solidFill>
                <a:effectLst>
                  <a:outerShdw blurRad="38100" dist="19050" dir="2700000" algn="tl" rotWithShape="0">
                    <a:schemeClr val="dk1">
                      <a:alpha val="40000"/>
                    </a:schemeClr>
                  </a:outerShdw>
                </a:effectLst>
                <a:latin typeface="+mn-ea"/>
                <a:cs typeface="+mn-ea"/>
              </a:rPr>
              <a:t>C++</a:t>
            </a:r>
            <a:r>
              <a:rPr lang="zh-CN" altLang="en-US" sz="3200" b="1">
                <a:solidFill>
                  <a:schemeClr val="bg1"/>
                </a:solidFill>
                <a:effectLst>
                  <a:outerShdw blurRad="38100" dist="19050" dir="2700000" algn="tl" rotWithShape="0">
                    <a:schemeClr val="dk1">
                      <a:alpha val="40000"/>
                    </a:schemeClr>
                  </a:outerShdw>
                </a:effectLst>
                <a:latin typeface="+mn-ea"/>
                <a:cs typeface="+mn-ea"/>
              </a:rPr>
              <a:t>的</a:t>
            </a:r>
            <a:r>
              <a:rPr lang="en-US" altLang="zh-CN" sz="3200" b="1">
                <a:solidFill>
                  <a:schemeClr val="bg1"/>
                </a:solidFill>
                <a:effectLst>
                  <a:outerShdw blurRad="38100" dist="19050" dir="2700000" algn="tl" rotWithShape="0">
                    <a:schemeClr val="dk1">
                      <a:alpha val="40000"/>
                    </a:schemeClr>
                  </a:outerShdw>
                </a:effectLst>
                <a:latin typeface="+mn-ea"/>
                <a:cs typeface="+mn-ea"/>
              </a:rPr>
              <a:t>STL</a:t>
            </a:r>
            <a:r>
              <a:rPr lang="zh-CN" altLang="en-US" sz="3200" b="1">
                <a:solidFill>
                  <a:schemeClr val="bg1"/>
                </a:solidFill>
                <a:effectLst>
                  <a:outerShdw blurRad="38100" dist="19050" dir="2700000" algn="tl" rotWithShape="0">
                    <a:schemeClr val="dk1">
                      <a:alpha val="40000"/>
                    </a:schemeClr>
                  </a:outerShdw>
                </a:effectLst>
                <a:latin typeface="+mn-ea"/>
                <a:cs typeface="+mn-ea"/>
              </a:rPr>
              <a:t>提供的字符串</a:t>
            </a:r>
            <a:endParaRPr lang="zh-CN" altLang="en-US" sz="3200" b="1">
              <a:solidFill>
                <a:schemeClr val="bg1"/>
              </a:solidFill>
              <a:effectLst>
                <a:outerShdw blurRad="38100" dist="19050" dir="2700000" algn="tl" rotWithShape="0">
                  <a:schemeClr val="dk1">
                    <a:alpha val="40000"/>
                  </a:schemeClr>
                </a:outerShdw>
              </a:effectLst>
              <a:latin typeface="+mn-ea"/>
              <a:cs typeface="+mn-ea"/>
            </a:endParaRPr>
          </a:p>
        </p:txBody>
      </p:sp>
      <p:sp>
        <p:nvSpPr>
          <p:cNvPr id="7" name="文本框 6"/>
          <p:cNvSpPr txBox="1"/>
          <p:nvPr/>
        </p:nvSpPr>
        <p:spPr>
          <a:xfrm>
            <a:off x="1442085" y="2497455"/>
            <a:ext cx="10206355" cy="3230245"/>
          </a:xfrm>
          <a:prstGeom prst="rect">
            <a:avLst/>
          </a:prstGeom>
          <a:noFill/>
        </p:spPr>
        <p:txBody>
          <a:bodyPr wrap="square" rtlCol="0">
            <a:spAutoFit/>
            <a:scene3d>
              <a:camera prst="orthographicFront"/>
              <a:lightRig rig="threePt" dir="t"/>
            </a:scene3d>
          </a:bodyPr>
          <a:p>
            <a:pPr indent="0">
              <a:buFont typeface="Arial" panose="020B0604020202020204" pitchFamily="34" charset="0"/>
              <a:buNone/>
            </a:pPr>
            <a:r>
              <a:rPr lang="en-US" altLang="zh-CN" sz="3200" b="1">
                <a:solidFill>
                  <a:schemeClr val="bg1"/>
                </a:solidFill>
                <a:effectLst>
                  <a:outerShdw blurRad="38100" dist="19050" dir="2700000" algn="tl" rotWithShape="0">
                    <a:schemeClr val="dk1">
                      <a:alpha val="40000"/>
                    </a:schemeClr>
                  </a:outerShdw>
                </a:effectLst>
                <a:latin typeface="+mn-ea"/>
                <a:cs typeface="+mn-ea"/>
              </a:rPr>
              <a:t>string</a:t>
            </a:r>
            <a:r>
              <a:rPr lang="zh-CN" sz="3200" b="1">
                <a:solidFill>
                  <a:schemeClr val="bg1"/>
                </a:solidFill>
                <a:effectLst>
                  <a:outerShdw blurRad="38100" dist="19050" dir="2700000" algn="tl" rotWithShape="0">
                    <a:schemeClr val="dk1">
                      <a:alpha val="40000"/>
                    </a:schemeClr>
                  </a:outerShdw>
                </a:effectLst>
                <a:latin typeface="+mn-ea"/>
                <a:cs typeface="+mn-ea"/>
              </a:rPr>
              <a:t>与字符数组区别：</a:t>
            </a:r>
            <a:endParaRPr lang="zh-CN" sz="3200" b="1">
              <a:solidFill>
                <a:schemeClr val="bg1"/>
              </a:solidFill>
              <a:effectLst>
                <a:outerShdw blurRad="38100" dist="19050" dir="2700000" algn="tl" rotWithShape="0">
                  <a:schemeClr val="dk1">
                    <a:alpha val="40000"/>
                  </a:schemeClr>
                </a:outerShdw>
              </a:effectLst>
              <a:latin typeface="+mn-ea"/>
              <a:cs typeface="+mn-ea"/>
            </a:endParaRPr>
          </a:p>
          <a:p>
            <a:pPr indent="0">
              <a:buFont typeface="Arial" panose="020B0604020202020204" pitchFamily="34" charset="0"/>
              <a:buNone/>
            </a:pPr>
            <a:endParaRPr lang="zh-CN" sz="3200" b="1">
              <a:solidFill>
                <a:schemeClr val="bg1"/>
              </a:solidFill>
              <a:effectLst>
                <a:outerShdw blurRad="38100" dist="19050" dir="2700000" algn="tl" rotWithShape="0">
                  <a:schemeClr val="dk1">
                    <a:alpha val="40000"/>
                  </a:schemeClr>
                </a:outerShdw>
              </a:effectLst>
              <a:latin typeface="+mn-ea"/>
              <a:cs typeface="+mn-ea"/>
            </a:endParaRPr>
          </a:p>
          <a:p>
            <a:pPr marL="457200" indent="-457200">
              <a:buFont typeface="Wingdings" panose="05000000000000000000" charset="0"/>
              <a:buChar char="Ø"/>
            </a:pPr>
            <a:r>
              <a:rPr lang="zh-CN" sz="2800" b="1">
                <a:solidFill>
                  <a:schemeClr val="bg1"/>
                </a:solidFill>
                <a:effectLst>
                  <a:outerShdw blurRad="38100" dist="19050" dir="2700000" algn="tl" rotWithShape="0">
                    <a:schemeClr val="dk1">
                      <a:alpha val="40000"/>
                    </a:schemeClr>
                  </a:outerShdw>
                </a:effectLst>
                <a:latin typeface="+mn-ea"/>
                <a:cs typeface="+mn-ea"/>
              </a:rPr>
              <a:t>字符数组长度固定，但是</a:t>
            </a:r>
            <a:r>
              <a:rPr lang="en-US" altLang="zh-CN" sz="2800" b="1">
                <a:solidFill>
                  <a:schemeClr val="bg1"/>
                </a:solidFill>
                <a:effectLst>
                  <a:outerShdw blurRad="38100" dist="19050" dir="2700000" algn="tl" rotWithShape="0">
                    <a:schemeClr val="dk1">
                      <a:alpha val="40000"/>
                    </a:schemeClr>
                  </a:outerShdw>
                </a:effectLst>
                <a:latin typeface="+mn-ea"/>
                <a:cs typeface="+mn-ea"/>
              </a:rPr>
              <a:t>string</a:t>
            </a:r>
            <a:r>
              <a:rPr lang="zh-CN" altLang="en-US" sz="2800" b="1">
                <a:solidFill>
                  <a:schemeClr val="bg1"/>
                </a:solidFill>
                <a:effectLst>
                  <a:outerShdw blurRad="38100" dist="19050" dir="2700000" algn="tl" rotWithShape="0">
                    <a:schemeClr val="dk1">
                      <a:alpha val="40000"/>
                    </a:schemeClr>
                  </a:outerShdw>
                </a:effectLst>
                <a:latin typeface="+mn-ea"/>
                <a:cs typeface="+mn-ea"/>
              </a:rPr>
              <a:t>长度是不定的</a:t>
            </a:r>
            <a:endParaRPr lang="zh-CN" altLang="en-US" sz="2800" b="1">
              <a:solidFill>
                <a:schemeClr val="bg1"/>
              </a:solidFill>
              <a:effectLst>
                <a:outerShdw blurRad="38100" dist="19050" dir="2700000" algn="tl" rotWithShape="0">
                  <a:schemeClr val="dk1">
                    <a:alpha val="40000"/>
                  </a:schemeClr>
                </a:outerShdw>
              </a:effectLst>
              <a:latin typeface="+mn-ea"/>
              <a:cs typeface="+mn-ea"/>
            </a:endParaRPr>
          </a:p>
          <a:p>
            <a:pPr indent="0">
              <a:buFont typeface="Wingdings" panose="05000000000000000000" charset="0"/>
              <a:buNone/>
            </a:pPr>
            <a:endParaRPr lang="zh-CN" altLang="en-US" sz="2800" b="1">
              <a:solidFill>
                <a:schemeClr val="bg1"/>
              </a:solidFill>
              <a:effectLst>
                <a:outerShdw blurRad="38100" dist="19050" dir="2700000" algn="tl" rotWithShape="0">
                  <a:schemeClr val="dk1">
                    <a:alpha val="40000"/>
                  </a:schemeClr>
                </a:outerShdw>
              </a:effectLst>
              <a:latin typeface="+mn-ea"/>
              <a:cs typeface="+mn-ea"/>
            </a:endParaRPr>
          </a:p>
          <a:p>
            <a:pPr marL="457200" indent="-457200">
              <a:buFont typeface="Wingdings" panose="05000000000000000000" charset="0"/>
              <a:buChar char="Ø"/>
            </a:pPr>
            <a:r>
              <a:rPr lang="en-US" altLang="zh-CN" sz="2800" b="1">
                <a:solidFill>
                  <a:schemeClr val="bg1"/>
                </a:solidFill>
                <a:effectLst>
                  <a:outerShdw blurRad="38100" dist="19050" dir="2700000" algn="tl" rotWithShape="0">
                    <a:schemeClr val="dk1">
                      <a:alpha val="40000"/>
                    </a:schemeClr>
                  </a:outerShdw>
                </a:effectLst>
                <a:latin typeface="+mn-ea"/>
                <a:cs typeface="+mn-ea"/>
              </a:rPr>
              <a:t>string</a:t>
            </a:r>
            <a:r>
              <a:rPr lang="zh-CN" altLang="en-US" sz="2800" b="1">
                <a:solidFill>
                  <a:schemeClr val="bg1"/>
                </a:solidFill>
                <a:effectLst>
                  <a:outerShdw blurRad="38100" dist="19050" dir="2700000" algn="tl" rotWithShape="0">
                    <a:schemeClr val="dk1">
                      <a:alpha val="40000"/>
                    </a:schemeClr>
                  </a:outerShdw>
                </a:effectLst>
                <a:latin typeface="+mn-ea"/>
                <a:cs typeface="+mn-ea"/>
              </a:rPr>
              <a:t>集成大量函数可以使用，而字符数组很少</a:t>
            </a:r>
            <a:endParaRPr lang="zh-CN" altLang="en-US" sz="2800" b="1">
              <a:solidFill>
                <a:schemeClr val="bg1"/>
              </a:solidFill>
              <a:effectLst>
                <a:outerShdw blurRad="38100" dist="19050" dir="2700000" algn="tl" rotWithShape="0">
                  <a:schemeClr val="dk1">
                    <a:alpha val="40000"/>
                  </a:schemeClr>
                </a:outerShdw>
              </a:effectLst>
              <a:latin typeface="+mn-ea"/>
              <a:cs typeface="+mn-ea"/>
            </a:endParaRPr>
          </a:p>
          <a:p>
            <a:pPr indent="0">
              <a:buFont typeface="Wingdings" panose="05000000000000000000" charset="0"/>
              <a:buNone/>
            </a:pPr>
            <a:endParaRPr lang="zh-CN" altLang="en-US" sz="2800" b="1">
              <a:solidFill>
                <a:schemeClr val="bg1"/>
              </a:solidFill>
              <a:effectLst>
                <a:outerShdw blurRad="38100" dist="19050" dir="2700000" algn="tl" rotWithShape="0">
                  <a:schemeClr val="dk1">
                    <a:alpha val="40000"/>
                  </a:schemeClr>
                </a:outerShdw>
              </a:effectLst>
              <a:latin typeface="+mn-ea"/>
              <a:cs typeface="+mn-ea"/>
            </a:endParaRPr>
          </a:p>
          <a:p>
            <a:pPr marL="457200" indent="-457200">
              <a:buFont typeface="Wingdings" panose="05000000000000000000" charset="0"/>
              <a:buChar char="Ø"/>
            </a:pPr>
            <a:r>
              <a:rPr lang="zh-CN" altLang="en-US" sz="2800" b="1">
                <a:solidFill>
                  <a:schemeClr val="bg1"/>
                </a:solidFill>
                <a:effectLst>
                  <a:outerShdw blurRad="38100" dist="19050" dir="2700000" algn="tl" rotWithShape="0">
                    <a:schemeClr val="dk1">
                      <a:alpha val="40000"/>
                    </a:schemeClr>
                  </a:outerShdw>
                </a:effectLst>
                <a:latin typeface="+mn-ea"/>
                <a:cs typeface="+mn-ea"/>
              </a:rPr>
              <a:t>字符数组本质是数组，不能进行比较、运算，而</a:t>
            </a:r>
            <a:r>
              <a:rPr lang="en-US" altLang="zh-CN" sz="2800" b="1">
                <a:solidFill>
                  <a:schemeClr val="bg1"/>
                </a:solidFill>
                <a:effectLst>
                  <a:outerShdw blurRad="38100" dist="19050" dir="2700000" algn="tl" rotWithShape="0">
                    <a:schemeClr val="dk1">
                      <a:alpha val="40000"/>
                    </a:schemeClr>
                  </a:outerShdw>
                </a:effectLst>
                <a:latin typeface="+mn-ea"/>
                <a:cs typeface="+mn-ea"/>
              </a:rPr>
              <a:t>string</a:t>
            </a:r>
            <a:r>
              <a:rPr lang="zh-CN" altLang="en-US" sz="2800" b="1">
                <a:solidFill>
                  <a:schemeClr val="bg1"/>
                </a:solidFill>
                <a:effectLst>
                  <a:outerShdw blurRad="38100" dist="19050" dir="2700000" algn="tl" rotWithShape="0">
                    <a:schemeClr val="dk1">
                      <a:alpha val="40000"/>
                    </a:schemeClr>
                  </a:outerShdw>
                </a:effectLst>
                <a:latin typeface="+mn-ea"/>
                <a:cs typeface="+mn-ea"/>
              </a:rPr>
              <a:t>可以</a:t>
            </a:r>
            <a:endParaRPr lang="zh-CN" altLang="en-US" sz="2800" b="1">
              <a:solidFill>
                <a:schemeClr val="bg1"/>
              </a:solidFill>
              <a:effectLst>
                <a:outerShdw blurRad="38100" dist="19050" dir="2700000" algn="tl" rotWithShape="0">
                  <a:schemeClr val="dk1">
                    <a:alpha val="40000"/>
                  </a:schemeClr>
                </a:outerShdw>
              </a:effectLst>
              <a:latin typeface="+mn-ea"/>
              <a:cs typeface="+mn-ea"/>
            </a:endParaRPr>
          </a:p>
        </p:txBody>
      </p:sp>
      <p:sp>
        <p:nvSpPr>
          <p:cNvPr id="8" name="文本框 7"/>
          <p:cNvSpPr txBox="1"/>
          <p:nvPr/>
        </p:nvSpPr>
        <p:spPr>
          <a:xfrm>
            <a:off x="1889760" y="1321435"/>
            <a:ext cx="153035" cy="368300"/>
          </a:xfrm>
          <a:prstGeom prst="rect">
            <a:avLst/>
          </a:prstGeom>
          <a:noFill/>
        </p:spPr>
        <p:txBody>
          <a:bodyPr wrap="square" rtlCol="0">
            <a:spAutoFit/>
          </a:bodyPr>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2900" y="383540"/>
            <a:ext cx="9881870" cy="583565"/>
          </a:xfrm>
          <a:prstGeom prst="rect">
            <a:avLst/>
          </a:prstGeom>
          <a:noFill/>
        </p:spPr>
        <p:txBody>
          <a:bodyPr wrap="square" rtlCol="0">
            <a:spAutoFit/>
          </a:bodyPr>
          <a:p>
            <a:r>
              <a:rPr 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string</a:t>
            </a:r>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的读入和遍历          </a:t>
            </a:r>
            <a:r>
              <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string myStr;</a:t>
            </a:r>
            <a:endPar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sp>
        <p:nvSpPr>
          <p:cNvPr id="6" name="文本框 5"/>
          <p:cNvSpPr txBox="1"/>
          <p:nvPr/>
        </p:nvSpPr>
        <p:spPr>
          <a:xfrm>
            <a:off x="448945" y="1288415"/>
            <a:ext cx="10517505" cy="5262245"/>
          </a:xfrm>
          <a:prstGeom prst="rect">
            <a:avLst/>
          </a:prstGeom>
          <a:noFill/>
        </p:spPr>
        <p:txBody>
          <a:bodyPr wrap="square" rtlCol="0" anchor="t">
            <a:spAutoFit/>
          </a:bodyPr>
          <a:p>
            <a:r>
              <a:rPr lang="zh-CN" altLang="en-US" sz="2400" b="1">
                <a:solidFill>
                  <a:schemeClr val="bg1"/>
                </a:solidFill>
              </a:rPr>
              <a:t>读入：</a:t>
            </a:r>
            <a:r>
              <a:rPr lang="en-US" altLang="zh-CN" sz="2400" b="1">
                <a:solidFill>
                  <a:schemeClr val="bg1"/>
                </a:solidFill>
              </a:rPr>
              <a:t>cin &gt;&gt;  </a:t>
            </a:r>
            <a:r>
              <a:rPr lang="zh-CN" altLang="en-US" sz="2400" b="1">
                <a:solidFill>
                  <a:schemeClr val="bg1"/>
                </a:solidFill>
              </a:rPr>
              <a:t>、</a:t>
            </a:r>
            <a:r>
              <a:rPr lang="en-US" altLang="zh-CN" sz="2400" b="1">
                <a:solidFill>
                  <a:schemeClr val="bg1"/>
                </a:solidFill>
              </a:rPr>
              <a:t>inFile &gt;&gt;    </a:t>
            </a:r>
            <a:r>
              <a:rPr lang="zh-CN" altLang="en-US" sz="2400" b="1">
                <a:solidFill>
                  <a:schemeClr val="bg1"/>
                </a:solidFill>
              </a:rPr>
              <a:t>读入一个字符串，不能含空格。</a:t>
            </a:r>
            <a:endParaRPr lang="en-US" altLang="zh-CN" sz="2400" b="1">
              <a:solidFill>
                <a:schemeClr val="bg1"/>
              </a:solidFill>
            </a:endParaRPr>
          </a:p>
          <a:p>
            <a:endParaRPr lang="en-US" altLang="zh-CN" sz="2400" b="1">
              <a:solidFill>
                <a:schemeClr val="bg1"/>
              </a:solidFill>
            </a:endParaRPr>
          </a:p>
          <a:p>
            <a:r>
              <a:rPr lang="en-US" altLang="zh-CN" sz="2400" b="1">
                <a:solidFill>
                  <a:schemeClr val="bg1"/>
                </a:solidFill>
              </a:rPr>
              <a:t>getline(inFile, myStr); // </a:t>
            </a:r>
            <a:r>
              <a:rPr lang="zh-CN" altLang="en-US" sz="2400" b="1">
                <a:solidFill>
                  <a:schemeClr val="bg1"/>
                </a:solidFill>
              </a:rPr>
              <a:t>读入一个字符串直到换行，可以包括空格。</a:t>
            </a:r>
            <a:endParaRPr lang="zh-CN" altLang="en-US" sz="2400" b="1">
              <a:solidFill>
                <a:schemeClr val="bg1"/>
              </a:solidFill>
            </a:endParaRPr>
          </a:p>
          <a:p>
            <a:r>
              <a:rPr lang="en-US" altLang="zh-CN" sz="2400" b="1">
                <a:solidFill>
                  <a:schemeClr val="bg1"/>
                </a:solidFill>
              </a:rPr>
              <a:t>myStr.length(); //</a:t>
            </a:r>
            <a:r>
              <a:rPr lang="zh-CN" altLang="en-US" sz="2400" b="1">
                <a:solidFill>
                  <a:schemeClr val="bg1"/>
                </a:solidFill>
              </a:rPr>
              <a:t>求字符串长度</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遍历：</a:t>
            </a:r>
            <a:endParaRPr lang="zh-CN" altLang="en-US" sz="2400" b="1">
              <a:solidFill>
                <a:schemeClr val="bg1"/>
              </a:solidFill>
            </a:endParaRPr>
          </a:p>
          <a:p>
            <a:r>
              <a:rPr lang="en-US" altLang="zh-CN" sz="2400" b="1">
                <a:solidFill>
                  <a:schemeClr val="bg1"/>
                </a:solidFill>
              </a:rPr>
              <a:t>for(int i = 0; i &lt; myStr.length(); i++ ) {</a:t>
            </a:r>
            <a:endParaRPr lang="en-US" altLang="zh-CN" sz="2400" b="1">
              <a:solidFill>
                <a:schemeClr val="bg1"/>
              </a:solidFill>
            </a:endParaRPr>
          </a:p>
          <a:p>
            <a:r>
              <a:rPr lang="en-US" altLang="zh-CN" sz="2400" b="1">
                <a:solidFill>
                  <a:schemeClr val="bg1"/>
                </a:solidFill>
              </a:rPr>
              <a:t>      cout &lt;&lt; myStr[i] &lt;&lt; endl;</a:t>
            </a:r>
            <a:endParaRPr lang="en-US" altLang="zh-CN" sz="2400" b="1">
              <a:solidFill>
                <a:schemeClr val="bg1"/>
              </a:solidFill>
            </a:endParaRPr>
          </a:p>
          <a:p>
            <a:r>
              <a:rPr lang="en-US" altLang="zh-CN" sz="2400" b="1">
                <a:solidFill>
                  <a:schemeClr val="bg1"/>
                </a:solidFill>
              </a:rPr>
              <a:t>}</a:t>
            </a:r>
            <a:endParaRPr lang="en-US" altLang="zh-CN" sz="2400" b="1">
              <a:solidFill>
                <a:schemeClr val="bg1"/>
              </a:solidFill>
            </a:endParaRPr>
          </a:p>
          <a:p>
            <a:r>
              <a:rPr lang="zh-CN" altLang="en-US" sz="2400" b="1">
                <a:solidFill>
                  <a:schemeClr val="bg1"/>
                </a:solidFill>
              </a:rPr>
              <a:t>加法：</a:t>
            </a:r>
            <a:r>
              <a:rPr lang="en-US" altLang="zh-CN" sz="2400" b="1">
                <a:solidFill>
                  <a:schemeClr val="bg1"/>
                </a:solidFill>
              </a:rPr>
              <a:t>myStr = myStr1 + myStr2;//</a:t>
            </a:r>
            <a:r>
              <a:rPr lang="zh-CN" altLang="en-US" sz="2400" b="1">
                <a:solidFill>
                  <a:schemeClr val="bg1"/>
                </a:solidFill>
              </a:rPr>
              <a:t>直接加即可</a:t>
            </a:r>
            <a:endParaRPr lang="zh-CN" altLang="en-US" sz="2400" b="1">
              <a:solidFill>
                <a:schemeClr val="bg1"/>
              </a:solidFill>
            </a:endParaRPr>
          </a:p>
          <a:p>
            <a:r>
              <a:rPr lang="zh-CN" altLang="en-US" sz="2400" b="1">
                <a:solidFill>
                  <a:schemeClr val="bg1"/>
                </a:solidFill>
              </a:rPr>
              <a:t>比较：</a:t>
            </a:r>
            <a:r>
              <a:rPr lang="en-US" altLang="zh-CN" sz="2400" b="1">
                <a:solidFill>
                  <a:schemeClr val="bg1"/>
                </a:solidFill>
              </a:rPr>
              <a:t>myStr1 = “BC”; myStr2 = “AC”;</a:t>
            </a:r>
            <a:endParaRPr lang="en-US" altLang="zh-CN" sz="2400" b="1">
              <a:solidFill>
                <a:schemeClr val="bg1"/>
              </a:solidFill>
            </a:endParaRPr>
          </a:p>
          <a:p>
            <a:r>
              <a:rPr lang="en-US" altLang="zh-CN" sz="2400" b="1">
                <a:solidFill>
                  <a:schemeClr val="bg1"/>
                </a:solidFill>
              </a:rPr>
              <a:t>if( myStr1 &gt; myStr2 ) {</a:t>
            </a:r>
            <a:endParaRPr lang="en-US" altLang="zh-CN" sz="2400" b="1">
              <a:solidFill>
                <a:schemeClr val="bg1"/>
              </a:solidFill>
            </a:endParaRPr>
          </a:p>
          <a:p>
            <a:r>
              <a:rPr lang="en-US" altLang="zh-CN" sz="2400" b="1">
                <a:solidFill>
                  <a:schemeClr val="bg1"/>
                </a:solidFill>
              </a:rPr>
              <a:t>     cout &lt;&lt; myStr1 &lt;&lt; “is bigger” &lt;&lt; endl;</a:t>
            </a:r>
            <a:endParaRPr lang="en-US" altLang="zh-CN" sz="2400" b="1">
              <a:solidFill>
                <a:schemeClr val="bg1"/>
              </a:solidFill>
            </a:endParaRPr>
          </a:p>
          <a:p>
            <a:r>
              <a:rPr lang="en-US" altLang="zh-CN" sz="2400" b="1">
                <a:solidFill>
                  <a:schemeClr val="bg1"/>
                </a:solidFill>
              </a:rPr>
              <a:t>} \\ </a:t>
            </a:r>
            <a:r>
              <a:rPr lang="zh-CN" altLang="en-US" sz="2400" b="1">
                <a:solidFill>
                  <a:schemeClr val="bg1"/>
                </a:solidFill>
              </a:rPr>
              <a:t>先比第一位，字符大的字符串更大，前面一样，越长的字符串越大</a:t>
            </a:r>
            <a:endParaRPr lang="zh-CN" altLang="en-US" sz="24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3055" y="0"/>
            <a:ext cx="3354705" cy="583565"/>
          </a:xfrm>
          <a:prstGeom prst="rect">
            <a:avLst/>
          </a:prstGeom>
          <a:noFill/>
        </p:spPr>
        <p:txBody>
          <a:bodyPr wrap="square" rtlCol="0">
            <a:spAutoFit/>
          </a:bodyPr>
          <a:p>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数字和</a:t>
            </a:r>
            <a:endPar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pic>
        <p:nvPicPr>
          <p:cNvPr id="2" name="图片 1"/>
          <p:cNvPicPr>
            <a:picLocks noChangeAspect="1"/>
          </p:cNvPicPr>
          <p:nvPr/>
        </p:nvPicPr>
        <p:blipFill>
          <a:blip r:embed="rId1"/>
          <a:stretch>
            <a:fillRect/>
          </a:stretch>
        </p:blipFill>
        <p:spPr>
          <a:xfrm>
            <a:off x="473075" y="577215"/>
            <a:ext cx="6589395" cy="6156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4170" y="110490"/>
            <a:ext cx="5363210" cy="583565"/>
          </a:xfrm>
          <a:prstGeom prst="rect">
            <a:avLst/>
          </a:prstGeom>
          <a:noFill/>
        </p:spPr>
        <p:txBody>
          <a:bodyPr wrap="square" rtlCol="0">
            <a:spAutoFit/>
          </a:bodyPr>
          <a:p>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最小字符串</a:t>
            </a:r>
            <a:endPar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pic>
        <p:nvPicPr>
          <p:cNvPr id="6" name="图片 5"/>
          <p:cNvPicPr>
            <a:picLocks noChangeAspect="1"/>
          </p:cNvPicPr>
          <p:nvPr/>
        </p:nvPicPr>
        <p:blipFill>
          <a:blip r:embed="rId1"/>
          <a:stretch>
            <a:fillRect/>
          </a:stretch>
        </p:blipFill>
        <p:spPr>
          <a:xfrm>
            <a:off x="2636520" y="110490"/>
            <a:ext cx="8654415" cy="6626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4170" y="126365"/>
            <a:ext cx="3354705" cy="583565"/>
          </a:xfrm>
          <a:prstGeom prst="rect">
            <a:avLst/>
          </a:prstGeom>
          <a:noFill/>
        </p:spPr>
        <p:txBody>
          <a:bodyPr wrap="square" rtlCol="0">
            <a:spAutoFit/>
          </a:bodyPr>
          <a:p>
            <a:r>
              <a:rPr lang="zh-CN" altLang="en-US" sz="3200" b="1">
                <a:ln w="6600">
                  <a:solidFill>
                    <a:schemeClr val="accent2"/>
                  </a:solidFill>
                  <a:prstDash val="solid"/>
                </a:ln>
                <a:solidFill>
                  <a:srgbClr val="FFFFFF"/>
                </a:solidFill>
                <a:effectLst>
                  <a:outerShdw dist="38100" dir="2700000" algn="tl" rotWithShape="0">
                    <a:schemeClr val="accent2"/>
                  </a:outerShdw>
                </a:effectLst>
                <a:latin typeface="+mn-ea"/>
                <a:cs typeface="+mn-ea"/>
              </a:rPr>
              <a:t>时间的差</a:t>
            </a:r>
            <a:endParaRPr lang="en-US" altLang="zh-CN" sz="3200" b="1">
              <a:ln w="6600">
                <a:solidFill>
                  <a:schemeClr val="accent2"/>
                </a:solidFill>
                <a:prstDash val="solid"/>
              </a:ln>
              <a:solidFill>
                <a:srgbClr val="FFFFFF"/>
              </a:solidFill>
              <a:effectLst>
                <a:outerShdw dist="38100" dir="2700000" algn="tl" rotWithShape="0">
                  <a:schemeClr val="accent2"/>
                </a:outerShdw>
              </a:effectLst>
              <a:latin typeface="+mn-ea"/>
              <a:cs typeface="+mn-ea"/>
            </a:endParaRPr>
          </a:p>
        </p:txBody>
      </p:sp>
      <p:pic>
        <p:nvPicPr>
          <p:cNvPr id="2" name="图片 1"/>
          <p:cNvPicPr>
            <a:picLocks noChangeAspect="1"/>
          </p:cNvPicPr>
          <p:nvPr/>
        </p:nvPicPr>
        <p:blipFill>
          <a:blip r:embed="rId1"/>
          <a:srcRect r="2674" b="2477"/>
          <a:stretch>
            <a:fillRect/>
          </a:stretch>
        </p:blipFill>
        <p:spPr>
          <a:xfrm>
            <a:off x="186055" y="709930"/>
            <a:ext cx="7626350" cy="4752340"/>
          </a:xfrm>
          <a:prstGeom prst="rect">
            <a:avLst/>
          </a:prstGeom>
        </p:spPr>
      </p:pic>
      <p:pic>
        <p:nvPicPr>
          <p:cNvPr id="3" name="图片 2"/>
          <p:cNvPicPr>
            <a:picLocks noChangeAspect="1"/>
          </p:cNvPicPr>
          <p:nvPr/>
        </p:nvPicPr>
        <p:blipFill>
          <a:blip r:embed="rId2"/>
          <a:srcRect l="5922" t="19603" r="-682" b="11534"/>
          <a:stretch>
            <a:fillRect/>
          </a:stretch>
        </p:blipFill>
        <p:spPr>
          <a:xfrm>
            <a:off x="6364605" y="1452245"/>
            <a:ext cx="5821680" cy="4519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27635" y="138430"/>
            <a:ext cx="7606665" cy="583565"/>
          </a:xfrm>
          <a:prstGeom prst="rect">
            <a:avLst/>
          </a:prstGeom>
          <a:noFill/>
        </p:spPr>
        <p:txBody>
          <a:bodyPr wrap="square" rtlCol="0">
            <a:spAutoFit/>
          </a:bodyPr>
          <a:p>
            <a:pPr indent="0">
              <a:buFont typeface="Arial" panose="020B0604020202020204" pitchFamily="34" charset="0"/>
              <a:buNone/>
            </a:pPr>
            <a:r>
              <a:rPr lang="zh-CN" altLang="en-US" sz="3200" b="1">
                <a:ln w="22225">
                  <a:solidFill>
                    <a:schemeClr val="accent2"/>
                  </a:solidFill>
                  <a:prstDash val="solid"/>
                </a:ln>
                <a:solidFill>
                  <a:schemeClr val="accent2">
                    <a:lumMod val="40000"/>
                    <a:lumOff val="60000"/>
                  </a:schemeClr>
                </a:solidFill>
                <a:effectLst/>
                <a:latin typeface="+mn-ea"/>
                <a:cs typeface="+mn-ea"/>
              </a:rPr>
              <a:t>字符串判等</a:t>
            </a:r>
            <a:endParaRPr lang="zh-CN" altLang="en-US" sz="3200" b="1">
              <a:ln w="22225">
                <a:solidFill>
                  <a:schemeClr val="accent2"/>
                </a:solidFill>
                <a:prstDash val="solid"/>
              </a:ln>
              <a:solidFill>
                <a:schemeClr val="accent2">
                  <a:lumMod val="40000"/>
                  <a:lumOff val="60000"/>
                </a:schemeClr>
              </a:solidFill>
              <a:effectLst/>
              <a:latin typeface="+mn-ea"/>
              <a:cs typeface="+mn-ea"/>
            </a:endParaRPr>
          </a:p>
        </p:txBody>
      </p:sp>
      <p:sp>
        <p:nvSpPr>
          <p:cNvPr id="4" name="文本框 3"/>
          <p:cNvSpPr txBox="1"/>
          <p:nvPr/>
        </p:nvSpPr>
        <p:spPr>
          <a:xfrm>
            <a:off x="1457960" y="1373505"/>
            <a:ext cx="8033385" cy="1076325"/>
          </a:xfrm>
          <a:prstGeom prst="rect">
            <a:avLst/>
          </a:prstGeom>
          <a:noFill/>
        </p:spPr>
        <p:txBody>
          <a:bodyPr wrap="square" rtlCol="0">
            <a:spAutoFit/>
          </a:bodyPr>
          <a:p>
            <a:pPr indent="0">
              <a:buFont typeface="Arial" panose="020B0604020202020204" pitchFamily="34" charset="0"/>
              <a:buNone/>
            </a:pPr>
            <a:r>
              <a:rPr lang="zh-CN" altLang="en-US" sz="3200" b="1">
                <a:solidFill>
                  <a:schemeClr val="bg1"/>
                </a:solidFill>
                <a:latin typeface="+mn-ea"/>
                <a:cs typeface="+mn-ea"/>
              </a:rPr>
              <a:t>判断两个由大小写字母和空格组成的字符串在忽略大小写且忽略空格后是否相等。</a:t>
            </a:r>
            <a:endParaRPr lang="zh-CN" altLang="en-US" sz="3200" b="1">
              <a:solidFill>
                <a:schemeClr val="bg1"/>
              </a:solidFill>
              <a:latin typeface="+mn-ea"/>
              <a:cs typeface="+mn-ea"/>
            </a:endParaRPr>
          </a:p>
        </p:txBody>
      </p:sp>
      <p:sp>
        <p:nvSpPr>
          <p:cNvPr id="5" name="文本框 4"/>
          <p:cNvSpPr txBox="1"/>
          <p:nvPr/>
        </p:nvSpPr>
        <p:spPr>
          <a:xfrm>
            <a:off x="1457960" y="2767330"/>
            <a:ext cx="9695815" cy="1076325"/>
          </a:xfrm>
          <a:prstGeom prst="rect">
            <a:avLst/>
          </a:prstGeom>
          <a:noFill/>
        </p:spPr>
        <p:txBody>
          <a:bodyPr wrap="square" rtlCol="0">
            <a:spAutoFit/>
          </a:bodyPr>
          <a:p>
            <a:pPr indent="0">
              <a:buFont typeface="Arial" panose="020B0604020202020204" pitchFamily="34" charset="0"/>
              <a:buNone/>
            </a:pPr>
            <a:r>
              <a:rPr lang="zh-CN" altLang="en-US" sz="3200" b="1">
                <a:ln w="22225">
                  <a:solidFill>
                    <a:schemeClr val="accent2"/>
                  </a:solidFill>
                  <a:prstDash val="solid"/>
                </a:ln>
                <a:solidFill>
                  <a:schemeClr val="accent2">
                    <a:lumMod val="40000"/>
                    <a:lumOff val="60000"/>
                  </a:schemeClr>
                </a:solidFill>
                <a:effectLst/>
                <a:latin typeface="+mn-ea"/>
                <a:cs typeface="+mn-ea"/>
              </a:rPr>
              <a:t>输入</a:t>
            </a:r>
            <a:r>
              <a:rPr lang="zh-CN" altLang="en-US" sz="3200" b="1">
                <a:solidFill>
                  <a:schemeClr val="bg1"/>
                </a:solidFill>
                <a:latin typeface="+mn-ea"/>
                <a:cs typeface="+mn-ea"/>
              </a:rPr>
              <a:t>：两行，每行包含一个字符串</a:t>
            </a:r>
            <a:endParaRPr lang="zh-CN" altLang="en-US" sz="3200" b="1">
              <a:solidFill>
                <a:schemeClr val="bg1"/>
              </a:solidFill>
              <a:latin typeface="+mn-ea"/>
              <a:cs typeface="+mn-ea"/>
            </a:endParaRPr>
          </a:p>
          <a:p>
            <a:pPr indent="0">
              <a:buFont typeface="Arial" panose="020B0604020202020204" pitchFamily="34" charset="0"/>
              <a:buNone/>
            </a:pPr>
            <a:r>
              <a:rPr lang="zh-CN" altLang="en-US" sz="3200" b="1">
                <a:ln w="22225">
                  <a:solidFill>
                    <a:schemeClr val="accent2"/>
                  </a:solidFill>
                  <a:prstDash val="solid"/>
                </a:ln>
                <a:solidFill>
                  <a:schemeClr val="accent2">
                    <a:lumMod val="40000"/>
                    <a:lumOff val="60000"/>
                  </a:schemeClr>
                </a:solidFill>
                <a:effectLst/>
                <a:latin typeface="+mn-ea"/>
                <a:cs typeface="+mn-ea"/>
              </a:rPr>
              <a:t>输出</a:t>
            </a:r>
            <a:r>
              <a:rPr lang="zh-CN" altLang="en-US" sz="3200" b="1">
                <a:solidFill>
                  <a:schemeClr val="bg1"/>
                </a:solidFill>
                <a:latin typeface="+mn-ea"/>
                <a:cs typeface="+mn-ea"/>
              </a:rPr>
              <a:t>：若两个字符串相等，输出</a:t>
            </a:r>
            <a:r>
              <a:rPr lang="en-US" altLang="zh-CN" sz="3200" b="1">
                <a:solidFill>
                  <a:schemeClr val="bg1"/>
                </a:solidFill>
                <a:latin typeface="+mn-ea"/>
                <a:cs typeface="+mn-ea"/>
              </a:rPr>
              <a:t>YES,</a:t>
            </a:r>
            <a:r>
              <a:rPr lang="zh-CN" altLang="en-US" sz="3200" b="1">
                <a:solidFill>
                  <a:schemeClr val="bg1"/>
                </a:solidFill>
                <a:latin typeface="+mn-ea"/>
                <a:cs typeface="+mn-ea"/>
              </a:rPr>
              <a:t>否则输出</a:t>
            </a:r>
            <a:r>
              <a:rPr lang="en-US" altLang="zh-CN" sz="3200" b="1">
                <a:solidFill>
                  <a:schemeClr val="bg1"/>
                </a:solidFill>
                <a:latin typeface="+mn-ea"/>
                <a:cs typeface="+mn-ea"/>
              </a:rPr>
              <a:t>NO</a:t>
            </a:r>
            <a:r>
              <a:rPr lang="zh-CN" altLang="en-US" sz="3200" b="1">
                <a:solidFill>
                  <a:schemeClr val="bg1"/>
                </a:solidFill>
                <a:latin typeface="+mn-ea"/>
                <a:cs typeface="+mn-ea"/>
              </a:rPr>
              <a:t>。</a:t>
            </a:r>
            <a:endParaRPr lang="zh-CN" altLang="en-US" sz="3200" b="1">
              <a:solidFill>
                <a:schemeClr val="bg1"/>
              </a:solidFill>
              <a:latin typeface="+mn-ea"/>
              <a:cs typeface="+mn-ea"/>
            </a:endParaRPr>
          </a:p>
        </p:txBody>
      </p:sp>
      <p:sp>
        <p:nvSpPr>
          <p:cNvPr id="7" name="文本框 6"/>
          <p:cNvSpPr txBox="1"/>
          <p:nvPr/>
        </p:nvSpPr>
        <p:spPr>
          <a:xfrm>
            <a:off x="1457960" y="4430395"/>
            <a:ext cx="4217670" cy="1568450"/>
          </a:xfrm>
          <a:prstGeom prst="rect">
            <a:avLst/>
          </a:prstGeom>
          <a:noFill/>
        </p:spPr>
        <p:txBody>
          <a:bodyPr wrap="square" rtlCol="0">
            <a:spAutoFit/>
          </a:bodyPr>
          <a:p>
            <a:pPr indent="0">
              <a:buFont typeface="Arial" panose="020B0604020202020204" pitchFamily="34" charset="0"/>
              <a:buNone/>
            </a:pPr>
            <a:r>
              <a:rPr lang="zh-CN" altLang="en-US" sz="3200" b="1">
                <a:ln w="22225">
                  <a:solidFill>
                    <a:schemeClr val="accent2"/>
                  </a:solidFill>
                  <a:prstDash val="solid"/>
                </a:ln>
                <a:solidFill>
                  <a:schemeClr val="accent2">
                    <a:lumMod val="40000"/>
                    <a:lumOff val="60000"/>
                  </a:schemeClr>
                </a:solidFill>
                <a:effectLst/>
                <a:latin typeface="+mn-ea"/>
                <a:cs typeface="+mn-ea"/>
              </a:rPr>
              <a:t>输入样例</a:t>
            </a:r>
            <a:r>
              <a:rPr lang="zh-CN" altLang="en-US" sz="3200" b="1">
                <a:solidFill>
                  <a:schemeClr val="bg1"/>
                </a:solidFill>
                <a:latin typeface="+mn-ea"/>
                <a:cs typeface="+mn-ea"/>
              </a:rPr>
              <a:t>：</a:t>
            </a:r>
            <a:endParaRPr lang="zh-CN" altLang="en-US" sz="3200" b="1">
              <a:solidFill>
                <a:schemeClr val="bg1"/>
              </a:solidFill>
              <a:latin typeface="+mn-ea"/>
              <a:cs typeface="+mn-ea"/>
            </a:endParaRPr>
          </a:p>
          <a:p>
            <a:pPr indent="0">
              <a:buFont typeface="Arial" panose="020B0604020202020204" pitchFamily="34" charset="0"/>
              <a:buNone/>
            </a:pPr>
            <a:r>
              <a:rPr lang="en-US" altLang="zh-CN" sz="3200" b="1">
                <a:solidFill>
                  <a:schemeClr val="bg1"/>
                </a:solidFill>
                <a:latin typeface="+mn-ea"/>
                <a:cs typeface="+mn-ea"/>
              </a:rPr>
              <a:t>a A bb BB ccc CCC</a:t>
            </a:r>
            <a:endParaRPr lang="en-US" altLang="zh-CN" sz="3200" b="1">
              <a:solidFill>
                <a:schemeClr val="bg1"/>
              </a:solidFill>
              <a:latin typeface="+mn-ea"/>
              <a:cs typeface="+mn-ea"/>
            </a:endParaRPr>
          </a:p>
          <a:p>
            <a:pPr indent="0">
              <a:buFont typeface="Arial" panose="020B0604020202020204" pitchFamily="34" charset="0"/>
              <a:buNone/>
            </a:pPr>
            <a:r>
              <a:rPr lang="en-US" altLang="zh-CN" sz="3200" b="1">
                <a:solidFill>
                  <a:schemeClr val="bg1"/>
                </a:solidFill>
                <a:latin typeface="+mn-ea"/>
                <a:cs typeface="+mn-ea"/>
              </a:rPr>
              <a:t>A a BBbb CCCccc</a:t>
            </a:r>
            <a:endParaRPr lang="en-US" altLang="zh-CN" sz="3200" b="1">
              <a:solidFill>
                <a:schemeClr val="bg1"/>
              </a:solidFill>
              <a:latin typeface="+mn-ea"/>
              <a:cs typeface="+mn-ea"/>
            </a:endParaRPr>
          </a:p>
        </p:txBody>
      </p:sp>
      <p:sp>
        <p:nvSpPr>
          <p:cNvPr id="8" name="文本框 7"/>
          <p:cNvSpPr txBox="1"/>
          <p:nvPr/>
        </p:nvSpPr>
        <p:spPr>
          <a:xfrm>
            <a:off x="8084185" y="4430395"/>
            <a:ext cx="2214880" cy="1076325"/>
          </a:xfrm>
          <a:prstGeom prst="rect">
            <a:avLst/>
          </a:prstGeom>
          <a:noFill/>
        </p:spPr>
        <p:txBody>
          <a:bodyPr wrap="none" rtlCol="0" anchor="t">
            <a:spAutoFit/>
          </a:bodyPr>
          <a:p>
            <a:r>
              <a:rPr lang="zh-CN" altLang="en-US" sz="3200" b="1">
                <a:ln w="22225">
                  <a:solidFill>
                    <a:schemeClr val="accent2"/>
                  </a:solidFill>
                  <a:prstDash val="solid"/>
                </a:ln>
                <a:solidFill>
                  <a:schemeClr val="accent2">
                    <a:lumMod val="40000"/>
                    <a:lumOff val="60000"/>
                  </a:schemeClr>
                </a:solidFill>
                <a:effectLst/>
                <a:latin typeface="+mn-ea"/>
                <a:cs typeface="+mn-ea"/>
                <a:sym typeface="+mn-ea"/>
              </a:rPr>
              <a:t>输出样例</a:t>
            </a:r>
            <a:r>
              <a:rPr lang="zh-CN" altLang="en-US" sz="3200" b="1">
                <a:solidFill>
                  <a:schemeClr val="bg1"/>
                </a:solidFill>
                <a:latin typeface="+mn-ea"/>
                <a:cs typeface="+mn-ea"/>
                <a:sym typeface="+mn-ea"/>
              </a:rPr>
              <a:t>：</a:t>
            </a:r>
            <a:endParaRPr lang="zh-CN" altLang="en-US" sz="3200" b="1">
              <a:solidFill>
                <a:schemeClr val="bg1"/>
              </a:solidFill>
              <a:latin typeface="+mn-ea"/>
              <a:cs typeface="+mn-ea"/>
              <a:sym typeface="+mn-ea"/>
            </a:endParaRPr>
          </a:p>
          <a:p>
            <a:r>
              <a:rPr lang="en-US" altLang="zh-CN" sz="3200" b="1">
                <a:solidFill>
                  <a:schemeClr val="bg1"/>
                </a:solidFill>
                <a:latin typeface="+mn-ea"/>
                <a:cs typeface="+mn-ea"/>
                <a:sym typeface="+mn-ea"/>
              </a:rPr>
              <a:t>	YES</a:t>
            </a:r>
            <a:endParaRPr lang="en-US" altLang="zh-CN" sz="3200" b="1">
              <a:solidFill>
                <a:schemeClr val="bg1"/>
              </a:solidFill>
              <a:latin typeface="+mn-ea"/>
              <a:cs typeface="+mn-ea"/>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9495,&quot;width&quot;:14580}"/>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WPS 演示</Application>
  <PresentationFormat>宽屏</PresentationFormat>
  <Paragraphs>103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齐天伦</cp:lastModifiedBy>
  <cp:revision>21</cp:revision>
  <dcterms:created xsi:type="dcterms:W3CDTF">2020-01-16T17:30:00Z</dcterms:created>
  <dcterms:modified xsi:type="dcterms:W3CDTF">2020-09-26T11:37:58Z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