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63" r:id="rId3"/>
    <p:sldId id="281" r:id="rId4"/>
    <p:sldId id="260" r:id="rId5"/>
    <p:sldId id="271" r:id="rId6"/>
    <p:sldId id="261" r:id="rId7"/>
    <p:sldId id="256" r:id="rId8"/>
    <p:sldId id="262" r:id="rId9"/>
    <p:sldId id="264" r:id="rId10"/>
    <p:sldId id="282" r:id="rId11"/>
    <p:sldId id="283" r:id="rId12"/>
    <p:sldId id="265" r:id="rId14"/>
    <p:sldId id="266" r:id="rId15"/>
    <p:sldId id="267" r:id="rId16"/>
    <p:sldId id="268" r:id="rId17"/>
    <p:sldId id="269" r:id="rId18"/>
    <p:sldId id="301" r:id="rId19"/>
    <p:sldId id="296" r:id="rId20"/>
    <p:sldId id="297" r:id="rId21"/>
    <p:sldId id="298" r:id="rId22"/>
    <p:sldId id="270" r:id="rId23"/>
    <p:sldId id="306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饺子和西瓜。两个饺子运算半天也变不成西瓜，就算装到袋子里也还是饺子。想要得到西瓜就必须在运算时，至少有一个西瓜参与运算。</a:t>
            </a:r>
            <a:endParaRPr lang="zh-CN" altLang="en-US"/>
          </a:p>
          <a:p>
            <a:r>
              <a:rPr lang="zh-CN" altLang="en-US"/>
              <a:t>注意，和数学中一样，</a:t>
            </a:r>
            <a:r>
              <a:rPr lang="en-US" altLang="zh-CN"/>
              <a:t>0</a:t>
            </a:r>
            <a:r>
              <a:rPr lang="zh-CN" altLang="en-US"/>
              <a:t>不能做被除数。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冻冰块的盒子。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只有一个用来冻冰块的格子。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862580" y="1674495"/>
            <a:ext cx="73977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信息奥赛入门       </a:t>
            </a:r>
            <a:r>
              <a:rPr lang="en-US" altLang="zh-CN" sz="60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#2</a:t>
            </a:r>
            <a:endParaRPr lang="en-US" altLang="zh-CN" sz="60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37375" y="3023870"/>
            <a:ext cx="44037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常见数据类型和运算</a:t>
            </a:r>
            <a:endParaRPr lang="zh-CN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6795" y="604520"/>
            <a:ext cx="5985510" cy="56483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" y="995680"/>
            <a:ext cx="5839460" cy="44589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5775" y="5826125"/>
            <a:ext cx="45034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</a:rPr>
              <a:t>结果是？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3205" y="257810"/>
            <a:ext cx="24872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如何做运算：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758825" y="521970"/>
            <a:ext cx="248729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字符串类型</a:t>
            </a:r>
            <a:endParaRPr lang="zh-CN" altLang="en-US" sz="3200" b="1">
              <a:solidFill>
                <a:schemeClr val="bg1"/>
              </a:solidFill>
            </a:endParaRPr>
          </a:p>
          <a:p>
            <a:r>
              <a:rPr lang="en-US" altLang="zh-CN" sz="3200" b="1">
                <a:solidFill>
                  <a:schemeClr val="bg1"/>
                </a:solidFill>
              </a:rPr>
              <a:t>string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1370" y="521970"/>
            <a:ext cx="7704455" cy="54940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4635" y="494030"/>
            <a:ext cx="6076315" cy="58661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7710" y="988695"/>
            <a:ext cx="248729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字符类型</a:t>
            </a:r>
            <a:endParaRPr lang="zh-CN" altLang="en-US" sz="3200" b="1">
              <a:solidFill>
                <a:schemeClr val="bg1"/>
              </a:solidFill>
            </a:endParaRPr>
          </a:p>
          <a:p>
            <a:r>
              <a:rPr lang="en-US" altLang="zh-CN" sz="3200" b="1">
                <a:solidFill>
                  <a:schemeClr val="bg1"/>
                </a:solidFill>
              </a:rPr>
              <a:t>char</a:t>
            </a:r>
            <a:endParaRPr lang="en-US" altLang="zh-CN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80060" y="247015"/>
            <a:ext cx="56857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变量和算术运算符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220" y="830580"/>
            <a:ext cx="7806690" cy="56972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0530" y="1381125"/>
            <a:ext cx="8358505" cy="47123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0060" y="247015"/>
            <a:ext cx="56857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变量和算术运算符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320" y="1599565"/>
            <a:ext cx="11222355" cy="4178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5320" y="201295"/>
            <a:ext cx="44062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b="1">
                <a:solidFill>
                  <a:schemeClr val="bg1"/>
                </a:solidFill>
                <a:sym typeface="+mn-ea"/>
              </a:rPr>
              <a:t>C++</a:t>
            </a:r>
            <a:r>
              <a:rPr lang="zh-CN" altLang="en-US" sz="3200" b="1">
                <a:solidFill>
                  <a:schemeClr val="bg1"/>
                </a:solidFill>
                <a:sym typeface="+mn-ea"/>
              </a:rPr>
              <a:t>支持的算术运算符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633095" y="1164590"/>
            <a:ext cx="6644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变量</a:t>
            </a:r>
            <a:r>
              <a:rPr lang="en-US" altLang="zh-CN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A</a:t>
            </a:r>
            <a:r>
              <a:rPr lang="zh-CN" altLang="en-US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的值为</a:t>
            </a:r>
            <a:r>
              <a:rPr lang="en-US" altLang="zh-CN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10</a:t>
            </a:r>
            <a:r>
              <a:rPr lang="zh-CN" altLang="en-US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，变量</a:t>
            </a:r>
            <a:r>
              <a:rPr lang="en-US" altLang="zh-CN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B</a:t>
            </a:r>
            <a:r>
              <a:rPr lang="zh-CN" altLang="en-US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的值为</a:t>
            </a:r>
            <a:r>
              <a:rPr lang="en-US" altLang="zh-CN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20</a:t>
            </a:r>
            <a:endParaRPr lang="en-US" altLang="zh-CN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69595" y="617855"/>
            <a:ext cx="19627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</a:rPr>
              <a:t>思考题：               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77315" y="1710055"/>
            <a:ext cx="943673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</a:rPr>
              <a:t>如何</a:t>
            </a:r>
            <a:r>
              <a:rPr lang="zh-CN" altLang="en-US" sz="36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利用数据类型</a:t>
            </a:r>
            <a:r>
              <a:rPr lang="zh-CN" altLang="en-US" sz="3600" b="1">
                <a:solidFill>
                  <a:schemeClr val="bg1"/>
                </a:solidFill>
              </a:rPr>
              <a:t>对一个小数进行四舍五入？</a:t>
            </a:r>
            <a:endParaRPr lang="zh-CN" altLang="en-US" sz="3600" b="1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</a:rPr>
              <a:t>例题：输入一个小数，保留两位小数并输出</a:t>
            </a:r>
            <a:endParaRPr lang="zh-CN" altLang="en-US" sz="3200" b="1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</a:rPr>
              <a:t>值</a:t>
            </a:r>
            <a:endParaRPr lang="zh-CN" altLang="en-US" sz="3200" b="1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</a:rPr>
              <a:t>格式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7950" y="4307205"/>
            <a:ext cx="94367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负数怎么办？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9855" y="156210"/>
            <a:ext cx="53505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作业的提交方式：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520" y="739775"/>
            <a:ext cx="6606540" cy="58724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9855" y="156210"/>
            <a:ext cx="53505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作业的提交：出现问题？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470" y="828675"/>
            <a:ext cx="7029450" cy="520065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flipV="1">
            <a:off x="1749425" y="5465445"/>
            <a:ext cx="5209540" cy="3111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749425" y="5812155"/>
            <a:ext cx="5209540" cy="3111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9855" y="156210"/>
            <a:ext cx="53505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打字训练：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135" y="739775"/>
            <a:ext cx="8684260" cy="58394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410" y="33655"/>
            <a:ext cx="24872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回顾：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050" y="617220"/>
            <a:ext cx="8754110" cy="5400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709930" y="577850"/>
            <a:ext cx="20554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习题：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77950" y="2822575"/>
            <a:ext cx="82359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、编程输出：</a:t>
            </a:r>
            <a:r>
              <a:rPr lang="en-US" altLang="zh-CN" sz="2800" b="1">
                <a:solidFill>
                  <a:schemeClr val="bg1"/>
                </a:solidFill>
              </a:rPr>
              <a:t>100</a:t>
            </a:r>
            <a:r>
              <a:rPr lang="zh-CN" altLang="en-US" sz="2800" b="1">
                <a:solidFill>
                  <a:schemeClr val="bg1"/>
                </a:solidFill>
              </a:rPr>
              <a:t>元平均</a:t>
            </a:r>
            <a:r>
              <a:rPr lang="zh-CN" altLang="en-US" sz="2800" b="1">
                <a:solidFill>
                  <a:schemeClr val="bg1"/>
                </a:solidFill>
              </a:rPr>
              <a:t>分给</a:t>
            </a:r>
            <a:r>
              <a:rPr lang="en-US" altLang="zh-CN" sz="2800" b="1">
                <a:solidFill>
                  <a:schemeClr val="bg1"/>
                </a:solidFill>
              </a:rPr>
              <a:t>7</a:t>
            </a:r>
            <a:r>
              <a:rPr lang="zh-CN" altLang="en-US" sz="2800" b="1">
                <a:solidFill>
                  <a:schemeClr val="bg1"/>
                </a:solidFill>
              </a:rPr>
              <a:t>个同学，每位同学分到多少钱？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7950" y="1373505"/>
            <a:ext cx="82359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、编程输出：每位同学有</a:t>
            </a:r>
            <a:r>
              <a:rPr lang="en-US" altLang="zh-CN" sz="2800" b="1">
                <a:solidFill>
                  <a:schemeClr val="bg1"/>
                </a:solidFill>
              </a:rPr>
              <a:t>32323</a:t>
            </a:r>
            <a:r>
              <a:rPr lang="zh-CN" altLang="en-US" sz="2800" b="1">
                <a:solidFill>
                  <a:schemeClr val="bg1"/>
                </a:solidFill>
              </a:rPr>
              <a:t>个苹果，共</a:t>
            </a:r>
            <a:r>
              <a:rPr lang="en-US" altLang="zh-CN" sz="2800" b="1">
                <a:solidFill>
                  <a:schemeClr val="bg1"/>
                </a:solidFill>
              </a:rPr>
              <a:t>9323</a:t>
            </a:r>
            <a:r>
              <a:rPr lang="zh-CN" altLang="en-US" sz="2800" b="1">
                <a:solidFill>
                  <a:schemeClr val="bg1"/>
                </a:solidFill>
              </a:rPr>
              <a:t>位同学，问一共有</a:t>
            </a:r>
            <a:r>
              <a:rPr lang="zh-CN" altLang="en-US" sz="2800" b="1">
                <a:solidFill>
                  <a:schemeClr val="bg1"/>
                </a:solidFill>
              </a:rPr>
              <a:t>多少个苹果？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77950" y="4556760"/>
            <a:ext cx="82359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3</a:t>
            </a:r>
            <a:r>
              <a:rPr lang="zh-CN" altLang="en-US" sz="2800" b="1">
                <a:solidFill>
                  <a:schemeClr val="bg1"/>
                </a:solidFill>
              </a:rPr>
              <a:t>、编程输出：</a:t>
            </a:r>
            <a:r>
              <a:rPr lang="en-US" altLang="zh-CN" sz="2800" b="1">
                <a:solidFill>
                  <a:schemeClr val="bg1"/>
                </a:solidFill>
              </a:rPr>
              <a:t>100</a:t>
            </a:r>
            <a:r>
              <a:rPr lang="zh-CN" altLang="en-US" sz="2800" b="1">
                <a:solidFill>
                  <a:schemeClr val="bg1"/>
                </a:solidFill>
              </a:rPr>
              <a:t>个苹果分给</a:t>
            </a:r>
            <a:r>
              <a:rPr lang="en-US" altLang="zh-CN" sz="2800" b="1">
                <a:solidFill>
                  <a:schemeClr val="bg1"/>
                </a:solidFill>
              </a:rPr>
              <a:t>9</a:t>
            </a:r>
            <a:r>
              <a:rPr lang="zh-CN" altLang="en-US" sz="2800" b="1">
                <a:solidFill>
                  <a:schemeClr val="bg1"/>
                </a:solidFill>
              </a:rPr>
              <a:t>个同学，平均分配后，还剩下几个苹果？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1377950" y="1373505"/>
            <a:ext cx="82359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、编程输出：每位同学有</a:t>
            </a:r>
            <a:r>
              <a:rPr lang="en-US" altLang="zh-CN" sz="2800" b="1">
                <a:solidFill>
                  <a:schemeClr val="bg1"/>
                </a:solidFill>
              </a:rPr>
              <a:t>n</a:t>
            </a:r>
            <a:r>
              <a:rPr lang="zh-CN" altLang="en-US" sz="2800" b="1">
                <a:solidFill>
                  <a:schemeClr val="bg1"/>
                </a:solidFill>
              </a:rPr>
              <a:t>个苹果，共</a:t>
            </a:r>
            <a:r>
              <a:rPr lang="en-US" altLang="zh-CN" sz="2800" b="1">
                <a:solidFill>
                  <a:schemeClr val="bg1"/>
                </a:solidFill>
              </a:rPr>
              <a:t>m</a:t>
            </a:r>
            <a:r>
              <a:rPr lang="zh-CN" altLang="en-US" sz="2800" b="1">
                <a:solidFill>
                  <a:schemeClr val="bg1"/>
                </a:solidFill>
              </a:rPr>
              <a:t>位同学，问一共有</a:t>
            </a:r>
            <a:r>
              <a:rPr lang="zh-CN" altLang="en-US" sz="2800" b="1">
                <a:solidFill>
                  <a:schemeClr val="bg1"/>
                </a:solidFill>
              </a:rPr>
              <a:t>多少个苹果？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410" y="33655"/>
            <a:ext cx="24872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回顾：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45205" y="617220"/>
            <a:ext cx="58718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</a:rPr>
              <a:t>整数减去小数等于？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390" y="1696720"/>
            <a:ext cx="10277475" cy="42652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17855" y="969010"/>
            <a:ext cx="8668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</a:rPr>
              <a:t>编辑器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6825" y="438785"/>
            <a:ext cx="5629910" cy="35439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08610" y="1755140"/>
            <a:ext cx="82721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20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“”,&lt;&gt;,{}</a:t>
            </a:r>
            <a:r>
              <a:rPr lang="zh-CN" altLang="en-US" sz="20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等符号只需要输入前面一个，编辑器</a:t>
            </a:r>
            <a:endParaRPr lang="zh-CN" altLang="en-US" sz="20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自动补全后面的</a:t>
            </a:r>
            <a:endParaRPr lang="zh-CN" altLang="en-US" sz="20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8610" y="2659380"/>
            <a:ext cx="8272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sz="20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文件名前有</a:t>
            </a:r>
            <a:r>
              <a:rPr lang="en-US" altLang="zh-CN" sz="20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[*]</a:t>
            </a:r>
            <a:r>
              <a:rPr lang="zh-CN" altLang="en-US" sz="20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说明未保存，编译前必须保存</a:t>
            </a:r>
            <a:endParaRPr lang="zh-CN" altLang="en-US" sz="20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8930" y="3515995"/>
            <a:ext cx="8272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sz="20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行缩进用</a:t>
            </a:r>
            <a:r>
              <a:rPr lang="en-US" altLang="zh-CN" sz="20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Tab</a:t>
            </a:r>
            <a:r>
              <a:rPr lang="zh-CN" altLang="en-US" sz="20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建，不要用空格</a:t>
            </a:r>
            <a:endParaRPr lang="zh-CN" altLang="en-US" sz="20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9410" y="4424680"/>
            <a:ext cx="8272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sz="20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看不到</a:t>
            </a:r>
            <a:r>
              <a:rPr lang="en-US" altLang="zh-CN" sz="20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Color coding</a:t>
            </a:r>
            <a:r>
              <a:rPr lang="zh-CN" altLang="en-US" sz="20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说明建立的文件类型不是</a:t>
            </a:r>
            <a:r>
              <a:rPr lang="en-US" altLang="zh-CN" sz="20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c++</a:t>
            </a:r>
            <a:r>
              <a:rPr lang="zh-CN" altLang="en-US" sz="20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文件</a:t>
            </a:r>
            <a:endParaRPr lang="zh-CN" altLang="en-US" sz="20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5450" y="5207000"/>
            <a:ext cx="8272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程序编译从左往右逐行向下</a:t>
            </a:r>
            <a:endParaRPr lang="zh-CN" altLang="en-US" sz="20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9080" y="9690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5410" y="33655"/>
            <a:ext cx="24872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回顾：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351155" y="699135"/>
            <a:ext cx="72472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2000" b="1">
                <a:solidFill>
                  <a:schemeClr val="bg1"/>
                </a:solidFill>
                <a:sym typeface="+mn-ea"/>
              </a:rPr>
              <a:t>、库函数</a:t>
            </a:r>
            <a:endParaRPr lang="en-US" altLang="zh-CN" sz="2000" b="1">
              <a:solidFill>
                <a:schemeClr val="bg1"/>
              </a:solidFill>
            </a:endParaRPr>
          </a:p>
          <a:p>
            <a:endParaRPr lang="en-US" altLang="zh-CN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例：</a:t>
            </a:r>
            <a:r>
              <a:rPr lang="en-US" altLang="zh-CN" sz="2000" b="1">
                <a:solidFill>
                  <a:schemeClr val="bg1"/>
                </a:solidFill>
              </a:rPr>
              <a:t>#include &lt;iostream&gt;        ====           Input\Output Stream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2105" y="1913255"/>
            <a:ext cx="65379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2000" b="1">
                <a:solidFill>
                  <a:schemeClr val="bg1"/>
                </a:solidFill>
                <a:sym typeface="+mn-ea"/>
              </a:rPr>
              <a:t>、</a:t>
            </a:r>
            <a:r>
              <a:rPr lang="en-US" sz="2000" b="1">
                <a:solidFill>
                  <a:schemeClr val="bg1"/>
                </a:solidFill>
                <a:sym typeface="+mn-ea"/>
              </a:rPr>
              <a:t>Space - </a:t>
            </a:r>
            <a:r>
              <a:rPr lang="zh-CN" altLang="en-US" sz="2000" b="1">
                <a:solidFill>
                  <a:schemeClr val="bg1"/>
                </a:solidFill>
                <a:sym typeface="+mn-ea"/>
              </a:rPr>
              <a:t>空间</a:t>
            </a:r>
            <a:endParaRPr lang="en-US" altLang="zh-CN" sz="2000" b="1">
              <a:solidFill>
                <a:schemeClr val="bg1"/>
              </a:solidFill>
            </a:endParaRPr>
          </a:p>
          <a:p>
            <a:endParaRPr lang="en-US" altLang="zh-CN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例：</a:t>
            </a:r>
            <a:r>
              <a:rPr lang="en-US" altLang="zh-CN" sz="2000" b="1">
                <a:solidFill>
                  <a:schemeClr val="bg1"/>
                </a:solidFill>
              </a:rPr>
              <a:t>using namespace std;      ====      C++标准程序库中的所有标识符都被定义于一个名为std的namespace中   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48985" y="53975"/>
            <a:ext cx="31216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写好的，可以直接用的，快捷、准确</a:t>
            </a:r>
            <a:endParaRPr lang="zh-CN" altLang="en-US" b="1">
              <a:solidFill>
                <a:schemeClr val="bg1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2870835" y="393700"/>
            <a:ext cx="2777490" cy="94488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870065" y="1913255"/>
            <a:ext cx="3383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降低无意中使用重名风险的机制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3253105" y="2149475"/>
            <a:ext cx="3476625" cy="44831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81710" y="252603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555" y="3263900"/>
            <a:ext cx="4890770" cy="3604260"/>
          </a:xfrm>
          <a:prstGeom prst="rect">
            <a:avLst/>
          </a:prstGeom>
        </p:spPr>
      </p:pic>
      <p:cxnSp>
        <p:nvCxnSpPr>
          <p:cNvPr id="20" name="直接箭头连接符 19"/>
          <p:cNvCxnSpPr/>
          <p:nvPr/>
        </p:nvCxnSpPr>
        <p:spPr>
          <a:xfrm flipV="1">
            <a:off x="2044065" y="4092575"/>
            <a:ext cx="5270500" cy="66040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598410" y="3730625"/>
            <a:ext cx="3006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程序的入口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5410" y="33655"/>
            <a:ext cx="24872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回顾：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1084580" y="173355"/>
            <a:ext cx="24872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练习：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23645" y="944245"/>
            <a:ext cx="8235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、编程定义十个苹果并输出 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23645" y="2277110"/>
            <a:ext cx="9355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、</a:t>
            </a:r>
            <a:r>
              <a:rPr lang="zh-CN" altLang="en-US" sz="2800" b="1">
                <a:solidFill>
                  <a:schemeClr val="bg1"/>
                </a:solidFill>
              </a:rPr>
              <a:t>编程计算十个苹果吃掉六个苹果后还剩下多少个苹果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01115" y="3449320"/>
            <a:ext cx="94722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3</a:t>
            </a:r>
            <a:r>
              <a:rPr lang="zh-CN" altLang="en-US" sz="2800" b="1">
                <a:solidFill>
                  <a:schemeClr val="bg1"/>
                </a:solidFill>
              </a:rPr>
              <a:t>、编程计算十个苹果吃掉六个半苹果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还剩下多少个苹果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01115" y="4629785"/>
            <a:ext cx="82359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4</a:t>
            </a:r>
            <a:r>
              <a:rPr lang="zh-CN" altLang="en-US" sz="2800" b="1">
                <a:solidFill>
                  <a:schemeClr val="bg1"/>
                </a:solidFill>
              </a:rPr>
              <a:t>、小明有</a:t>
            </a:r>
            <a:r>
              <a:rPr lang="en-US" altLang="zh-CN" sz="2800" b="1">
                <a:solidFill>
                  <a:schemeClr val="bg1"/>
                </a:solidFill>
              </a:rPr>
              <a:t>1000.15</a:t>
            </a:r>
            <a:r>
              <a:rPr lang="zh-CN" altLang="en-US" sz="2800" b="1">
                <a:solidFill>
                  <a:schemeClr val="bg1"/>
                </a:solidFill>
              </a:rPr>
              <a:t>元，买衣服花掉</a:t>
            </a:r>
            <a:r>
              <a:rPr lang="en-US" altLang="zh-CN" sz="2800" b="1">
                <a:solidFill>
                  <a:schemeClr val="bg1"/>
                </a:solidFill>
              </a:rPr>
              <a:t>540.5</a:t>
            </a:r>
            <a:r>
              <a:rPr lang="zh-CN" altLang="en-US" sz="2800" b="1">
                <a:solidFill>
                  <a:schemeClr val="bg1"/>
                </a:solidFill>
              </a:rPr>
              <a:t>元</a:t>
            </a:r>
            <a:r>
              <a:rPr lang="en-US" altLang="zh-CN" sz="2800" b="1">
                <a:solidFill>
                  <a:schemeClr val="bg1"/>
                </a:solidFill>
              </a:rPr>
              <a:t>,</a:t>
            </a:r>
            <a:r>
              <a:rPr lang="zh-CN" altLang="en-US" sz="2800" b="1">
                <a:solidFill>
                  <a:schemeClr val="bg1"/>
                </a:solidFill>
              </a:rPr>
              <a:t>他还剩下多少钱呢？请用程序输出结果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69110" y="1466215"/>
            <a:ext cx="85363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bg1"/>
                </a:solidFill>
                <a:sym typeface="+mn-ea"/>
              </a:rPr>
              <a:t>_qilaoshiDev/noipTrainee/lesson2/apple/apple.cpp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1926590" y="5582920"/>
            <a:ext cx="85363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bg1"/>
                </a:solidFill>
                <a:sym typeface="+mn-ea"/>
              </a:rPr>
              <a:t>_qilaoshiDev/noipTrainee/lesson2/money/money.cpp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90600" y="552450"/>
            <a:ext cx="24872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基础运算：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2065" y="1602105"/>
            <a:ext cx="82359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、 加减乘除： </a:t>
            </a:r>
            <a:r>
              <a:rPr lang="zh-CN" altLang="en-US" sz="3200" b="1">
                <a:solidFill>
                  <a:schemeClr val="bg1"/>
                </a:solidFill>
              </a:rPr>
              <a:t> </a:t>
            </a:r>
            <a:r>
              <a:rPr lang="en-US" altLang="zh-CN" sz="3200" b="1">
                <a:solidFill>
                  <a:schemeClr val="bg1"/>
                </a:solidFill>
              </a:rPr>
              <a:t>+ - * /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82065" y="2713355"/>
            <a:ext cx="82359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、 </a:t>
            </a:r>
            <a:r>
              <a:rPr lang="zh-CN" sz="2800" b="1">
                <a:solidFill>
                  <a:schemeClr val="bg1"/>
                </a:solidFill>
              </a:rPr>
              <a:t>求余：  </a:t>
            </a:r>
            <a:r>
              <a:rPr lang="en-US" altLang="zh-CN" sz="3200" b="1">
                <a:solidFill>
                  <a:schemeClr val="bg1"/>
                </a:solidFill>
              </a:rPr>
              <a:t>%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82065" y="3921760"/>
            <a:ext cx="8235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3</a:t>
            </a:r>
            <a:r>
              <a:rPr lang="zh-CN" altLang="en-US" sz="2800" b="1">
                <a:solidFill>
                  <a:schemeClr val="bg1"/>
                </a:solidFill>
              </a:rPr>
              <a:t>、 自增</a:t>
            </a:r>
            <a:r>
              <a:rPr lang="en-US" altLang="zh-CN" sz="2800" b="1">
                <a:solidFill>
                  <a:schemeClr val="bg1"/>
                </a:solidFill>
              </a:rPr>
              <a:t>/</a:t>
            </a:r>
            <a:r>
              <a:rPr lang="zh-CN" altLang="en-US" sz="2800" b="1">
                <a:solidFill>
                  <a:schemeClr val="bg1"/>
                </a:solidFill>
              </a:rPr>
              <a:t>自减：</a:t>
            </a:r>
            <a:r>
              <a:rPr lang="en-US" altLang="zh-CN" sz="2800" b="1">
                <a:solidFill>
                  <a:schemeClr val="bg1"/>
                </a:solidFill>
              </a:rPr>
              <a:t>++</a:t>
            </a:r>
            <a:r>
              <a:rPr lang="zh-CN" altLang="en-US" sz="2800" b="1">
                <a:solidFill>
                  <a:schemeClr val="bg1"/>
                </a:solidFill>
              </a:rPr>
              <a:t>，</a:t>
            </a:r>
            <a:r>
              <a:rPr lang="en-US" altLang="zh-CN" sz="2800" b="1">
                <a:solidFill>
                  <a:schemeClr val="bg1"/>
                </a:solidFill>
              </a:rPr>
              <a:t>--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82065" y="5001260"/>
            <a:ext cx="8235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4</a:t>
            </a:r>
            <a:r>
              <a:rPr lang="zh-CN" altLang="en-US" sz="2800" b="1">
                <a:solidFill>
                  <a:schemeClr val="bg1"/>
                </a:solidFill>
              </a:rPr>
              <a:t>、</a:t>
            </a:r>
            <a:r>
              <a:rPr lang="en-US" altLang="zh-CN" sz="2800" b="1">
                <a:solidFill>
                  <a:schemeClr val="bg1"/>
                </a:solidFill>
              </a:rPr>
              <a:t>m</a:t>
            </a:r>
            <a:r>
              <a:rPr lang="zh-CN" altLang="en-US" sz="2800" b="1">
                <a:solidFill>
                  <a:schemeClr val="bg1"/>
                </a:solidFill>
              </a:rPr>
              <a:t>的</a:t>
            </a:r>
            <a:r>
              <a:rPr lang="en-US" altLang="zh-CN" sz="2800" b="1">
                <a:solidFill>
                  <a:schemeClr val="bg1"/>
                </a:solidFill>
              </a:rPr>
              <a:t>n</a:t>
            </a:r>
            <a:r>
              <a:rPr lang="zh-CN" altLang="en-US" sz="2800" b="1">
                <a:solidFill>
                  <a:schemeClr val="bg1"/>
                </a:solidFill>
              </a:rPr>
              <a:t>次方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82065" y="5919470"/>
            <a:ext cx="8235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5</a:t>
            </a:r>
            <a:r>
              <a:rPr lang="zh-CN" altLang="en-US" sz="2800" b="1">
                <a:solidFill>
                  <a:schemeClr val="bg1"/>
                </a:solidFill>
              </a:rPr>
              <a:t>、</a:t>
            </a:r>
            <a:r>
              <a:rPr lang="zh-CN" sz="2800" b="1">
                <a:solidFill>
                  <a:schemeClr val="bg1"/>
                </a:solidFill>
              </a:rPr>
              <a:t>开方</a:t>
            </a:r>
            <a:endParaRPr 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" grpId="0"/>
      <p:bldP spid="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57530" y="367030"/>
            <a:ext cx="24872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如何做运算：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89355" y="1628140"/>
            <a:ext cx="34150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变量</a:t>
            </a: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variable</a:t>
            </a:r>
            <a:endParaRPr lang="en-US" altLang="zh-CN" sz="24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变量的定义</a:t>
            </a:r>
            <a:endParaRPr lang="zh-CN" altLang="en-US" sz="24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变量的范围</a:t>
            </a:r>
            <a:endParaRPr lang="zh-CN" altLang="en-US" sz="24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89355" y="3398520"/>
            <a:ext cx="341503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运算</a:t>
            </a:r>
            <a:endParaRPr lang="en-US" altLang="zh-CN" sz="24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以变量为载体</a:t>
            </a:r>
            <a:endParaRPr lang="zh-CN" altLang="en-US" sz="24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乘法怎么算？</a:t>
            </a:r>
            <a:endParaRPr lang="zh-CN" altLang="en-US" sz="24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除法怎么算？</a:t>
            </a:r>
            <a:endParaRPr lang="zh-CN" altLang="en-US" sz="24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 sz="24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9815" y="659765"/>
            <a:ext cx="8159115" cy="520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57530" y="367030"/>
            <a:ext cx="24872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如何做运算：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7530" y="5087620"/>
            <a:ext cx="24777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除法怎么算？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5300" y="344170"/>
            <a:ext cx="6526530" cy="57988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WQwY2YyNmRiOTcxNDYyY2E5YmZkMTJkZmNhYTQyMm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975</Words>
  <Application>WPS 演示</Application>
  <PresentationFormat>宽屏</PresentationFormat>
  <Paragraphs>127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Wingdings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WPS_1655971415</cp:lastModifiedBy>
  <cp:revision>26</cp:revision>
  <dcterms:created xsi:type="dcterms:W3CDTF">2019-12-10T10:01:00Z</dcterms:created>
  <dcterms:modified xsi:type="dcterms:W3CDTF">2022-08-06T02:00:32Z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2052-11.1.0.11875</vt:lpwstr>
  </property>
  <property fmtid="{D5CDD505-2E9C-101B-9397-08002B2CF9AE}" pid="3" name="ICV">
    <vt:lpwstr>C5E0AB02B3914FF2B64B776DED40A77E</vt:lpwstr>
  </property>
</Properties>
</file>