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65" r:id="rId4"/>
    <p:sldId id="266" r:id="rId5"/>
    <p:sldId id="301" r:id="rId6"/>
    <p:sldId id="260" r:id="rId7"/>
    <p:sldId id="259" r:id="rId8"/>
    <p:sldId id="317" r:id="rId9"/>
    <p:sldId id="261" r:id="rId11"/>
    <p:sldId id="262" r:id="rId12"/>
    <p:sldId id="263" r:id="rId13"/>
    <p:sldId id="274" r:id="rId14"/>
    <p:sldId id="275" r:id="rId15"/>
    <p:sldId id="264" r:id="rId16"/>
    <p:sldId id="276" r:id="rId17"/>
    <p:sldId id="277" r:id="rId18"/>
    <p:sldId id="278" r:id="rId19"/>
    <p:sldId id="297" r:id="rId20"/>
    <p:sldId id="280" r:id="rId21"/>
    <p:sldId id="281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高速公路出口。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62580" y="1674495"/>
            <a:ext cx="7397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信息奥赛入门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#2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7605" y="2689225"/>
            <a:ext cx="3201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输入和判断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410" y="419735"/>
            <a:ext cx="6600825" cy="6019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980" y="198120"/>
            <a:ext cx="3404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if</a:t>
            </a:r>
            <a:r>
              <a:rPr lang="zh-CN" altLang="en-US" sz="2800" b="1">
                <a:solidFill>
                  <a:schemeClr val="bg1"/>
                </a:solidFill>
              </a:rPr>
              <a:t>判断</a:t>
            </a:r>
            <a:r>
              <a:rPr lang="zh-CN" altLang="en-US" sz="2800" b="1">
                <a:solidFill>
                  <a:schemeClr val="bg1"/>
                </a:solidFill>
              </a:rPr>
              <a:t>结构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447665" y="2632710"/>
            <a:ext cx="4083685" cy="11976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661525" y="2185670"/>
            <a:ext cx="199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flag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的用法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29055" y="371475"/>
            <a:ext cx="3404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如何输入数据呢？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4190" y="371475"/>
            <a:ext cx="4849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cin &gt;&gt; num;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915" y="1236345"/>
            <a:ext cx="7227570" cy="510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710" y="1159510"/>
            <a:ext cx="6456680" cy="5186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7980" y="198120"/>
            <a:ext cx="3404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if</a:t>
            </a:r>
            <a:r>
              <a:rPr lang="zh-CN" altLang="en-US" sz="2800" b="1">
                <a:solidFill>
                  <a:schemeClr val="bg1"/>
                </a:solidFill>
              </a:rPr>
              <a:t>判断</a:t>
            </a:r>
            <a:r>
              <a:rPr lang="zh-CN" altLang="en-US" sz="2800" b="1">
                <a:solidFill>
                  <a:schemeClr val="bg1"/>
                </a:solidFill>
              </a:rPr>
              <a:t>结构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5340" y="276225"/>
            <a:ext cx="6094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关系运算符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en-US" altLang="zh-CN" sz="2800" b="1">
                <a:solidFill>
                  <a:schemeClr val="bg1"/>
                </a:solidFill>
              </a:rPr>
              <a:t>== , &gt;=, &lt;=, !=, &gt;, &lt;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7040" y="554355"/>
            <a:ext cx="2756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练习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0" y="1564640"/>
            <a:ext cx="90912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输入一个数，判断这个数是否小于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，如果小于请输出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“RIGHT!”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，否则输出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“WRONG!”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twenty.cpp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040" y="554355"/>
            <a:ext cx="2756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if  &amp;  else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2490" y="678180"/>
            <a:ext cx="5336540" cy="55016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3055" y="3457575"/>
            <a:ext cx="3373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用来处理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排除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（）以外的情况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5805" y="177800"/>
            <a:ext cx="4137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if  &amp;  else if  &amp;  else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805" y="932815"/>
            <a:ext cx="102196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更改题目：输入一个数，判断这个数是否小于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，如果小于请输出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“RIGHT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！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，如果等于请输出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“=”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，否则输出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“WRONG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！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988185"/>
            <a:ext cx="8342630" cy="43580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8785" y="125730"/>
            <a:ext cx="106064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课堂测试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score.cpp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r>
              <a:rPr lang="zh-CN" altLang="en-US" sz="2800" b="1">
                <a:solidFill>
                  <a:schemeClr val="bg1"/>
                </a:solidFill>
              </a:rPr>
              <a:t>      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934085"/>
            <a:ext cx="106064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r>
              <a:rPr lang="zh-CN" altLang="en-US" sz="2800" b="1">
                <a:solidFill>
                  <a:schemeClr val="bg1"/>
                </a:solidFill>
              </a:rPr>
              <a:t>作业：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在一次考试中，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你的输入决定着小明的计算机成绩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，请判断他的成绩是否及格（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60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分及格）。如果及格请输出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“PASS!”,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否则输出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”FAIL! ”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1020" y="4044315"/>
            <a:ext cx="11741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课堂测试</a:t>
            </a:r>
            <a:r>
              <a:rPr lang="en-US" altLang="zh-CN" sz="3200" b="1">
                <a:solidFill>
                  <a:schemeClr val="bg1"/>
                </a:solidFill>
              </a:rPr>
              <a:t>2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r>
              <a:rPr lang="zh-CN" altLang="en-US" sz="2800" b="1">
                <a:solidFill>
                  <a:schemeClr val="bg1"/>
                </a:solidFill>
              </a:rPr>
              <a:t>利用 if、</a:t>
            </a:r>
            <a:r>
              <a:rPr lang="en-US" altLang="zh-CN" sz="2800" b="1">
                <a:solidFill>
                  <a:schemeClr val="bg1"/>
                </a:solidFill>
              </a:rPr>
              <a:t>else if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else</a:t>
            </a:r>
            <a:r>
              <a:rPr lang="zh-CN" altLang="en-US" sz="2800" b="1">
                <a:solidFill>
                  <a:schemeClr val="bg1"/>
                </a:solidFill>
              </a:rPr>
              <a:t>语句判断小明的成绩在班里的层次（满分100）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&gt;=90分，优秀（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</a:rPr>
              <a:t>）；&gt;=80分，良</a:t>
            </a:r>
            <a:r>
              <a:rPr lang="en-US" altLang="zh-CN" sz="2800" b="1">
                <a:solidFill>
                  <a:schemeClr val="bg1"/>
                </a:solidFill>
              </a:rPr>
              <a:t>(B)</a:t>
            </a:r>
            <a:r>
              <a:rPr lang="zh-CN" altLang="en-US" sz="2800" b="1">
                <a:solidFill>
                  <a:schemeClr val="bg1"/>
                </a:solidFill>
              </a:rPr>
              <a:t>；&gt;=60分，及格</a:t>
            </a:r>
            <a:r>
              <a:rPr lang="en-US" altLang="zh-CN" sz="2800" b="1">
                <a:solidFill>
                  <a:schemeClr val="bg1"/>
                </a:solidFill>
              </a:rPr>
              <a:t>(C)</a:t>
            </a:r>
            <a:r>
              <a:rPr lang="zh-CN" altLang="en-US" sz="2800" b="1">
                <a:solidFill>
                  <a:schemeClr val="bg1"/>
                </a:solidFill>
              </a:rPr>
              <a:t>；&lt;60分</a:t>
            </a:r>
            <a:r>
              <a:rPr lang="en-US" altLang="zh-CN" sz="2800" b="1">
                <a:solidFill>
                  <a:schemeClr val="bg1"/>
                </a:solidFill>
              </a:rPr>
              <a:t>(D)</a:t>
            </a:r>
            <a:r>
              <a:rPr lang="zh-CN" altLang="en-US" sz="2800" b="1">
                <a:solidFill>
                  <a:schemeClr val="bg1"/>
                </a:solidFill>
              </a:rPr>
              <a:t>，不及格。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055" y="109855"/>
            <a:ext cx="9038590" cy="6106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56210" y="109855"/>
            <a:ext cx="1569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128</a:t>
            </a:r>
            <a:r>
              <a:rPr lang="zh-CN" altLang="en-US" sz="2000" b="1">
                <a:solidFill>
                  <a:schemeClr val="bg1"/>
                </a:solidFill>
              </a:rPr>
              <a:t>个字符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39140" y="106045"/>
            <a:ext cx="502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附加题：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4410" y="689610"/>
            <a:ext cx="941260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简单计算器：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r>
              <a:rPr lang="zh-CN" altLang="en-US" sz="2800" b="1">
                <a:solidFill>
                  <a:schemeClr val="bg1"/>
                </a:solidFill>
              </a:rPr>
              <a:t>计算两个数据的加减乘除四则运算（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+ - * /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，提示：字符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r>
              <a:rPr lang="zh-CN" altLang="en-US" sz="2800" b="1">
                <a:solidFill>
                  <a:schemeClr val="bg1"/>
                </a:solidFill>
              </a:rPr>
              <a:t>，若除法输入的除数为0，输出：</a:t>
            </a:r>
            <a:r>
              <a:rPr lang="en-US" altLang="zh-CN" sz="2800" b="1">
                <a:solidFill>
                  <a:schemeClr val="bg1"/>
                </a:solidFill>
              </a:rPr>
              <a:t>“</a:t>
            </a:r>
            <a:r>
              <a:rPr lang="zh-CN" altLang="en-US" sz="2800" b="1">
                <a:solidFill>
                  <a:schemeClr val="bg1"/>
                </a:solidFill>
              </a:rPr>
              <a:t>Divisor cannot be 0</a:t>
            </a:r>
            <a:r>
              <a:rPr lang="en-US" altLang="zh-CN" sz="2800" b="1">
                <a:solidFill>
                  <a:schemeClr val="bg1"/>
                </a:solidFill>
              </a:rPr>
              <a:t>”</a:t>
            </a:r>
            <a:r>
              <a:rPr lang="zh-CN" altLang="en-US" sz="2800" b="1">
                <a:solidFill>
                  <a:schemeClr val="bg1"/>
                </a:solidFill>
              </a:rPr>
              <a:t>，其他情况输出运算结果。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输入格式：先输入第一个数据，再输入运算方式：</a:t>
            </a:r>
            <a:r>
              <a:rPr lang="en-US" altLang="zh-CN" sz="2800" b="1">
                <a:solidFill>
                  <a:schemeClr val="bg1"/>
                </a:solidFill>
              </a:rPr>
              <a:t>+ - * / </a:t>
            </a:r>
            <a:r>
              <a:rPr lang="zh-CN" altLang="en-US" sz="2800" b="1">
                <a:solidFill>
                  <a:schemeClr val="bg1"/>
                </a:solidFill>
              </a:rPr>
              <a:t>，最后输入第二个数据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输出格式：计算的结果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样例输入</a:t>
            </a:r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en-US" sz="2400" b="1">
                <a:solidFill>
                  <a:schemeClr val="bg1"/>
                </a:solidFill>
              </a:rPr>
              <a:t>：</a:t>
            </a:r>
            <a:r>
              <a:rPr lang="en-US" altLang="zh-CN" sz="2400" b="1">
                <a:solidFill>
                  <a:schemeClr val="bg1"/>
                </a:solidFill>
              </a:rPr>
              <a:t> 9 * 3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样例输出</a:t>
            </a:r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en-US" sz="2400" b="1">
                <a:solidFill>
                  <a:schemeClr val="bg1"/>
                </a:solidFill>
              </a:rPr>
              <a:t>：</a:t>
            </a:r>
            <a:r>
              <a:rPr lang="en-US" altLang="zh-CN" sz="2400" b="1">
                <a:solidFill>
                  <a:schemeClr val="bg1"/>
                </a:solidFill>
              </a:rPr>
              <a:t>27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样例输入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 9 / 0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样例输出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：Divisor cannot be 0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3160" y="1405890"/>
            <a:ext cx="9571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总结三次课所学的知识点，在笔记本中进行汇总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3160" y="2506345"/>
            <a:ext cx="9571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总结三次课所错的习题，在错题本中进行汇总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90" y="90805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作业：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3160" y="3622675"/>
            <a:ext cx="96621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今年是2019年，请利用if语句实现：输入月份，输出该月对应的天数。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回顾：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02080"/>
            <a:ext cx="5414010" cy="386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1402080"/>
            <a:ext cx="4742815" cy="4578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回顾：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61105" b="-30"/>
          <a:stretch>
            <a:fillRect/>
          </a:stretch>
        </p:blipFill>
        <p:spPr>
          <a:xfrm>
            <a:off x="247015" y="788670"/>
            <a:ext cx="5306695" cy="5081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257" t="929" r="14490" b="-303"/>
          <a:stretch>
            <a:fillRect/>
          </a:stretch>
        </p:blipFill>
        <p:spPr>
          <a:xfrm>
            <a:off x="5670550" y="725170"/>
            <a:ext cx="6349365" cy="4173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6795" y="604520"/>
            <a:ext cx="5985510" cy="5648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995680"/>
            <a:ext cx="5839460" cy="4458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5775" y="5826125"/>
            <a:ext cx="4503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结果是？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回顾：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28615" y="973455"/>
            <a:ext cx="655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计算：（</a:t>
            </a:r>
            <a:r>
              <a:rPr lang="en-US" altLang="zh-CN" sz="2800" b="1">
                <a:solidFill>
                  <a:schemeClr val="bg1"/>
                </a:solidFill>
              </a:rPr>
              <a:t>214748-7895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r>
              <a:rPr lang="en-US" altLang="zh-CN" sz="2800" b="1">
                <a:solidFill>
                  <a:schemeClr val="bg1"/>
                </a:solidFill>
              </a:rPr>
              <a:t>/651  *4  +1 =</a:t>
            </a:r>
            <a:r>
              <a:rPr lang="zh-CN" altLang="en-US" sz="2800" b="1">
                <a:solidFill>
                  <a:schemeClr val="bg1"/>
                </a:solidFill>
              </a:rPr>
              <a:t>？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5425"/>
            <a:ext cx="7743190" cy="5362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0"/>
            <a:ext cx="7329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赋值运算符：</a:t>
            </a:r>
            <a:r>
              <a:rPr lang="en-US" altLang="zh-CN" sz="3200" b="1">
                <a:solidFill>
                  <a:schemeClr val="bg1"/>
                </a:solidFill>
              </a:rPr>
              <a:t>+=     -=      *=       /=    %=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37235" y="616585"/>
            <a:ext cx="5600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布尔类型：</a:t>
            </a:r>
            <a:r>
              <a:rPr lang="en-US" altLang="zh-CN" sz="2800" b="1">
                <a:solidFill>
                  <a:schemeClr val="bg1"/>
                </a:solidFill>
              </a:rPr>
              <a:t>bool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3545" y="3371215"/>
            <a:ext cx="34048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两种取值：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true</a:t>
            </a:r>
            <a:r>
              <a:rPr lang="zh-CN" altLang="en-US" sz="2800" b="1">
                <a:solidFill>
                  <a:schemeClr val="bg1"/>
                </a:solidFill>
              </a:rPr>
              <a:t>（非</a:t>
            </a:r>
            <a:r>
              <a:rPr lang="en-US" altLang="zh-CN" sz="2800" b="1">
                <a:solidFill>
                  <a:schemeClr val="bg1"/>
                </a:solidFill>
              </a:rPr>
              <a:t>0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false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0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8415" y="1386840"/>
            <a:ext cx="7370445" cy="4490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3545" y="2178050"/>
            <a:ext cx="3404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bool flag = true;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-2632" b="54917"/>
          <a:stretch>
            <a:fillRect/>
          </a:stretch>
        </p:blipFill>
        <p:spPr>
          <a:xfrm>
            <a:off x="6974840" y="1624965"/>
            <a:ext cx="4888230" cy="3607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7329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分支实例：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38605"/>
            <a:ext cx="4762500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37235" y="371475"/>
            <a:ext cx="3404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if</a:t>
            </a:r>
            <a:r>
              <a:rPr lang="zh-CN" altLang="en-US" sz="2800" b="1">
                <a:solidFill>
                  <a:schemeClr val="bg1"/>
                </a:solidFill>
              </a:rPr>
              <a:t>判断</a:t>
            </a:r>
            <a:r>
              <a:rPr lang="zh-CN" altLang="en-US" sz="2800" b="1">
                <a:solidFill>
                  <a:schemeClr val="bg1"/>
                </a:solidFill>
              </a:rPr>
              <a:t>结构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138555"/>
            <a:ext cx="3715385" cy="4752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75" y="1138555"/>
            <a:ext cx="6378575" cy="475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775" y="1076960"/>
            <a:ext cx="7710170" cy="4920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7235" y="371475"/>
            <a:ext cx="3404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if</a:t>
            </a:r>
            <a:r>
              <a:rPr lang="zh-CN" altLang="en-US" sz="2800" b="1">
                <a:solidFill>
                  <a:schemeClr val="bg1"/>
                </a:solidFill>
              </a:rPr>
              <a:t>判断</a:t>
            </a:r>
            <a:r>
              <a:rPr lang="zh-CN" altLang="en-US" sz="2800" b="1">
                <a:solidFill>
                  <a:schemeClr val="bg1"/>
                </a:solidFill>
              </a:rPr>
              <a:t>结构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QwY2YyNmRiOTcxNDYyY2E5YmZkMTJkZmNhYTQyMmEifQ=="/>
  <p:tag name="commondata" val="eyJoZGlkIjoiYzU5ODBmNmQwNzE3YTMwZWU2NDQ5OGYzNjgxZWYzO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演示</Application>
  <PresentationFormat>宽屏</PresentationFormat>
  <Paragraphs>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机长大大</cp:lastModifiedBy>
  <cp:revision>23</cp:revision>
  <dcterms:created xsi:type="dcterms:W3CDTF">2019-12-21T06:42:00Z</dcterms:created>
  <dcterms:modified xsi:type="dcterms:W3CDTF">2024-03-20T07:25:15Z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60826310024847BEA41F3F084D69D3E7</vt:lpwstr>
  </property>
</Properties>
</file>