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75" r:id="rId4"/>
    <p:sldId id="256" r:id="rId5"/>
    <p:sldId id="266" r:id="rId6"/>
    <p:sldId id="258" r:id="rId7"/>
    <p:sldId id="268" r:id="rId8"/>
    <p:sldId id="296" r:id="rId9"/>
    <p:sldId id="269" r:id="rId10"/>
    <p:sldId id="264" r:id="rId11"/>
    <p:sldId id="276" r:id="rId12"/>
    <p:sldId id="260" r:id="rId13"/>
    <p:sldId id="261" r:id="rId14"/>
    <p:sldId id="262" r:id="rId15"/>
    <p:sldId id="263" r:id="rId17"/>
    <p:sldId id="287" r:id="rId18"/>
    <p:sldId id="288" r:id="rId19"/>
    <p:sldId id="289" r:id="rId20"/>
    <p:sldId id="290" r:id="rId21"/>
    <p:sldId id="293" r:id="rId22"/>
    <p:sldId id="292" r:id="rId23"/>
    <p:sldId id="294" r:id="rId24"/>
    <p:sldId id="311" r:id="rId25"/>
    <p:sldId id="312" r:id="rId26"/>
    <p:sldId id="313" r:id="rId27"/>
    <p:sldId id="31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分段的高速公路，但是入口不一样。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5450" y="1019810"/>
            <a:ext cx="8801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打开金山打字通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五分钟打字测试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1459865"/>
            <a:ext cx="1655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简单点？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595" y="299720"/>
            <a:ext cx="9315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C++</a:t>
            </a:r>
            <a:r>
              <a:rPr lang="zh-CN" altLang="en-US" sz="3200" b="1">
                <a:solidFill>
                  <a:schemeClr val="bg1"/>
                </a:solidFill>
              </a:rPr>
              <a:t>逻辑运算符：     </a:t>
            </a:r>
            <a:r>
              <a:rPr lang="en-US" altLang="zh-CN" sz="3200" b="1">
                <a:solidFill>
                  <a:schemeClr val="bg1"/>
                </a:solidFill>
              </a:rPr>
              <a:t>&amp;&amp;</a:t>
            </a:r>
            <a:r>
              <a:rPr lang="zh-CN" altLang="en-US" sz="3200" b="1">
                <a:solidFill>
                  <a:schemeClr val="bg1"/>
                </a:solidFill>
              </a:rPr>
              <a:t>（与）、 </a:t>
            </a:r>
            <a:r>
              <a:rPr lang="en-US" altLang="zh-CN" sz="3200" b="1">
                <a:solidFill>
                  <a:schemeClr val="bg1"/>
                </a:solidFill>
              </a:rPr>
              <a:t>||</a:t>
            </a:r>
            <a:r>
              <a:rPr lang="zh-CN" altLang="en-US" sz="3200" b="1">
                <a:solidFill>
                  <a:schemeClr val="bg1"/>
                </a:solidFill>
              </a:rPr>
              <a:t>（或）</a:t>
            </a:r>
            <a:r>
              <a:rPr lang="zh-CN" altLang="en-US" sz="3200" b="1">
                <a:solidFill>
                  <a:schemeClr val="bg1"/>
                </a:solidFill>
              </a:rPr>
              <a:t>、！（非）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2475" y="1459865"/>
            <a:ext cx="4121785" cy="5289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35" y="2101850"/>
            <a:ext cx="5032375" cy="43599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787900" y="916305"/>
            <a:ext cx="39370" cy="3441065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0" y="378460"/>
            <a:ext cx="1016635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sym typeface="+mn-ea"/>
              </a:rPr>
              <a:t>例题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：  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	</a:t>
            </a:r>
            <a:r>
              <a:rPr lang="zh-CN" sz="2000" b="1">
                <a:solidFill>
                  <a:schemeClr val="bg1"/>
                </a:solidFill>
                <a:sym typeface="+mn-ea"/>
              </a:rPr>
              <a:t>信息学课程第四讲设置了两场考试，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想要拿到</a:t>
            </a:r>
            <a:r>
              <a:rPr lang="zh-CN" sz="2000" b="1">
                <a:solidFill>
                  <a:schemeClr val="bg1"/>
                </a:solidFill>
                <a:sym typeface="+mn-ea"/>
              </a:rPr>
              <a:t>信息学课程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的一等奖，只需要满足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以下一个条件：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		1:</a:t>
            </a:r>
            <a:r>
              <a:rPr lang="zh-CN" sz="2000" b="1">
                <a:solidFill>
                  <a:schemeClr val="bg1"/>
                </a:solidFill>
                <a:sym typeface="+mn-ea"/>
              </a:rPr>
              <a:t>第一场考试成绩达到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分。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		2: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第二场考试成绩达到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80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分。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请根据输入判断小明能否获得一等奖？                               firstPrize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3067685"/>
            <a:ext cx="26447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1: 80 90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1: YES!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: 89 77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: NO!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325" y="133350"/>
            <a:ext cx="9825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C++</a:t>
            </a:r>
            <a:r>
              <a:rPr lang="zh-CN" altLang="en-US" sz="1400" b="1">
                <a:solidFill>
                  <a:schemeClr val="bg1"/>
                </a:solidFill>
              </a:rPr>
              <a:t>逻辑运算符：     </a:t>
            </a:r>
            <a:r>
              <a:rPr lang="en-US" altLang="zh-CN" sz="1400" b="1">
                <a:solidFill>
                  <a:schemeClr val="bg1"/>
                </a:solidFill>
              </a:rPr>
              <a:t>&amp;&amp;</a:t>
            </a:r>
            <a:r>
              <a:rPr lang="zh-CN" altLang="en-US" sz="1400" b="1">
                <a:solidFill>
                  <a:schemeClr val="bg1"/>
                </a:solidFill>
              </a:rPr>
              <a:t>（与）、 </a:t>
            </a:r>
            <a:r>
              <a:rPr lang="en-US" altLang="zh-CN" sz="1400" b="1">
                <a:solidFill>
                  <a:schemeClr val="bg1"/>
                </a:solidFill>
              </a:rPr>
              <a:t>||</a:t>
            </a:r>
            <a:r>
              <a:rPr lang="zh-CN" altLang="en-US" sz="1400" b="1">
                <a:solidFill>
                  <a:schemeClr val="bg1"/>
                </a:solidFill>
              </a:rPr>
              <a:t>（或）、！（非）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6365" y="2660650"/>
            <a:ext cx="4270375" cy="383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例题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：逢</a:t>
            </a:r>
            <a:r>
              <a:rPr lang="en-US" altLang="zh-CN" sz="2800" b="1">
                <a:solidFill>
                  <a:schemeClr val="bg1"/>
                </a:solidFill>
              </a:rPr>
              <a:t>7</a:t>
            </a:r>
            <a:r>
              <a:rPr lang="zh-CN" altLang="en-US" sz="2800" b="1">
                <a:solidFill>
                  <a:schemeClr val="bg1"/>
                </a:solidFill>
              </a:rPr>
              <a:t>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8325" y="133350"/>
            <a:ext cx="9825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C++</a:t>
            </a:r>
            <a:r>
              <a:rPr lang="zh-CN" altLang="en-US" sz="1400" b="1">
                <a:solidFill>
                  <a:schemeClr val="bg1"/>
                </a:solidFill>
              </a:rPr>
              <a:t>逻辑运算符：     </a:t>
            </a:r>
            <a:r>
              <a:rPr lang="en-US" altLang="zh-CN" sz="1400" b="1">
                <a:solidFill>
                  <a:schemeClr val="bg1"/>
                </a:solidFill>
              </a:rPr>
              <a:t>&amp;&amp;</a:t>
            </a:r>
            <a:r>
              <a:rPr lang="zh-CN" altLang="en-US" sz="1400" b="1">
                <a:solidFill>
                  <a:schemeClr val="bg1"/>
                </a:solidFill>
              </a:rPr>
              <a:t>（与）、 </a:t>
            </a:r>
            <a:r>
              <a:rPr lang="en-US" altLang="zh-CN" sz="1400" b="1">
                <a:solidFill>
                  <a:schemeClr val="bg1"/>
                </a:solidFill>
              </a:rPr>
              <a:t>||</a:t>
            </a:r>
            <a:r>
              <a:rPr lang="zh-CN" altLang="en-US" sz="1400" b="1">
                <a:solidFill>
                  <a:schemeClr val="bg1"/>
                </a:solidFill>
              </a:rPr>
              <a:t>（或）、！（非）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30" y="1052195"/>
            <a:ext cx="9347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solidFill>
                  <a:schemeClr val="bg1"/>
                </a:solidFill>
              </a:rPr>
              <a:t>输入十以内的数字，如果不是</a:t>
            </a:r>
            <a:r>
              <a:rPr lang="en-US" altLang="zh-CN" sz="2000" b="1">
                <a:solidFill>
                  <a:schemeClr val="bg1"/>
                </a:solidFill>
              </a:rPr>
              <a:t>7</a:t>
            </a:r>
            <a:r>
              <a:rPr lang="zh-CN" altLang="en-US" sz="2000" b="1">
                <a:solidFill>
                  <a:schemeClr val="bg1"/>
                </a:solidFill>
              </a:rPr>
              <a:t>就输出，否则不输出。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2675" y="3067685"/>
            <a:ext cx="26447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1: 6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1: 6</a:t>
            </a:r>
            <a:endParaRPr lang="en-US" altLang="zh-CN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: 7</a:t>
            </a:r>
            <a:endParaRPr lang="en-US" altLang="zh-CN" sz="2000" b="1">
              <a:solidFill>
                <a:schemeClr val="bg1"/>
              </a:solidFill>
              <a:sym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: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0" y="2135505"/>
            <a:ext cx="3968750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4660" y="236220"/>
            <a:ext cx="4910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switch(</a:t>
            </a:r>
            <a:r>
              <a:rPr lang="zh-CN" altLang="en-US" sz="2800" b="1">
                <a:solidFill>
                  <a:schemeClr val="bg1"/>
                </a:solidFill>
              </a:rPr>
              <a:t>开关语句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r>
              <a:rPr lang="zh-CN" altLang="en-US" sz="2800" b="1">
                <a:solidFill>
                  <a:schemeClr val="bg1"/>
                </a:solidFill>
              </a:rPr>
              <a:t>用法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079500"/>
            <a:ext cx="3522345" cy="494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45050" y="870585"/>
            <a:ext cx="591248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switch(</a:t>
            </a:r>
            <a:r>
              <a:rPr lang="en-US" altLang="zh-CN" sz="2800" b="1">
                <a:solidFill>
                  <a:schemeClr val="bg1"/>
                </a:solidFill>
              </a:rPr>
              <a:t>______</a:t>
            </a:r>
            <a:r>
              <a:rPr lang="zh-CN" altLang="en-US" sz="2800" b="1">
                <a:solidFill>
                  <a:schemeClr val="bg1"/>
                </a:solidFill>
              </a:rPr>
              <a:t>){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case </a:t>
            </a:r>
            <a:r>
              <a:rPr lang="en-US" altLang="zh-CN" sz="2800" b="1">
                <a:solidFill>
                  <a:schemeClr val="bg1"/>
                </a:solidFill>
              </a:rPr>
              <a:t>___ </a:t>
            </a:r>
            <a:r>
              <a:rPr lang="zh-CN" altLang="en-US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 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break;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case </a:t>
            </a:r>
            <a:r>
              <a:rPr lang="en-US" altLang="zh-CN" sz="2800" b="1">
                <a:solidFill>
                  <a:schemeClr val="bg1"/>
                </a:solidFill>
              </a:rPr>
              <a:t>___</a:t>
            </a:r>
            <a:r>
              <a:rPr lang="zh-CN" altLang="en-US" sz="2800" b="1">
                <a:solidFill>
                  <a:schemeClr val="bg1"/>
                </a:solidFill>
              </a:rPr>
              <a:t>  :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break;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default : 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             </a:t>
            </a:r>
            <a:r>
              <a:rPr lang="en-US" altLang="zh-CN" sz="2800" b="1">
                <a:solidFill>
                  <a:schemeClr val="bg1"/>
                </a:solidFill>
              </a:rPr>
              <a:t>_________</a:t>
            </a:r>
            <a:r>
              <a:rPr lang="zh-CN" altLang="en-US" sz="2800" b="1">
                <a:solidFill>
                  <a:schemeClr val="bg1"/>
                </a:solidFill>
              </a:rPr>
              <a:t>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     break;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8483600" y="1716405"/>
            <a:ext cx="595630" cy="2148205"/>
          </a:xfrm>
          <a:prstGeom prst="rightBrace">
            <a:avLst/>
          </a:prstGeom>
          <a:ln w="698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71660" y="2375535"/>
            <a:ext cx="2055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可以有多个</a:t>
            </a:r>
            <a:r>
              <a:rPr lang="en-US" altLang="zh-CN" sz="2400" b="1">
                <a:solidFill>
                  <a:schemeClr val="bg1"/>
                </a:solidFill>
              </a:rPr>
              <a:t>case(</a:t>
            </a:r>
            <a:r>
              <a:rPr lang="zh-CN" altLang="en-US" sz="2400" b="1">
                <a:solidFill>
                  <a:schemeClr val="bg1"/>
                </a:solidFill>
              </a:rPr>
              <a:t>情况</a:t>
            </a:r>
            <a:r>
              <a:rPr lang="en-US" altLang="zh-CN" sz="2400" b="1">
                <a:solidFill>
                  <a:schemeClr val="bg1"/>
                </a:solidFill>
              </a:rPr>
              <a:t>)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4980" y="144145"/>
            <a:ext cx="880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变量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3745" y="144145"/>
            <a:ext cx="2929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变量取值的情况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55105" y="542925"/>
            <a:ext cx="628015" cy="56007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600190" y="519430"/>
            <a:ext cx="2401570" cy="11017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01760" y="870585"/>
            <a:ext cx="2929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当前情况下执行的语句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071360" y="1259840"/>
            <a:ext cx="1976755" cy="76898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4660" y="23622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switch</a:t>
            </a:r>
            <a:r>
              <a:rPr lang="zh-CN" altLang="en-US" sz="2800" b="1">
                <a:solidFill>
                  <a:schemeClr val="bg1"/>
                </a:solidFill>
              </a:rPr>
              <a:t>用法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695" y="1346835"/>
            <a:ext cx="11231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今年是20</a:t>
            </a:r>
            <a:r>
              <a:rPr lang="en-US" altLang="zh-CN" sz="2800" b="1">
                <a:solidFill>
                  <a:schemeClr val="bg1"/>
                </a:solidFill>
              </a:rPr>
              <a:t>20</a:t>
            </a:r>
            <a:r>
              <a:rPr lang="zh-CN" altLang="en-US" sz="2800" b="1">
                <a:solidFill>
                  <a:schemeClr val="bg1"/>
                </a:solidFill>
              </a:rPr>
              <a:t>年，请利用if语句实现：输入月份，输出该月对应的天数。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2107565"/>
            <a:ext cx="927163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80695" y="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switch</a:t>
            </a:r>
            <a:r>
              <a:rPr lang="zh-CN" altLang="en-US" sz="2800" b="1">
                <a:solidFill>
                  <a:schemeClr val="bg1"/>
                </a:solidFill>
              </a:rPr>
              <a:t>用法例题：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695" y="758190"/>
            <a:ext cx="112312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今年是20</a:t>
            </a:r>
            <a:r>
              <a:rPr lang="en-US" altLang="zh-CN" sz="2800" b="1">
                <a:solidFill>
                  <a:schemeClr val="bg1"/>
                </a:solidFill>
              </a:rPr>
              <a:t>20</a:t>
            </a:r>
            <a:r>
              <a:rPr lang="zh-CN" altLang="en-US" sz="2800" b="1">
                <a:solidFill>
                  <a:schemeClr val="bg1"/>
                </a:solidFill>
              </a:rPr>
              <a:t>年，请利用</a:t>
            </a:r>
            <a:r>
              <a:rPr lang="en-US" altLang="zh-CN" sz="2800" b="1">
                <a:solidFill>
                  <a:schemeClr val="bg1"/>
                </a:solidFill>
              </a:rPr>
              <a:t>switch</a:t>
            </a:r>
            <a:r>
              <a:rPr lang="zh-CN" altLang="en-US" sz="2800" b="1">
                <a:solidFill>
                  <a:schemeClr val="bg1"/>
                </a:solidFill>
              </a:rPr>
              <a:t>语句实现：输入月份，输出该月对应的天数。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1312545"/>
            <a:ext cx="4084320" cy="450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1312545"/>
            <a:ext cx="4089400" cy="4504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93885" y="3049270"/>
            <a:ext cx="26352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可以没有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880" y="2378710"/>
            <a:ext cx="5833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switch</a:t>
            </a:r>
            <a:r>
              <a:rPr lang="zh-CN" altLang="en-US" sz="2800" b="1">
                <a:solidFill>
                  <a:schemeClr val="bg1"/>
                </a:solidFill>
              </a:rPr>
              <a:t>用法习题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week.cpp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985" y="3113405"/>
            <a:ext cx="69335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输入数字1-7：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如果输入1，输出星期一；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如果输入2，输出星期二；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……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如果输入7，输出星期日；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否则输出</a:t>
            </a:r>
            <a:r>
              <a:rPr lang="en-US" altLang="zh-CN" sz="2800" b="1">
                <a:solidFill>
                  <a:schemeClr val="bg1"/>
                </a:solidFill>
              </a:rPr>
              <a:t>“Wrong Input!”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985" y="471805"/>
            <a:ext cx="93840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不是每一个 case 都需要包含 break。如果 case 语句不包含 break，将会 继续 执行后续的 case，直到遇到 break 为止。 </a:t>
            </a:r>
            <a:r>
              <a:rPr lang="en-US" altLang="zh-CN" sz="3200" b="1">
                <a:solidFill>
                  <a:schemeClr val="bg1"/>
                </a:solidFill>
              </a:rPr>
              <a:t>default</a:t>
            </a:r>
            <a:r>
              <a:rPr lang="zh-CN" altLang="en-US" sz="3200" b="1">
                <a:solidFill>
                  <a:schemeClr val="bg1"/>
                </a:solidFill>
              </a:rPr>
              <a:t>  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0035" y="2829560"/>
            <a:ext cx="254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Monday，Tuesday、Wednesday、Thursday、Friday、Saturday 、Sunday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" y="236220"/>
            <a:ext cx="6713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switch</a:t>
            </a:r>
            <a:r>
              <a:rPr lang="zh-CN" altLang="en-US" sz="2800" b="1">
                <a:solidFill>
                  <a:schemeClr val="bg1"/>
                </a:solidFill>
              </a:rPr>
              <a:t>用法习题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switchScore.cpp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130" y="1356360"/>
            <a:ext cx="920813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某学校成绩选择用</a:t>
            </a:r>
            <a:r>
              <a:rPr lang="en-US" altLang="zh-CN" sz="2800" b="1">
                <a:solidFill>
                  <a:schemeClr val="bg1"/>
                </a:solidFill>
              </a:rPr>
              <a:t>ABCDF</a:t>
            </a:r>
            <a:r>
              <a:rPr lang="zh-CN" altLang="en-US" sz="2800" b="1">
                <a:solidFill>
                  <a:schemeClr val="bg1"/>
                </a:solidFill>
              </a:rPr>
              <a:t>来统计分数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B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D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F</a:t>
            </a:r>
            <a:r>
              <a:rPr lang="zh-CN" altLang="en-US" sz="2800" b="1">
                <a:solidFill>
                  <a:schemeClr val="bg1"/>
                </a:solidFill>
              </a:rPr>
              <a:t>分别代表</a:t>
            </a:r>
            <a:r>
              <a:rPr lang="en-US" altLang="zh-CN" sz="2800" b="1">
                <a:solidFill>
                  <a:schemeClr val="bg1"/>
                </a:solidFill>
              </a:rPr>
              <a:t>100</a:t>
            </a:r>
            <a:r>
              <a:rPr lang="zh-CN" altLang="en-US" sz="2800" b="1">
                <a:solidFill>
                  <a:schemeClr val="bg1"/>
                </a:solidFill>
              </a:rPr>
              <a:t>分、</a:t>
            </a:r>
            <a:r>
              <a:rPr lang="en-US" altLang="zh-CN" sz="2800" b="1">
                <a:solidFill>
                  <a:schemeClr val="bg1"/>
                </a:solidFill>
              </a:rPr>
              <a:t>90</a:t>
            </a:r>
            <a:r>
              <a:rPr lang="zh-CN" altLang="en-US" sz="2800" b="1">
                <a:solidFill>
                  <a:schemeClr val="bg1"/>
                </a:solidFill>
              </a:rPr>
              <a:t>分、</a:t>
            </a:r>
            <a:r>
              <a:rPr lang="en-US" altLang="zh-CN" sz="2800" b="1">
                <a:solidFill>
                  <a:schemeClr val="bg1"/>
                </a:solidFill>
              </a:rPr>
              <a:t>80</a:t>
            </a:r>
            <a:r>
              <a:rPr lang="zh-CN" altLang="en-US" sz="2800" b="1">
                <a:solidFill>
                  <a:schemeClr val="bg1"/>
                </a:solidFill>
              </a:rPr>
              <a:t>分、</a:t>
            </a:r>
            <a:r>
              <a:rPr lang="en-US" altLang="zh-CN" sz="2800" b="1">
                <a:solidFill>
                  <a:schemeClr val="bg1"/>
                </a:solidFill>
              </a:rPr>
              <a:t>70</a:t>
            </a:r>
            <a:r>
              <a:rPr lang="zh-CN" altLang="en-US" sz="2800" b="1">
                <a:solidFill>
                  <a:schemeClr val="bg1"/>
                </a:solidFill>
              </a:rPr>
              <a:t>分和</a:t>
            </a:r>
            <a:r>
              <a:rPr lang="en-US" altLang="zh-CN" sz="2800" b="1">
                <a:solidFill>
                  <a:schemeClr val="bg1"/>
                </a:solidFill>
              </a:rPr>
              <a:t>60</a:t>
            </a:r>
            <a:r>
              <a:rPr lang="zh-CN" altLang="en-US" sz="2800" b="1">
                <a:solidFill>
                  <a:schemeClr val="bg1"/>
                </a:solidFill>
              </a:rPr>
              <a:t>分），请通过程序输入对成绩进行转化，将输入的字母成绩转化为数字成绩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若没有对应的成绩，则输出</a:t>
            </a:r>
            <a:r>
              <a:rPr lang="en-US" altLang="zh-CN" sz="2800" b="1">
                <a:solidFill>
                  <a:schemeClr val="bg1"/>
                </a:solidFill>
              </a:rPr>
              <a:t>“Wrong Input!”</a:t>
            </a:r>
            <a:r>
              <a:rPr lang="zh-CN" altLang="en-US" sz="2800" b="1">
                <a:solidFill>
                  <a:schemeClr val="bg1"/>
                </a:solidFill>
              </a:rPr>
              <a:t>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char myChar;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B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90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E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Wrong Input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" y="20637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习题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：               使用</a:t>
            </a:r>
            <a:r>
              <a:rPr lang="en-US" altLang="zh-CN" sz="2800" b="1">
                <a:solidFill>
                  <a:schemeClr val="bg1"/>
                </a:solidFill>
              </a:rPr>
              <a:t>if</a:t>
            </a:r>
            <a:r>
              <a:rPr lang="zh-CN" altLang="en-US" sz="2800" b="1">
                <a:solidFill>
                  <a:schemeClr val="bg1"/>
                </a:solidFill>
              </a:rPr>
              <a:t>语句完成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660" y="1391285"/>
            <a:ext cx="8093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在N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asia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王国，货币单位是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，收入所得税的计算方式如下：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5000 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及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以下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:不收税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5001～15000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 交税10%   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15001～35000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: 交税15%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35000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以上: 交税20%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输入一个数字代表小明获得的货币（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tp)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，计算税后的货币还有多少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tp?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7610" y="2140585"/>
            <a:ext cx="2526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17610" y="3105785"/>
            <a:ext cx="286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20000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17000tp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7610" y="4184015"/>
            <a:ext cx="3075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50000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40000tp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6410" y="220980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作业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8595" y="1680845"/>
            <a:ext cx="845629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输入一个数，判断它是否满足：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：是</a:t>
            </a:r>
            <a:r>
              <a:rPr lang="en-US" altLang="zh-CN" sz="2800" b="1">
                <a:solidFill>
                  <a:schemeClr val="bg1"/>
                </a:solidFill>
              </a:rPr>
              <a:t>4</a:t>
            </a:r>
            <a:r>
              <a:rPr lang="zh-CN" altLang="en-US" sz="2800" b="1">
                <a:solidFill>
                  <a:schemeClr val="bg1"/>
                </a:solidFill>
              </a:rPr>
              <a:t>的整倍数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zh-CN" altLang="en-US" sz="2800" b="1">
                <a:solidFill>
                  <a:schemeClr val="bg1"/>
                </a:solidFill>
              </a:rPr>
              <a:t>不是</a:t>
            </a:r>
            <a:r>
              <a:rPr lang="en-US" altLang="zh-CN" sz="2800" b="1">
                <a:solidFill>
                  <a:schemeClr val="bg1"/>
                </a:solidFill>
              </a:rPr>
              <a:t>100</a:t>
            </a:r>
            <a:r>
              <a:rPr lang="zh-CN" altLang="en-US" sz="2800" b="1">
                <a:solidFill>
                  <a:schemeClr val="bg1"/>
                </a:solidFill>
              </a:rPr>
              <a:t>的整倍数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满足输出</a:t>
            </a:r>
            <a:r>
              <a:rPr lang="en-US" altLang="zh-CN" sz="2800" b="1">
                <a:solidFill>
                  <a:schemeClr val="bg1"/>
                </a:solidFill>
              </a:rPr>
              <a:t>“YES!”</a:t>
            </a:r>
            <a:r>
              <a:rPr lang="zh-CN" altLang="en-US" sz="2800" b="1">
                <a:solidFill>
                  <a:schemeClr val="bg1"/>
                </a:solidFill>
              </a:rPr>
              <a:t>，否则输出</a:t>
            </a:r>
            <a:r>
              <a:rPr lang="en-US" altLang="zh-CN" sz="2800" b="1">
                <a:solidFill>
                  <a:schemeClr val="bg1"/>
                </a:solidFill>
              </a:rPr>
              <a:t>“NO!”</a:t>
            </a:r>
            <a:r>
              <a:rPr lang="zh-CN" altLang="en-US" sz="2800" b="1">
                <a:solidFill>
                  <a:schemeClr val="bg1"/>
                </a:solidFill>
              </a:rPr>
              <a:t>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800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NO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!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2: 24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2: YES!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93265" y="34480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课堂笔记的作用？</a:t>
            </a:r>
            <a:endParaRPr lang="zh-CN" altLang="en-US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370" y="1852930"/>
            <a:ext cx="54178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总结知识点、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辅导书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370" y="3030220"/>
            <a:ext cx="7371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2.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帮助理解上节课的内容，复习所学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70" y="4207510"/>
            <a:ext cx="69107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3.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笔记本内容来源之一，查漏补缺，复现课上没有来得及记录的代码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370" y="5762625"/>
            <a:ext cx="594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4.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做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作业的参考资料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3500" y="1852930"/>
            <a:ext cx="5943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5. 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学会利用课堂笔记，提升阅读能力和自学能力。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264920" y="651510"/>
            <a:ext cx="966216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闰年的定义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endParaRPr lang="zh-CN" altLang="en-US" sz="24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闰年是公历中的名词。闰年分为普通闰年和世纪闰年。</a:t>
            </a:r>
            <a:endParaRPr lang="zh-CN" altLang="en-US" sz="24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世纪闰年:必须是400的倍数才是世纪闰年（2000年是世纪闰年）；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24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</a:rPr>
              <a:t>普通闰年:公历年份是4的倍数的，且不是100的倍数，为闰年。（如2004年就是闰年，而</a:t>
            </a:r>
            <a:r>
              <a:rPr lang="en-US" altLang="zh-CN" sz="2400" b="1">
                <a:solidFill>
                  <a:schemeClr val="bg1"/>
                </a:solidFill>
              </a:rPr>
              <a:t>2100</a:t>
            </a:r>
            <a:r>
              <a:rPr lang="zh-CN" altLang="en-US" sz="2400" b="1">
                <a:solidFill>
                  <a:schemeClr val="bg1"/>
                </a:solidFill>
              </a:rPr>
              <a:t>年就不是闰年</a:t>
            </a:r>
            <a:r>
              <a:rPr lang="zh-CN" altLang="en-US" sz="2400" b="1">
                <a:solidFill>
                  <a:schemeClr val="bg1"/>
                </a:solidFill>
              </a:rPr>
              <a:t>）；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bg1"/>
                </a:solidFill>
              </a:rPr>
              <a:t>题目</a:t>
            </a:r>
            <a:r>
              <a:rPr lang="en-US" altLang="zh-CN" sz="2400" b="1">
                <a:solidFill>
                  <a:schemeClr val="bg1"/>
                </a:solidFill>
              </a:rPr>
              <a:t>:</a:t>
            </a:r>
            <a:r>
              <a:rPr lang="zh-CN" altLang="en-US" sz="2400" b="1">
                <a:solidFill>
                  <a:schemeClr val="bg1"/>
                </a:solidFill>
              </a:rPr>
              <a:t>输入一个年份，判断是不是闰年，是就输出</a:t>
            </a:r>
            <a:r>
              <a:rPr lang="en-US" altLang="zh-CN" sz="2400" b="1">
                <a:solidFill>
                  <a:schemeClr val="bg1"/>
                </a:solidFill>
              </a:rPr>
              <a:t>YES!</a:t>
            </a:r>
            <a:r>
              <a:rPr lang="zh-CN" altLang="en-US" sz="2400" b="1">
                <a:solidFill>
                  <a:schemeClr val="bg1"/>
                </a:solidFill>
              </a:rPr>
              <a:t>，否则输出</a:t>
            </a:r>
            <a:r>
              <a:rPr lang="en-US" altLang="zh-CN" sz="2400" b="1">
                <a:solidFill>
                  <a:schemeClr val="bg1"/>
                </a:solidFill>
              </a:rPr>
              <a:t>NO!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20" y="1714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作业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：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05" y="5139690"/>
            <a:ext cx="2306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2000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YES!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7025" y="5139690"/>
            <a:ext cx="2306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2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2100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2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NO</a:t>
            </a:r>
            <a:r>
              <a:rPr lang="en-US" altLang="zh-CN" sz="2000" b="1">
                <a:solidFill>
                  <a:schemeClr val="bg1"/>
                </a:solidFill>
              </a:rPr>
              <a:t>!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025" y="5139690"/>
            <a:ext cx="2306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3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20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3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YES</a:t>
            </a:r>
            <a:r>
              <a:rPr lang="en-US" altLang="zh-CN" sz="2000" b="1">
                <a:solidFill>
                  <a:schemeClr val="bg1"/>
                </a:solidFill>
              </a:rPr>
              <a:t>!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92200" y="1013460"/>
            <a:ext cx="96621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闰年的定义：</a:t>
            </a:r>
            <a:endParaRPr lang="zh-CN" altLang="en-US" sz="28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闰年是公历中的名词。闰年分为普通闰年和世纪闰年。</a:t>
            </a:r>
            <a:endParaRPr lang="zh-CN" altLang="en-US" sz="2800" b="1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世纪闰年:公历年份是整百数的，必须是400的倍数才是世纪闰年（如1900年不是世纪闰年，2000年是世纪闰年）；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普通闰年:公历年份是4的倍数的，且不是100的倍数，为闰年。（如2004年就是闰年）；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输入一个数字表示年份，再输入一个数字表示月份，</a:t>
            </a:r>
            <a:r>
              <a:rPr lang="zh-CN" sz="2800" b="1">
                <a:solidFill>
                  <a:schemeClr val="bg1"/>
                </a:solidFill>
              </a:rPr>
              <a:t>输出这一年的这个月有多少天？</a:t>
            </a:r>
            <a:endParaRPr lang="zh-CN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660" y="220980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作业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：        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3775" y="0"/>
            <a:ext cx="896556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temp.cpp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编一程序，将摄氏温度换为华氏温度。公式为：f=9/5*c+32。其中f为华氏温度,c是摄氏温度。（5.2.12）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输入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输入一行，只有一个整数c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输出只有一行，包括1个实数。（保留两位小数）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50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122.00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1230" y="-127635"/>
            <a:ext cx="772604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num.cpp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从键盘读入一个5位的正整数，请求出这个5位数的各个位之和；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输入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一个5位的正整数n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这个5位数的各个位之和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样例输入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12345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样例输出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15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975" y="384175"/>
            <a:ext cx="984377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money.cpp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花花去文具店买了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支笔和</a:t>
            </a:r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en-US" sz="2400" b="1">
                <a:solidFill>
                  <a:schemeClr val="bg1"/>
                </a:solidFill>
              </a:rPr>
              <a:t>块橡皮，已知笔x元/支，橡皮y元/块，文具店今天有活动，可以给顾客打9折（用购买总价 * 0.9），花花付给了老板n元，请问老板应该找给花花多少钱？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输入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三个整数x、y、n，分别代表了笔的单价、橡皮的单价和花花付给老板的钱（已知花花付给老板的钱n&gt;=x+y）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一个小数（保留1位小数），代表老板应该找给花花的钱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样例输入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2 1 </a:t>
            </a:r>
            <a:r>
              <a:rPr lang="en-US" altLang="zh-CN" sz="2400" b="1">
                <a:solidFill>
                  <a:schemeClr val="bg1"/>
                </a:solidFill>
              </a:rPr>
              <a:t>7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样例输出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0.7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735" y="0"/>
            <a:ext cx="1053147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six.cpp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有一个六位数，是左右对称图形，对称图形的意思是，这个数正过来和倒过来是一样的，比如123321、506605等数都是六位的对称数。请从键盘读入一个三位数，作为这个六位数的后三位，求出该六位数是多少？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比如：输入321作为这个六位数的后三位，那么前三位一定是123，这个六位数就是123321。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输入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一个三位数（这个三位数的个位一定不为0），作为六位数的百位、十位和个位。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输出计算出的满足条件的六位数。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样例输入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321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123321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#4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2930" y="2689225"/>
            <a:ext cx="4253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逻辑运算符和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switch</a:t>
            </a:r>
            <a:endParaRPr lang="en-US" alt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835" y="2589530"/>
            <a:ext cx="776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布尔类型：</a:t>
            </a:r>
            <a:r>
              <a:rPr lang="en-US" altLang="zh-CN" sz="2800" b="1">
                <a:solidFill>
                  <a:schemeClr val="bg1"/>
                </a:solidFill>
              </a:rPr>
              <a:t>bool  -&gt;          true </a:t>
            </a:r>
            <a:r>
              <a:rPr lang="zh-CN" altLang="en-US" sz="2800" b="1">
                <a:solidFill>
                  <a:schemeClr val="bg1"/>
                </a:solidFill>
              </a:rPr>
              <a:t>或者  </a:t>
            </a:r>
            <a:r>
              <a:rPr lang="en-US" altLang="zh-CN" sz="2800" b="1">
                <a:solidFill>
                  <a:schemeClr val="bg1"/>
                </a:solidFill>
              </a:rPr>
              <a:t>false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835" y="788670"/>
            <a:ext cx="7329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赋值运算符：</a:t>
            </a:r>
            <a:r>
              <a:rPr lang="en-US" altLang="zh-CN" sz="3200" b="1">
                <a:solidFill>
                  <a:schemeClr val="bg1"/>
                </a:solidFill>
              </a:rPr>
              <a:t>+=     -=      *=       /=    %=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3111500"/>
            <a:ext cx="5533390" cy="3371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1523365"/>
            <a:ext cx="2426335" cy="518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06520" y="1490980"/>
            <a:ext cx="3451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&lt;==&gt; </a:t>
            </a:r>
            <a:r>
              <a:rPr lang="en-US" altLang="zh-CN" sz="3200" b="1">
                <a:solidFill>
                  <a:schemeClr val="bg1"/>
                </a:solidFill>
              </a:rPr>
              <a:t>res = res - sub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788670"/>
            <a:ext cx="3715385" cy="4752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10" y="788670"/>
            <a:ext cx="6796405" cy="41865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85335" y="266700"/>
            <a:ext cx="6094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关系运算符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== , &gt;=, &lt;=, !=, &gt;, &lt;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455" y="5899785"/>
            <a:ext cx="3404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终端输入数据：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6910" y="5899785"/>
            <a:ext cx="4849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cin &gt;&gt; num;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2410" y="266700"/>
            <a:ext cx="4137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if  &amp;  else if  &amp;  else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805" y="932815"/>
            <a:ext cx="10219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输入一个数，判断这个数是否小于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，如果小于请输出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“RIGHT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，如果等于请输出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“=”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，否则输出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“WRONG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988185"/>
            <a:ext cx="8342630" cy="43580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回顾：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3160" y="1405890"/>
            <a:ext cx="957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总结三次课所学的知识点，在笔记本中进行汇总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160" y="2506345"/>
            <a:ext cx="957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总结三次课所错的习题，在错题本中进行汇总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90" y="90805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作业：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3160" y="3622675"/>
            <a:ext cx="96621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今年是2019年，请利用if语句实现：输入月份，输出该月对应的天数。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4225" y="407670"/>
            <a:ext cx="502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附加题：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225" y="1193800"/>
            <a:ext cx="941260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bg1"/>
                </a:solidFill>
              </a:rPr>
              <a:t>简单计算器：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计算两个数据的加减乘除四则运算（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+ - * /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，提示：字符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2800" b="1">
                <a:solidFill>
                  <a:schemeClr val="bg1"/>
                </a:solidFill>
              </a:rPr>
              <a:t>，若除法输入的除数为0，输出：</a:t>
            </a:r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Divisor cannot be 0</a:t>
            </a:r>
            <a:r>
              <a:rPr lang="en-US" altLang="zh-CN" sz="2800" b="1">
                <a:solidFill>
                  <a:schemeClr val="bg1"/>
                </a:solidFill>
              </a:rPr>
              <a:t>”</a:t>
            </a:r>
            <a:r>
              <a:rPr lang="zh-CN" altLang="en-US" sz="2800" b="1">
                <a:solidFill>
                  <a:schemeClr val="bg1"/>
                </a:solidFill>
              </a:rPr>
              <a:t>，其他情况输出运算结果。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输入格式：先输入第一个数据，再输入运算方式：</a:t>
            </a:r>
            <a:r>
              <a:rPr lang="en-US" altLang="zh-CN" sz="2800" b="1">
                <a:solidFill>
                  <a:schemeClr val="bg1"/>
                </a:solidFill>
              </a:rPr>
              <a:t>+ - * / </a:t>
            </a:r>
            <a:r>
              <a:rPr lang="zh-CN" altLang="en-US" sz="2800" b="1">
                <a:solidFill>
                  <a:schemeClr val="bg1"/>
                </a:solidFill>
              </a:rPr>
              <a:t>，最后输入第二个数据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输出格式：计算的结果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r>
              <a:rPr lang="en-US" altLang="zh-CN" sz="2400" b="1">
                <a:solidFill>
                  <a:schemeClr val="bg1"/>
                </a:solidFill>
              </a:rPr>
              <a:t> 9 * 3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：</a:t>
            </a:r>
            <a:r>
              <a:rPr lang="en-US" altLang="zh-CN" sz="2400" b="1">
                <a:solidFill>
                  <a:schemeClr val="bg1"/>
                </a:solidFill>
              </a:rPr>
              <a:t>27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 9 / 0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：Divisor cannot be 0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8785" y="506095"/>
            <a:ext cx="963803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solidFill>
                  <a:schemeClr val="bg1"/>
                </a:solidFill>
              </a:rPr>
              <a:t>例题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  想要拿到</a:t>
            </a:r>
            <a:r>
              <a:rPr lang="en-US" altLang="zh-CN" sz="2000" b="1">
                <a:solidFill>
                  <a:schemeClr val="bg1"/>
                </a:solidFill>
              </a:rPr>
              <a:t>CSP-J</a:t>
            </a:r>
            <a:r>
              <a:rPr lang="zh-CN" altLang="en-US" sz="2000" b="1">
                <a:solidFill>
                  <a:schemeClr val="bg1"/>
                </a:solidFill>
              </a:rPr>
              <a:t>组的一等奖，需要满足两个条件。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1:</a:t>
            </a:r>
            <a:r>
              <a:rPr lang="zh-CN" altLang="en-US" sz="2000" b="1">
                <a:solidFill>
                  <a:schemeClr val="bg1"/>
                </a:solidFill>
              </a:rPr>
              <a:t>通过初赛</a:t>
            </a:r>
            <a:r>
              <a:rPr lang="en-US" altLang="zh-CN" sz="2000" b="1">
                <a:solidFill>
                  <a:schemeClr val="bg1"/>
                </a:solidFill>
              </a:rPr>
              <a:t>(true</a:t>
            </a:r>
            <a:r>
              <a:rPr lang="zh-CN" altLang="en-US" sz="2000" b="1">
                <a:solidFill>
                  <a:schemeClr val="bg1"/>
                </a:solidFill>
              </a:rPr>
              <a:t>或者</a:t>
            </a:r>
            <a:r>
              <a:rPr lang="en-US" altLang="zh-CN" sz="2000" b="1">
                <a:solidFill>
                  <a:schemeClr val="bg1"/>
                </a:solidFill>
              </a:rPr>
              <a:t>false</a:t>
            </a:r>
            <a:r>
              <a:rPr lang="zh-CN" altLang="en-US" sz="2000" b="1">
                <a:solidFill>
                  <a:schemeClr val="bg1"/>
                </a:solidFill>
              </a:rPr>
              <a:t>表示</a:t>
            </a:r>
            <a:r>
              <a:rPr lang="en-US" altLang="zh-CN" sz="2000" b="1">
                <a:solidFill>
                  <a:schemeClr val="bg1"/>
                </a:solidFill>
              </a:rPr>
              <a:t>)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2:</a:t>
            </a:r>
            <a:r>
              <a:rPr lang="zh-CN" altLang="en-US" sz="2000" b="1">
                <a:solidFill>
                  <a:schemeClr val="bg1"/>
                </a:solidFill>
              </a:rPr>
              <a:t>复赛成绩达到</a:t>
            </a:r>
            <a:r>
              <a:rPr lang="en-US" altLang="zh-CN" sz="2000" b="1">
                <a:solidFill>
                  <a:schemeClr val="bg1"/>
                </a:solidFill>
              </a:rPr>
              <a:t>210</a:t>
            </a:r>
            <a:r>
              <a:rPr lang="zh-CN" altLang="en-US" sz="2000" b="1">
                <a:solidFill>
                  <a:schemeClr val="bg1"/>
                </a:solidFill>
              </a:rPr>
              <a:t>分</a:t>
            </a:r>
            <a:r>
              <a:rPr lang="en-US" altLang="zh-CN" sz="2000" b="1">
                <a:solidFill>
                  <a:schemeClr val="bg1"/>
                </a:solidFill>
              </a:rPr>
              <a:t> (</a:t>
            </a:r>
            <a:r>
              <a:rPr lang="zh-CN" altLang="en-US" sz="2000" b="1">
                <a:solidFill>
                  <a:schemeClr val="bg1"/>
                </a:solidFill>
              </a:rPr>
              <a:t>满分</a:t>
            </a:r>
            <a:r>
              <a:rPr lang="en-US" altLang="zh-CN" sz="2000" b="1">
                <a:solidFill>
                  <a:schemeClr val="bg1"/>
                </a:solidFill>
              </a:rPr>
              <a:t>400</a:t>
            </a:r>
            <a:r>
              <a:rPr lang="zh-CN" altLang="en-US" sz="2000" b="1">
                <a:solidFill>
                  <a:schemeClr val="bg1"/>
                </a:solidFill>
              </a:rPr>
              <a:t>分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</a:rPr>
              <a:t>都是</a:t>
            </a:r>
            <a:r>
              <a:rPr lang="zh-CN" altLang="en-US" sz="2000" b="1">
                <a:solidFill>
                  <a:schemeClr val="bg1"/>
                </a:solidFill>
              </a:rPr>
              <a:t>整数分），没有资格考试算</a:t>
            </a:r>
            <a:r>
              <a:rPr lang="en-US" altLang="zh-CN" sz="2000" b="1">
                <a:solidFill>
                  <a:schemeClr val="bg1"/>
                </a:solidFill>
              </a:rPr>
              <a:t>0</a:t>
            </a:r>
            <a:r>
              <a:rPr lang="zh-CN" altLang="en-US" sz="2000" b="1">
                <a:solidFill>
                  <a:schemeClr val="bg1"/>
                </a:solidFill>
              </a:rPr>
              <a:t>分。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</a:t>
            </a:r>
            <a:r>
              <a:rPr lang="zh-CN" altLang="en-US" sz="2000" b="1">
                <a:solidFill>
                  <a:schemeClr val="bg1"/>
                </a:solidFill>
              </a:rPr>
              <a:t>请根据判断小明能否获得一等奖？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样例输入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en-US" altLang="zh-CN" b="1">
                <a:solidFill>
                  <a:schemeClr val="bg1"/>
                </a:solidFill>
              </a:rPr>
              <a:t>true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	       260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样例输出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en-US" altLang="zh-CN" b="1">
                <a:solidFill>
                  <a:schemeClr val="bg1"/>
                </a:solidFill>
              </a:rPr>
              <a:t>YES!                            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  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                         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true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  180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NO!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false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 0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NO!</a:t>
            </a:r>
            <a:endParaRPr lang="zh-CN" altLang="en-US" sz="20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805" y="1713230"/>
            <a:ext cx="3757930" cy="4822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6520" y="2289810"/>
            <a:ext cx="31070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  <a:sym typeface="+mn-ea"/>
              </a:rPr>
              <a:t>样例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解释：小明通过初赛，复赛成绩为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260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分，向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程序入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”true”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260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，经程序判断能获得一等奖，输出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“YES</a:t>
            </a:r>
            <a:r>
              <a:rPr lang="zh-CN" altLang="en-US" sz="1600" b="1">
                <a:solidFill>
                  <a:schemeClr val="bg1"/>
                </a:solidFill>
                <a:sym typeface="+mn-ea"/>
              </a:rPr>
              <a:t>！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COMMONDATA" val="eyJoZGlkIjoiNWQwY2YyNmRiOTcxNDYyY2E5YmZkMTJkZmNhYTQy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3466</Words>
  <Application>WPS 演示</Application>
  <PresentationFormat>宽屏</PresentationFormat>
  <Paragraphs>315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WPS_1655971415</cp:lastModifiedBy>
  <cp:revision>23</cp:revision>
  <dcterms:created xsi:type="dcterms:W3CDTF">2019-12-24T09:15:00Z</dcterms:created>
  <dcterms:modified xsi:type="dcterms:W3CDTF">2022-08-06T03:03:22Z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0518A88275E44182B787E3677D2987C9</vt:lpwstr>
  </property>
</Properties>
</file>