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0" r:id="rId3"/>
    <p:sldId id="261" r:id="rId4"/>
    <p:sldId id="345" r:id="rId5"/>
    <p:sldId id="256" r:id="rId6"/>
    <p:sldId id="296" r:id="rId7"/>
    <p:sldId id="297" r:id="rId8"/>
    <p:sldId id="298" r:id="rId9"/>
    <p:sldId id="318" r:id="rId10"/>
    <p:sldId id="336" r:id="rId11"/>
    <p:sldId id="279" r:id="rId12"/>
    <p:sldId id="337" r:id="rId13"/>
    <p:sldId id="277" r:id="rId14"/>
    <p:sldId id="263" r:id="rId16"/>
    <p:sldId id="278" r:id="rId17"/>
    <p:sldId id="264" r:id="rId18"/>
    <p:sldId id="265" r:id="rId19"/>
    <p:sldId id="338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也是一个告诉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也是一个高速公路出口，但是与</a:t>
            </a:r>
            <a:r>
              <a:rPr lang="en-US" altLang="zh-CN"/>
              <a:t>if</a:t>
            </a:r>
            <a:r>
              <a:rPr lang="zh-CN" altLang="en-US"/>
              <a:t>不同，出去以后会回到入口之前。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95450" y="1019810"/>
            <a:ext cx="880173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>
                <a:solidFill>
                  <a:schemeClr val="bg1"/>
                </a:solidFill>
                <a:latin typeface="+mj-ea"/>
                <a:ea typeface="+mj-ea"/>
              </a:rPr>
              <a:t>打开金山打字通</a:t>
            </a:r>
            <a:endParaRPr lang="zh-CN" altLang="en-US" sz="4000" b="1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zh-CN" altLang="en-US" sz="4000" b="1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zh-CN" altLang="en-US" sz="4000" b="1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zh-CN" altLang="en-US" sz="4000" b="1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000" b="1">
                <a:solidFill>
                  <a:schemeClr val="bg1"/>
                </a:solidFill>
                <a:latin typeface="+mj-ea"/>
                <a:ea typeface="+mj-ea"/>
              </a:rPr>
              <a:t>五分钟打字测试</a:t>
            </a:r>
            <a:endParaRPr lang="zh-CN" altLang="en-US" sz="40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79330" y="6346190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54660" y="266700"/>
            <a:ext cx="3451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算法：</a:t>
            </a:r>
            <a:r>
              <a:rPr lang="en-US" altLang="zh-CN" sz="2800" b="1">
                <a:solidFill>
                  <a:schemeClr val="bg1"/>
                </a:solidFill>
              </a:rPr>
              <a:t>algorithm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79330" y="6346190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3590" y="266700"/>
            <a:ext cx="4829175" cy="27120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4660" y="2334895"/>
            <a:ext cx="632777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算法是指一切经过明确定义的计算过程，其将某个或者某组值作为输入内容，并产生某个或者某组值作为输出结果。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因此，算法代表的是一系列计算步骤，用于将输入转换为输出。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4330" y="5061585"/>
            <a:ext cx="101657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更简单地总结，我们可以将算法视为</a:t>
            </a:r>
            <a:r>
              <a:rPr lang="zh-CN" altLang="en-US" sz="2400" b="1">
                <a:solidFill>
                  <a:srgbClr val="FF0000"/>
                </a:solidFill>
              </a:rPr>
              <a:t>一系列用于解决某个任务的步骤。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dijkst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0695" y="1961515"/>
            <a:ext cx="5381625" cy="42214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23545" y="469265"/>
            <a:ext cx="4258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最短路径算法:Dijkstra算法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51475" y="1363345"/>
            <a:ext cx="4672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解决的是</a:t>
            </a:r>
            <a:r>
              <a:rPr lang="zh-CN" altLang="en-US" sz="2400" b="1">
                <a:solidFill>
                  <a:srgbClr val="FF0000"/>
                </a:solidFill>
              </a:rPr>
              <a:t>有权图中最短路径问题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3545" y="2567940"/>
            <a:ext cx="404622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一个图就是一些顶点的集合，这些顶点通过边连接。顶点用圆圈表示，边就是这些圆圈之间的距离，距离的值叫权值。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1115" y="40640"/>
            <a:ext cx="39541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</a:rPr>
              <a:t>for</a:t>
            </a:r>
            <a:r>
              <a:rPr lang="zh-CN" altLang="en-US" sz="3200" b="1">
                <a:solidFill>
                  <a:schemeClr val="bg1"/>
                </a:solidFill>
              </a:rPr>
              <a:t>循环</a:t>
            </a:r>
            <a:r>
              <a:rPr lang="zh-CN" altLang="en-US" sz="3200" b="1">
                <a:solidFill>
                  <a:schemeClr val="bg1"/>
                </a:solidFill>
              </a:rPr>
              <a:t>：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69475" y="6330950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7670" y="806450"/>
            <a:ext cx="50368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例题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：请输出十遍</a:t>
            </a:r>
            <a:r>
              <a:rPr lang="en-US" altLang="zh-CN" sz="2800" b="1">
                <a:solidFill>
                  <a:schemeClr val="bg1"/>
                </a:solidFill>
              </a:rPr>
              <a:t>Hello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670" y="1328420"/>
            <a:ext cx="3779520" cy="50025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525" y="1732280"/>
            <a:ext cx="6247765" cy="3863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3745" y="1172210"/>
            <a:ext cx="4878070" cy="51739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115" y="40640"/>
            <a:ext cx="39541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for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循环：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3835" y="624205"/>
            <a:ext cx="807910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for (变量初始化; 循环的条件; 更新循环控制变量 )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{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   执行语句;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}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37055" y="1065530"/>
            <a:ext cx="575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0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0890" y="1065530"/>
            <a:ext cx="575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1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59425" y="1065530"/>
            <a:ext cx="575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3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 rot="10800000" flipV="1">
            <a:off x="203835" y="1525905"/>
            <a:ext cx="575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2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" y="2842895"/>
            <a:ext cx="5840095" cy="1856105"/>
          </a:xfrm>
          <a:prstGeom prst="rect">
            <a:avLst/>
          </a:prstGeom>
        </p:spPr>
      </p:pic>
      <p:sp>
        <p:nvSpPr>
          <p:cNvPr id="14" name="上弧形箭头 13"/>
          <p:cNvSpPr/>
          <p:nvPr/>
        </p:nvSpPr>
        <p:spPr>
          <a:xfrm rot="10800000">
            <a:off x="3985260" y="1172210"/>
            <a:ext cx="1574165" cy="935355"/>
          </a:xfrm>
          <a:prstGeom prst="curved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879330" y="6346190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65" y="803910"/>
            <a:ext cx="2295525" cy="24079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115" y="40640"/>
            <a:ext cx="39541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b="1">
                <a:solidFill>
                  <a:schemeClr val="bg1"/>
                </a:solidFill>
              </a:rPr>
              <a:t>高斯</a:t>
            </a:r>
            <a:r>
              <a:rPr lang="zh-CN" altLang="en-US" sz="3200" b="1">
                <a:solidFill>
                  <a:schemeClr val="bg1"/>
                </a:solidFill>
              </a:rPr>
              <a:t>：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9865" y="3368675"/>
            <a:ext cx="52876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l"/>
            </a:pPr>
            <a:r>
              <a:rPr lang="zh-CN" sz="3200" b="1">
                <a:solidFill>
                  <a:schemeClr val="bg1"/>
                </a:solidFill>
              </a:rPr>
              <a:t>伟大的数学家、物理学家</a:t>
            </a:r>
            <a:endParaRPr lang="zh-CN" sz="3200" b="1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l"/>
            </a:pPr>
            <a:r>
              <a:rPr lang="zh-CN" sz="3200" b="1">
                <a:solidFill>
                  <a:schemeClr val="bg1"/>
                </a:solidFill>
              </a:rPr>
              <a:t>正态分布</a:t>
            </a:r>
            <a:endParaRPr lang="zh-CN" sz="3200" b="1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l"/>
            </a:pPr>
            <a:r>
              <a:rPr lang="zh-CN" sz="3200" b="1">
                <a:solidFill>
                  <a:schemeClr val="bg1"/>
                </a:solidFill>
              </a:rPr>
              <a:t>高斯公式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19833" t="5633" r="16733" b="19411"/>
          <a:stretch>
            <a:fillRect/>
          </a:stretch>
        </p:blipFill>
        <p:spPr>
          <a:xfrm>
            <a:off x="8911590" y="40640"/>
            <a:ext cx="3169285" cy="56172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260" y="212090"/>
            <a:ext cx="4569460" cy="3156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1442720" y="5073650"/>
            <a:ext cx="93071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例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：</a:t>
            </a:r>
            <a:r>
              <a:rPr lang="zh-CN" altLang="en-US" sz="2800" b="1">
                <a:solidFill>
                  <a:schemeClr val="bg1"/>
                </a:solidFill>
              </a:rPr>
              <a:t>你能否用程序解决这个问题？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42085" y="1388110"/>
            <a:ext cx="930719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高斯有一个很出名的故事：用很短的时间计算出了小学老师布置的任务：对自然数从1到100的求和。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他所使用的方法是：有50对数，构造成和为101的数列求和（1+100，2+99，3+98</a:t>
            </a:r>
            <a:r>
              <a:rPr lang="en-US" altLang="zh-CN" sz="2800" b="1">
                <a:solidFill>
                  <a:schemeClr val="bg1"/>
                </a:solidFill>
              </a:rPr>
              <a:t>..., 50+51</a:t>
            </a:r>
            <a:r>
              <a:rPr lang="zh-CN" altLang="en-US" sz="2800" b="1">
                <a:solidFill>
                  <a:schemeClr val="bg1"/>
                </a:solidFill>
              </a:rPr>
              <a:t>），同时得到结果：5050。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这一年，高斯9岁。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115" y="40640"/>
            <a:ext cx="39541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</a:rPr>
              <a:t>for</a:t>
            </a:r>
            <a:r>
              <a:rPr lang="zh-CN" altLang="en-US" sz="3200" b="1">
                <a:solidFill>
                  <a:schemeClr val="bg1"/>
                </a:solidFill>
              </a:rPr>
              <a:t>循环</a:t>
            </a:r>
            <a:r>
              <a:rPr lang="zh-CN" altLang="en-US" sz="3200" b="1">
                <a:solidFill>
                  <a:schemeClr val="bg1"/>
                </a:solidFill>
              </a:rPr>
              <a:t>：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/>
        </p:nvSpPr>
        <p:spPr>
          <a:xfrm>
            <a:off x="187960" y="87630"/>
            <a:ext cx="39541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</a:rPr>
              <a:t>for</a:t>
            </a:r>
            <a:r>
              <a:rPr lang="zh-CN" altLang="en-US" sz="3200" b="1">
                <a:solidFill>
                  <a:schemeClr val="bg1"/>
                </a:solidFill>
              </a:rPr>
              <a:t>循环：例题</a:t>
            </a:r>
            <a:r>
              <a:rPr lang="en-US" altLang="zh-CN" sz="3200" b="1">
                <a:solidFill>
                  <a:schemeClr val="bg1"/>
                </a:solidFill>
              </a:rPr>
              <a:t>3-5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51025" y="2796540"/>
            <a:ext cx="8222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、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计算并输出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1-100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中所有可以被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5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和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3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同时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整除的数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51025" y="4298950"/>
            <a:ext cx="82226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3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、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对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1-1000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中所有可以被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3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和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7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同时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整除的数求和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4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、一个数除以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7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余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3,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除以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131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余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6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，除以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4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余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，这个数的最小值是多少？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1025" y="1375410"/>
            <a:ext cx="82226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、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输入一个数并判断它能否同时被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5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和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3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整除，能就输出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YES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，否则输出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NO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。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/>
        </p:nvSpPr>
        <p:spPr>
          <a:xfrm>
            <a:off x="187960" y="87630"/>
            <a:ext cx="39541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</a:rPr>
              <a:t>for</a:t>
            </a:r>
            <a:r>
              <a:rPr lang="zh-CN" altLang="en-US" sz="3200" b="1">
                <a:solidFill>
                  <a:schemeClr val="bg1"/>
                </a:solidFill>
              </a:rPr>
              <a:t>循环：习题</a:t>
            </a:r>
            <a:r>
              <a:rPr lang="en-US" altLang="zh-CN" sz="3200" b="1">
                <a:solidFill>
                  <a:schemeClr val="bg1"/>
                </a:solidFill>
              </a:rPr>
              <a:t>1</a:t>
            </a:r>
            <a:r>
              <a:rPr lang="en-US" altLang="zh-CN" sz="3200" b="1">
                <a:solidFill>
                  <a:schemeClr val="bg1"/>
                </a:solidFill>
              </a:rPr>
              <a:t>-3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6175" y="2242185"/>
            <a:ext cx="8811895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2.watermelon.cpp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sz="2400" b="1">
                <a:solidFill>
                  <a:schemeClr val="bg1"/>
                </a:solidFill>
                <a:latin typeface="+mn-ea"/>
                <a:cs typeface="+mn-ea"/>
              </a:rPr>
              <a:t>老农卖西瓜，一共有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1000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个西瓜，第一天卖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个，第二天卖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4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个，第三天卖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6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个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......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第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n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天卖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2n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个。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问第一天到第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12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天一共卖了多少个？还剩下多少个？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提示：将两个结果输出（两行）</a:t>
            </a:r>
            <a:endParaRPr lang="zh-CN" altLang="en-US" sz="2000" b="1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6175" y="988060"/>
            <a:ext cx="84702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1.print.cpp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在终端中打印（输出）数字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100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-n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，每个数字用空格隔开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6175" y="4628515"/>
            <a:ext cx="9152890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bg1"/>
                </a:solidFill>
                <a:latin typeface="+mn-ea"/>
                <a:cs typeface="+mn-ea"/>
              </a:rPr>
              <a:t>3.tenGrade.cpp</a:t>
            </a:r>
            <a:endParaRPr 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输入十次学生的成绩，对于每个学生如果成绩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&gt;=60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则输出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”Pass!”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，否则输出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“Fail!”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。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要求：不允许定义十个变量存学生成绩</a:t>
            </a:r>
            <a:endParaRPr lang="zh-CN" altLang="en-US" sz="2000" b="1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879330" y="6346190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62580" y="1674495"/>
            <a:ext cx="73977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信息奥赛入门       </a:t>
            </a:r>
            <a:r>
              <a:rPr lang="en-US" altLang="zh-CN" sz="6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#5</a:t>
            </a:r>
            <a:endParaRPr lang="en-US" altLang="zh-CN" sz="60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99630" y="2689225"/>
            <a:ext cx="42538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算法和</a:t>
            </a:r>
            <a:r>
              <a:rPr lang="en-US" altLang="zh-CN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for</a:t>
            </a:r>
            <a:r>
              <a:rPr lang="zh-CN" altLang="en-US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循环</a:t>
            </a:r>
            <a:endParaRPr lang="zh-CN" altLang="en-US" sz="32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18210" y="1319530"/>
            <a:ext cx="553021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#include &lt;iostream&gt;  ?</a:t>
            </a:r>
            <a:endParaRPr lang="en-US" altLang="zh-CN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main ()</a:t>
            </a:r>
            <a:endParaRPr lang="en-US" altLang="zh-CN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int ?</a:t>
            </a:r>
            <a:endParaRPr lang="en-US" altLang="zh-CN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double ?</a:t>
            </a:r>
            <a:endParaRPr lang="en-US" altLang="zh-CN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char ?</a:t>
            </a:r>
            <a:endParaRPr lang="en-US" altLang="zh-CN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string ?</a:t>
            </a:r>
            <a:endParaRPr lang="en-US" altLang="zh-CN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bool ?</a:t>
            </a:r>
            <a:endParaRPr lang="en-US" altLang="zh-CN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++ ?      -- ?</a:t>
            </a:r>
            <a:endParaRPr lang="en-US" altLang="zh-CN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+= ?     -= ?</a:t>
            </a:r>
            <a:endParaRPr lang="en-US" altLang="zh-CN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%= ?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4660" y="266700"/>
            <a:ext cx="3451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回顾：</a:t>
            </a:r>
            <a:endParaRPr lang="zh-CN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01740" y="1441450"/>
            <a:ext cx="46945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if &amp;else if  &amp;  else ?</a:t>
            </a:r>
            <a:endParaRPr lang="en-US" altLang="zh-CN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switch &amp; case &amp; default &amp; break?</a:t>
            </a:r>
            <a:endParaRPr lang="en-US" altLang="zh-CN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&amp;&amp;  </a:t>
            </a:r>
            <a:r>
              <a:rPr lang="zh-CN" altLang="en-US" sz="2400" b="1">
                <a:solidFill>
                  <a:schemeClr val="bg1"/>
                </a:solidFill>
              </a:rPr>
              <a:t>、</a:t>
            </a:r>
            <a:r>
              <a:rPr lang="en-US" altLang="zh-CN" sz="2400" b="1">
                <a:solidFill>
                  <a:schemeClr val="bg1"/>
                </a:solidFill>
              </a:rPr>
              <a:t> || </a:t>
            </a:r>
            <a:r>
              <a:rPr lang="zh-CN" altLang="en-US" sz="2400" b="1">
                <a:solidFill>
                  <a:schemeClr val="bg1"/>
                </a:solidFill>
              </a:rPr>
              <a:t>、</a:t>
            </a:r>
            <a:r>
              <a:rPr lang="en-US" altLang="zh-CN" sz="2400" b="1">
                <a:solidFill>
                  <a:schemeClr val="bg1"/>
                </a:solidFill>
              </a:rPr>
              <a:t>  !     ?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79330" y="6346190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54660" y="266700"/>
            <a:ext cx="3451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回顾：</a:t>
            </a:r>
            <a:endParaRPr lang="zh-CN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79330" y="6346190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1295" y="2284730"/>
            <a:ext cx="5032375" cy="43599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63880" y="1099820"/>
            <a:ext cx="9315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</a:rPr>
              <a:t>C++</a:t>
            </a:r>
            <a:r>
              <a:rPr lang="zh-CN" altLang="en-US" sz="3200" b="1">
                <a:solidFill>
                  <a:schemeClr val="bg1"/>
                </a:solidFill>
              </a:rPr>
              <a:t>逻辑运算符：     </a:t>
            </a:r>
            <a:r>
              <a:rPr lang="en-US" altLang="zh-CN" sz="3200" b="1">
                <a:solidFill>
                  <a:schemeClr val="bg1"/>
                </a:solidFill>
              </a:rPr>
              <a:t>&amp;&amp;</a:t>
            </a:r>
            <a:r>
              <a:rPr lang="zh-CN" altLang="en-US" sz="3200" b="1">
                <a:solidFill>
                  <a:schemeClr val="bg1"/>
                </a:solidFill>
              </a:rPr>
              <a:t>（与）、 </a:t>
            </a:r>
            <a:r>
              <a:rPr lang="en-US" altLang="zh-CN" sz="3200" b="1">
                <a:solidFill>
                  <a:schemeClr val="bg1"/>
                </a:solidFill>
              </a:rPr>
              <a:t>||</a:t>
            </a:r>
            <a:r>
              <a:rPr lang="zh-CN" altLang="en-US" sz="3200" b="1">
                <a:solidFill>
                  <a:schemeClr val="bg1"/>
                </a:solidFill>
              </a:rPr>
              <a:t>（或）</a:t>
            </a:r>
            <a:r>
              <a:rPr lang="zh-CN" altLang="en-US" sz="3200" b="1">
                <a:solidFill>
                  <a:schemeClr val="bg1"/>
                </a:solidFill>
              </a:rPr>
              <a:t>、！（非）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9435" y="3265805"/>
            <a:ext cx="3451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return 0</a:t>
            </a:r>
            <a:r>
              <a:rPr lang="zh-CN" altLang="en-US" sz="2800" b="1">
                <a:solidFill>
                  <a:schemeClr val="bg1"/>
                </a:solidFill>
              </a:rPr>
              <a:t>的用法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879330" y="6346190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4660" y="144145"/>
            <a:ext cx="4910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switch(</a:t>
            </a:r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开关语句</a:t>
            </a:r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)</a:t>
            </a:r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用法</a:t>
            </a:r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:</a:t>
            </a:r>
            <a:endParaRPr lang="en-US" altLang="zh-CN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660" y="1079500"/>
            <a:ext cx="3522345" cy="49498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44415" y="923290"/>
            <a:ext cx="591248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switch(</a:t>
            </a:r>
            <a:r>
              <a:rPr lang="en-US" altLang="zh-CN" sz="2800" b="1">
                <a:solidFill>
                  <a:schemeClr val="bg1"/>
                </a:solidFill>
              </a:rPr>
              <a:t>______</a:t>
            </a:r>
            <a:r>
              <a:rPr lang="zh-CN" altLang="en-US" sz="2800" b="1">
                <a:solidFill>
                  <a:schemeClr val="bg1"/>
                </a:solidFill>
              </a:rPr>
              <a:t>){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        case </a:t>
            </a:r>
            <a:r>
              <a:rPr lang="en-US" altLang="zh-CN" sz="2800" b="1">
                <a:solidFill>
                  <a:schemeClr val="bg1"/>
                </a:solidFill>
              </a:rPr>
              <a:t>___ </a:t>
            </a:r>
            <a:r>
              <a:rPr lang="zh-CN" altLang="en-US" sz="2800" b="1">
                <a:solidFill>
                  <a:schemeClr val="bg1"/>
                </a:solidFill>
              </a:rPr>
              <a:t>: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                 </a:t>
            </a:r>
            <a:r>
              <a:rPr lang="en-US" altLang="zh-CN" sz="2800" b="1">
                <a:solidFill>
                  <a:schemeClr val="bg1"/>
                </a:solidFill>
              </a:rPr>
              <a:t>_________ </a:t>
            </a:r>
            <a:r>
              <a:rPr lang="zh-CN" altLang="en-US" sz="2800" b="1">
                <a:solidFill>
                  <a:schemeClr val="bg1"/>
                </a:solidFill>
              </a:rPr>
              <a:t>;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                 break;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        case </a:t>
            </a:r>
            <a:r>
              <a:rPr lang="en-US" altLang="zh-CN" sz="2800" b="1">
                <a:solidFill>
                  <a:schemeClr val="bg1"/>
                </a:solidFill>
              </a:rPr>
              <a:t>___</a:t>
            </a:r>
            <a:r>
              <a:rPr lang="zh-CN" altLang="en-US" sz="2800" b="1">
                <a:solidFill>
                  <a:schemeClr val="bg1"/>
                </a:solidFill>
              </a:rPr>
              <a:t>  :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                 </a:t>
            </a:r>
            <a:r>
              <a:rPr lang="en-US" altLang="zh-CN" sz="2800" b="1">
                <a:solidFill>
                  <a:schemeClr val="bg1"/>
                </a:solidFill>
              </a:rPr>
              <a:t>_________</a:t>
            </a:r>
            <a:r>
              <a:rPr lang="zh-CN" altLang="en-US" sz="2800" b="1">
                <a:solidFill>
                  <a:schemeClr val="bg1"/>
                </a:solidFill>
              </a:rPr>
              <a:t>;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                 break; 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 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        default : 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                 </a:t>
            </a:r>
            <a:r>
              <a:rPr lang="en-US" altLang="zh-CN" sz="2800" b="1">
                <a:solidFill>
                  <a:schemeClr val="bg1"/>
                </a:solidFill>
              </a:rPr>
              <a:t>_________</a:t>
            </a:r>
            <a:r>
              <a:rPr lang="zh-CN" altLang="en-US" sz="2800" b="1">
                <a:solidFill>
                  <a:schemeClr val="bg1"/>
                </a:solidFill>
              </a:rPr>
              <a:t>;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}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8483600" y="1716405"/>
            <a:ext cx="595630" cy="2148205"/>
          </a:xfrm>
          <a:prstGeom prst="rightBrace">
            <a:avLst/>
          </a:prstGeom>
          <a:ln w="69850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471660" y="2375535"/>
            <a:ext cx="20554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可以有多个</a:t>
            </a:r>
            <a:r>
              <a:rPr lang="en-US" altLang="zh-CN" sz="2400" b="1">
                <a:solidFill>
                  <a:schemeClr val="bg1"/>
                </a:solidFill>
              </a:rPr>
              <a:t>case(</a:t>
            </a:r>
            <a:r>
              <a:rPr lang="zh-CN" altLang="en-US" sz="2400" b="1">
                <a:solidFill>
                  <a:schemeClr val="bg1"/>
                </a:solidFill>
              </a:rPr>
              <a:t>情况</a:t>
            </a:r>
            <a:r>
              <a:rPr lang="en-US" altLang="zh-CN" sz="2400" b="1">
                <a:solidFill>
                  <a:schemeClr val="bg1"/>
                </a:solidFill>
              </a:rPr>
              <a:t>)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24980" y="144145"/>
            <a:ext cx="880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变量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73745" y="144145"/>
            <a:ext cx="29298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变量取值的情况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6555105" y="542925"/>
            <a:ext cx="628015" cy="56007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6600190" y="519430"/>
            <a:ext cx="2401570" cy="1101725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001760" y="870585"/>
            <a:ext cx="29298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当前情况下执行的语句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7071360" y="1259840"/>
            <a:ext cx="1976755" cy="768985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879330" y="6346190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4660" y="236220"/>
            <a:ext cx="6055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作业</a:t>
            </a:r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解析</a:t>
            </a:r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</a:t>
            </a:r>
            <a:r>
              <a:rPr lang="zh-CN" altLang="en-US" sz="2800" b="1">
                <a:solidFill>
                  <a:schemeClr val="bg1"/>
                </a:solidFill>
              </a:rPr>
              <a:t>               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4660" y="1391285"/>
            <a:ext cx="809371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在N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asia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王国，货币单位是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tp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，收入所得税的计算方式如下：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5000 t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p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及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以下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:不收税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5001～15000 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tp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: 交税10%   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15001～35000 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tp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: 交税15%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35000 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tp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以上: 交税20%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输入一个数字代表小明获得的货币（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tp)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，计算税后的货币还有多少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tp?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17610" y="2140585"/>
            <a:ext cx="25266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样例输入</a:t>
            </a: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1</a:t>
            </a:r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：</a:t>
            </a: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1000</a:t>
            </a:r>
            <a:endParaRPr lang="zh-CN" altLang="en-US" sz="20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样例输出</a:t>
            </a: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1</a:t>
            </a:r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：</a:t>
            </a: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1000tp</a:t>
            </a:r>
            <a:endParaRPr lang="en-US" altLang="zh-CN" sz="2000" b="1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17610" y="3105785"/>
            <a:ext cx="28689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样例输入</a:t>
            </a: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2</a:t>
            </a:r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：</a:t>
            </a: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20000</a:t>
            </a:r>
            <a:endParaRPr lang="zh-CN" altLang="en-US" sz="20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样例输出</a:t>
            </a: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2</a:t>
            </a:r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：</a:t>
            </a: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17000tp</a:t>
            </a:r>
            <a:endParaRPr lang="en-US" altLang="zh-CN" sz="2000" b="1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17610" y="4184015"/>
            <a:ext cx="30753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样例输入</a:t>
            </a: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3</a:t>
            </a:r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：</a:t>
            </a: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50000</a:t>
            </a:r>
            <a:endParaRPr lang="zh-CN" altLang="en-US" sz="20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样例输出</a:t>
            </a: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3</a:t>
            </a:r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：</a:t>
            </a: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40000tp</a:t>
            </a:r>
            <a:endParaRPr lang="en-US" altLang="zh-CN" sz="2000" b="1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4800" y="138430"/>
            <a:ext cx="7694930" cy="6360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4660" y="236220"/>
            <a:ext cx="6055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作业</a:t>
            </a:r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解析</a:t>
            </a:r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</a:t>
            </a:r>
            <a:r>
              <a:rPr lang="zh-CN" altLang="en-US" sz="2800" b="1">
                <a:solidFill>
                  <a:schemeClr val="bg1"/>
                </a:solidFill>
              </a:rPr>
              <a:t>               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79330" y="6346190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1092200" y="1013460"/>
            <a:ext cx="966216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800" b="1">
                <a:solidFill>
                  <a:schemeClr val="bg1"/>
                </a:solidFill>
              </a:rPr>
              <a:t>闰年的定义：</a:t>
            </a:r>
            <a:endParaRPr lang="zh-CN" altLang="en-US" sz="2800" b="1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800" b="1">
                <a:solidFill>
                  <a:schemeClr val="bg1"/>
                </a:solidFill>
              </a:rPr>
              <a:t>闰年是公历中的名词。闰年分为普通闰年和世纪闰年。</a:t>
            </a:r>
            <a:endParaRPr lang="zh-CN" altLang="en-US" sz="2800" b="1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800" b="1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chemeClr val="bg1"/>
                </a:solidFill>
                <a:sym typeface="+mn-ea"/>
              </a:rPr>
              <a:t>世纪闰年:公历年份是整百数的，必须是400的倍数才是世纪闰年（如1900年不是世纪闰年，2000年是世纪闰年）；</a:t>
            </a:r>
            <a:endParaRPr lang="zh-CN" altLang="en-US" sz="2800" b="1">
              <a:solidFill>
                <a:schemeClr val="bg1"/>
              </a:solidFill>
              <a:sym typeface="+mn-ea"/>
            </a:endParaRPr>
          </a:p>
          <a:p>
            <a:pPr marL="457200" indent="-457200">
              <a:buFont typeface="Wingdings" panose="05000000000000000000" charset="0"/>
              <a:buChar char="Ø"/>
            </a:pPr>
            <a:endParaRPr lang="zh-CN" altLang="en-US" sz="2800" b="1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chemeClr val="bg1"/>
                </a:solidFill>
              </a:rPr>
              <a:t>普通闰年:公历年份是4的倍数的，且不是100的倍数，为闰年。（如2004年就是闰年）；</a:t>
            </a:r>
            <a:endParaRPr lang="zh-CN" altLang="en-US" sz="2800" b="1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l"/>
            </a:pPr>
            <a:endParaRPr lang="zh-CN" altLang="en-US" sz="2800" b="1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l"/>
            </a:pPr>
            <a:endParaRPr lang="zh-CN" altLang="en-US" sz="2800" b="1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800" b="1">
                <a:solidFill>
                  <a:schemeClr val="bg1"/>
                </a:solidFill>
              </a:rPr>
              <a:t>输入一个数字表示年份，再输入一个数字表示月份，</a:t>
            </a:r>
            <a:r>
              <a:rPr lang="zh-CN" sz="2800" b="1">
                <a:solidFill>
                  <a:schemeClr val="bg1"/>
                </a:solidFill>
              </a:rPr>
              <a:t>输出这一年的这个月有多少天？</a:t>
            </a:r>
            <a:endParaRPr lang="zh-CN" sz="28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4660" y="220980"/>
            <a:ext cx="5052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作业</a:t>
            </a:r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解析：</a:t>
            </a:r>
            <a:r>
              <a:rPr lang="zh-CN" altLang="en-US" sz="2800" b="1">
                <a:solidFill>
                  <a:schemeClr val="bg1"/>
                </a:solidFill>
              </a:rPr>
              <a:t>               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79330" y="6346190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54660" y="266700"/>
            <a:ext cx="3451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什么是算法：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3590" y="1114425"/>
            <a:ext cx="473900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bg1"/>
                </a:solidFill>
              </a:rPr>
              <a:t>冒泡排序</a:t>
            </a:r>
            <a:endParaRPr lang="zh-CN" altLang="en-US" sz="2400" b="1">
              <a:solidFill>
                <a:schemeClr val="bg1"/>
              </a:solidFill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bg1"/>
                </a:solidFill>
              </a:rPr>
              <a:t>快速查找</a:t>
            </a:r>
            <a:endParaRPr lang="zh-CN" altLang="en-US" sz="2400" b="1">
              <a:solidFill>
                <a:schemeClr val="bg1"/>
              </a:solidFill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bg1"/>
                </a:solidFill>
              </a:rPr>
              <a:t>递归算法</a:t>
            </a:r>
            <a:endParaRPr lang="zh-CN" altLang="en-US" sz="2400" b="1">
              <a:solidFill>
                <a:schemeClr val="bg1"/>
              </a:solidFill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bg1"/>
                </a:solidFill>
              </a:rPr>
              <a:t>递推算法</a:t>
            </a:r>
            <a:endParaRPr lang="zh-CN" altLang="en-US" sz="2400" b="1">
              <a:solidFill>
                <a:schemeClr val="bg1"/>
              </a:solidFill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bg1"/>
                </a:solidFill>
              </a:rPr>
              <a:t>贪心算法</a:t>
            </a:r>
            <a:endParaRPr lang="zh-CN" altLang="en-US" sz="2400" b="1">
              <a:solidFill>
                <a:schemeClr val="bg1"/>
              </a:solidFill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bg1"/>
                </a:solidFill>
              </a:rPr>
              <a:t>分治算法</a:t>
            </a:r>
            <a:endParaRPr lang="zh-CN" altLang="en-US" sz="2400" b="1">
              <a:solidFill>
                <a:schemeClr val="bg1"/>
              </a:solidFill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bg1"/>
                </a:solidFill>
              </a:rPr>
              <a:t>深度优先算法</a:t>
            </a:r>
            <a:endParaRPr lang="zh-CN" altLang="en-US" sz="2400" b="1">
              <a:solidFill>
                <a:schemeClr val="bg1"/>
              </a:solidFill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bg1"/>
                </a:solidFill>
              </a:rPr>
              <a:t>广度优先算法</a:t>
            </a:r>
            <a:endParaRPr lang="zh-CN" altLang="en-US" sz="2400" b="1">
              <a:solidFill>
                <a:schemeClr val="bg1"/>
              </a:solidFill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bg1"/>
                </a:solidFill>
              </a:rPr>
              <a:t>最短路径算法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827" r="-253" b="26447"/>
          <a:stretch>
            <a:fillRect/>
          </a:stretch>
        </p:blipFill>
        <p:spPr>
          <a:xfrm>
            <a:off x="7281545" y="1114425"/>
            <a:ext cx="4627245" cy="34232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79330" y="6346190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dynamicNum"/>
</p:tagLst>
</file>

<file path=ppt/tags/tag2.xml><?xml version="1.0" encoding="utf-8"?>
<p:tagLst xmlns:p="http://schemas.openxmlformats.org/presentationml/2006/main">
  <p:tag name="COMMONDATA" val="eyJoZGlkIjoiNWQwY2YyNmRiOTcxNDYyY2E5YmZkMTJkZmNhYTQyMm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1843</Words>
  <Application>WPS 演示</Application>
  <PresentationFormat>宽屏</PresentationFormat>
  <Paragraphs>202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WPS_1655971415</cp:lastModifiedBy>
  <cp:revision>23</cp:revision>
  <dcterms:created xsi:type="dcterms:W3CDTF">2019-12-28T15:17:00Z</dcterms:created>
  <dcterms:modified xsi:type="dcterms:W3CDTF">2022-08-06T03:02:55Z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BD60452C78DA4F8B9A07E604A9B587B4</vt:lpwstr>
  </property>
</Properties>
</file>