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20"/>
  </p:handoutMasterIdLst>
  <p:sldIdLst>
    <p:sldId id="258" r:id="rId3"/>
    <p:sldId id="266" r:id="rId4"/>
    <p:sldId id="261" r:id="rId5"/>
    <p:sldId id="262" r:id="rId6"/>
    <p:sldId id="263" r:id="rId7"/>
    <p:sldId id="264" r:id="rId8"/>
    <p:sldId id="256" r:id="rId9"/>
    <p:sldId id="259" r:id="rId11"/>
    <p:sldId id="267" r:id="rId12"/>
    <p:sldId id="274" r:id="rId13"/>
    <p:sldId id="275" r:id="rId14"/>
    <p:sldId id="276" r:id="rId15"/>
    <p:sldId id="277" r:id="rId16"/>
    <p:sldId id="282" r:id="rId17"/>
    <p:sldId id="278" r:id="rId18"/>
    <p:sldId id="283" r:id="rId19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gs" Target="tags/tag7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按电灯开关，灯亮了。按开关的操作是输入，灯亮了是输出，中间的电路传输就是函数的操作。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1.xml"/><Relationship Id="rId17" Type="http://schemas.openxmlformats.org/officeDocument/2006/relationships/tags" Target="../tags/tag60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5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3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695450" y="1019810"/>
            <a:ext cx="880173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 b="1">
                <a:solidFill>
                  <a:schemeClr val="bg1"/>
                </a:solidFill>
                <a:latin typeface="+mj-ea"/>
                <a:ea typeface="+mj-ea"/>
              </a:rPr>
              <a:t>打开金山打字通</a:t>
            </a:r>
            <a:endParaRPr lang="zh-CN" altLang="en-US" sz="4000" b="1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zh-CN" altLang="en-US" sz="4000" b="1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zh-CN" altLang="en-US" sz="4000" b="1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zh-CN" altLang="en-US" sz="4000" b="1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4000" b="1">
                <a:solidFill>
                  <a:schemeClr val="bg1"/>
                </a:solidFill>
                <a:latin typeface="+mj-ea"/>
                <a:ea typeface="+mj-ea"/>
              </a:rPr>
              <a:t>五分钟打字测试</a:t>
            </a:r>
            <a:endParaRPr lang="zh-CN" altLang="en-US" sz="40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79330" y="6346190"/>
            <a:ext cx="18072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大白教育</a:t>
            </a:r>
            <a:endParaRPr lang="zh-CN" altLang="en-US" sz="2800" b="1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9785985" y="6331585"/>
            <a:ext cx="18072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大白教育</a:t>
            </a:r>
            <a:endParaRPr lang="zh-CN" altLang="en-US" sz="2800" b="1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4660" y="266700"/>
            <a:ext cx="71107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函数的调用：</a:t>
            </a:r>
            <a:endParaRPr lang="en-US" altLang="zh-CN" sz="28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4660" y="1452880"/>
            <a:ext cx="5241925" cy="50025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15670" y="952500"/>
            <a:ext cx="14820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>
                <a:solidFill>
                  <a:schemeClr val="bg1"/>
                </a:solidFill>
                <a:latin typeface="+mn-ea"/>
                <a:cs typeface="+mn-ea"/>
                <a:sym typeface="+mn-ea"/>
              </a:rPr>
              <a:t>f(x) = x + 1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170" y="1452880"/>
            <a:ext cx="5044440" cy="487870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199505" y="952500"/>
            <a:ext cx="20574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>
                <a:solidFill>
                  <a:schemeClr val="bg1"/>
                </a:solidFill>
                <a:latin typeface="+mn-ea"/>
                <a:cs typeface="+mn-ea"/>
                <a:sym typeface="+mn-ea"/>
              </a:rPr>
              <a:t>f(x,y) = x * y + 1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57860" y="448310"/>
            <a:ext cx="588708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There is no royal road to learning</a:t>
            </a:r>
            <a:endParaRPr lang="zh-CN" altLang="en-US" sz="28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zh-CN" altLang="en-US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例题</a:t>
            </a:r>
            <a:r>
              <a:rPr lang="en-US" altLang="zh-CN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1-2</a:t>
            </a:r>
            <a:r>
              <a:rPr lang="zh-CN" altLang="en-US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：</a:t>
            </a:r>
            <a:endParaRPr lang="en-US" altLang="zh-CN" sz="2800"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16940" y="1797685"/>
            <a:ext cx="938593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</a:rPr>
              <a:t>f(x) = 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使用函数计算一个数的平方</a:t>
            </a:r>
            <a:r>
              <a:rPr lang="en-US" altLang="zh-CN" sz="2400" b="1">
                <a:solidFill>
                  <a:schemeClr val="bg1"/>
                </a:solidFill>
              </a:rPr>
              <a:t>,</a:t>
            </a:r>
            <a:r>
              <a:rPr lang="zh-CN" altLang="en-US" sz="2400" b="1">
                <a:solidFill>
                  <a:schemeClr val="bg1"/>
                </a:solidFill>
              </a:rPr>
              <a:t>这个数可以是任何你喜欢的数，将结果输出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en-US" altLang="zh-CN" sz="2400" b="1">
                <a:solidFill>
                  <a:schemeClr val="bg1"/>
                </a:solidFill>
              </a:rPr>
              <a:t>power2.cpp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 flipH="1">
            <a:off x="1943735" y="1765935"/>
            <a:ext cx="4584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  <a:latin typeface="+mn-ea"/>
              </a:rPr>
              <a:t>x</a:t>
            </a:r>
            <a:endParaRPr lang="en-US" altLang="zh-CN" sz="24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127885" y="1797685"/>
            <a:ext cx="2622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solidFill>
                  <a:schemeClr val="bg1"/>
                </a:solidFill>
              </a:rPr>
              <a:t>2</a:t>
            </a:r>
            <a:endParaRPr lang="en-US" altLang="zh-CN" sz="1400" b="1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16940" y="3930015"/>
            <a:ext cx="100418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bg1"/>
                </a:solidFill>
              </a:rPr>
              <a:t>输入两个整数，通过调用函数比较谁更大，输出更大的那个数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en-US" altLang="zh-CN" sz="2400" b="1">
                <a:solidFill>
                  <a:schemeClr val="bg1"/>
                </a:solidFill>
              </a:rPr>
              <a:t>maxi.cpp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785985" y="6331585"/>
            <a:ext cx="18072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大白教育</a:t>
            </a:r>
            <a:endParaRPr lang="zh-CN" altLang="en-US" sz="2800" b="1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14960" y="2213610"/>
            <a:ext cx="813435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</a:rPr>
              <a:t>模块化编程可采用以下步骤进行：</a:t>
            </a:r>
            <a:endParaRPr lang="zh-CN" altLang="en-US" sz="2400" b="1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</a:rPr>
              <a:t>①分析问题，明确需要解决的任务；</a:t>
            </a:r>
            <a:endParaRPr lang="zh-CN" altLang="en-US" sz="2400" b="1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</a:rPr>
              <a:t>②对任务进行逐步分解和细化，分成若干个子任务，每个子任务只完成部分完整功能，并且可以通过函数来实现；</a:t>
            </a:r>
            <a:endParaRPr lang="zh-CN" altLang="en-US" sz="2400" b="1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</a:rPr>
              <a:t>③确定模块（函数）之间的调用关系；</a:t>
            </a:r>
            <a:endParaRPr lang="zh-CN" altLang="en-US" sz="2400" b="1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</a:rPr>
              <a:t>④优化模块之间的调用关系；</a:t>
            </a:r>
            <a:endParaRPr lang="zh-CN" altLang="en-US" sz="2400" b="1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</a:rPr>
              <a:t>⑤在主函数中进行调用实现。</a:t>
            </a:r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8790" y="406400"/>
            <a:ext cx="27031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模块化程序设计</a:t>
            </a:r>
            <a:endParaRPr lang="zh-CN" altLang="en-US" sz="28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72735" y="76200"/>
            <a:ext cx="6790690" cy="30454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785985" y="6331585"/>
            <a:ext cx="18072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大白教育</a:t>
            </a:r>
            <a:endParaRPr lang="zh-CN" altLang="en-US" sz="2800" b="1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9785985" y="6331585"/>
            <a:ext cx="18072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大白教育</a:t>
            </a:r>
            <a:endParaRPr lang="zh-CN" altLang="en-US" sz="2800" b="1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8790" y="406400"/>
            <a:ext cx="33096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函数中的</a:t>
            </a:r>
            <a:r>
              <a:rPr lang="en-US" altLang="zh-CN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for</a:t>
            </a:r>
            <a:r>
              <a:rPr lang="zh-CN" altLang="en-US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循环</a:t>
            </a:r>
            <a:endParaRPr lang="zh-CN" altLang="en-US" sz="28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64590" y="1435100"/>
            <a:ext cx="899223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1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、</a:t>
            </a:r>
            <a:endParaRPr lang="zh-CN" altLang="en-US" sz="2400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输入两个数（两个正整数，第一个数一定小于第二个数）</a:t>
            </a:r>
            <a:endParaRPr lang="zh-CN" altLang="en-US" sz="2400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统计</a:t>
            </a:r>
            <a:r>
              <a:rPr lang="zh-CN" sz="2400" b="1">
                <a:solidFill>
                  <a:schemeClr val="bg1"/>
                </a:solidFill>
                <a:latin typeface="+mn-ea"/>
                <a:cs typeface="+mn-ea"/>
              </a:rPr>
              <a:t>第一个数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到</a:t>
            </a:r>
            <a:r>
              <a:rPr lang="zh-CN" sz="2400" b="1">
                <a:solidFill>
                  <a:schemeClr val="bg1"/>
                </a:solidFill>
                <a:latin typeface="+mn-ea"/>
                <a:cs typeface="+mn-ea"/>
              </a:rPr>
              <a:t>第二个数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中偶数的个数，将结果输出</a:t>
            </a:r>
            <a:endParaRPr lang="zh-CN" altLang="en-US" sz="2400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en-US" altLang="zh-CN" b="1">
                <a:solidFill>
                  <a:schemeClr val="bg1"/>
                </a:solidFill>
              </a:rPr>
              <a:t>even.cpp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164590" y="3810000"/>
            <a:ext cx="899223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2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、</a:t>
            </a:r>
            <a:endParaRPr lang="zh-CN" altLang="en-US" sz="2400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输入两个数（两个正整数）</a:t>
            </a:r>
            <a:endParaRPr lang="zh-CN" altLang="en-US" sz="2400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统计</a:t>
            </a:r>
            <a:r>
              <a:rPr lang="zh-CN" sz="2400" b="1">
                <a:solidFill>
                  <a:schemeClr val="bg1"/>
                </a:solidFill>
                <a:latin typeface="+mn-ea"/>
                <a:cs typeface="+mn-ea"/>
              </a:rPr>
              <a:t>两个数之间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偶数的个数，将结果输出</a:t>
            </a:r>
            <a:endParaRPr lang="zh-CN" altLang="en-US" sz="2400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zh-CN" altLang="en-US" b="1">
                <a:solidFill>
                  <a:schemeClr val="bg1"/>
                </a:solidFill>
              </a:rPr>
              <a:t>要求：必须用函数和循环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9785985" y="6331585"/>
            <a:ext cx="18072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大白教育</a:t>
            </a:r>
            <a:endParaRPr lang="zh-CN" altLang="en-US" sz="2800" b="1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8790" y="406400"/>
            <a:ext cx="478663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函数中循环的中断：</a:t>
            </a:r>
            <a:endParaRPr lang="zh-CN" altLang="en-US" sz="28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64590" y="1435100"/>
            <a:ext cx="8992235" cy="15068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600" b="1">
                <a:solidFill>
                  <a:schemeClr val="bg1"/>
                </a:solidFill>
                <a:latin typeface="+mn-ea"/>
                <a:cs typeface="+mn-ea"/>
              </a:rPr>
              <a:t>例：从</a:t>
            </a:r>
            <a:r>
              <a:rPr lang="en-US" altLang="zh-CN" sz="3600" b="1">
                <a:solidFill>
                  <a:schemeClr val="bg1"/>
                </a:solidFill>
                <a:latin typeface="+mn-ea"/>
                <a:cs typeface="+mn-ea"/>
              </a:rPr>
              <a:t>2-101004</a:t>
            </a:r>
            <a:r>
              <a:rPr lang="zh-CN" altLang="en-US" sz="3600" b="1">
                <a:solidFill>
                  <a:schemeClr val="bg1"/>
                </a:solidFill>
                <a:latin typeface="+mn-ea"/>
                <a:cs typeface="+mn-ea"/>
              </a:rPr>
              <a:t>中，输出前</a:t>
            </a:r>
            <a:r>
              <a:rPr lang="en-US" altLang="zh-CN" sz="3600" b="1">
                <a:solidFill>
                  <a:schemeClr val="bg1"/>
                </a:solidFill>
                <a:latin typeface="+mn-ea"/>
                <a:cs typeface="+mn-ea"/>
              </a:rPr>
              <a:t>5</a:t>
            </a:r>
            <a:r>
              <a:rPr lang="zh-CN" altLang="en-US" sz="3600" b="1">
                <a:solidFill>
                  <a:schemeClr val="bg1"/>
                </a:solidFill>
                <a:latin typeface="+mn-ea"/>
                <a:cs typeface="+mn-ea"/>
              </a:rPr>
              <a:t>次</a:t>
            </a:r>
            <a:r>
              <a:rPr lang="en-US" altLang="zh-CN" sz="3600" b="1">
                <a:solidFill>
                  <a:schemeClr val="bg1"/>
                </a:solidFill>
                <a:latin typeface="+mn-ea"/>
                <a:cs typeface="+mn-ea"/>
              </a:rPr>
              <a:t>217</a:t>
            </a:r>
            <a:r>
              <a:rPr lang="zh-CN" altLang="en-US" sz="3600" b="1">
                <a:solidFill>
                  <a:schemeClr val="bg1"/>
                </a:solidFill>
                <a:latin typeface="+mn-ea"/>
                <a:cs typeface="+mn-ea"/>
              </a:rPr>
              <a:t>的倍数</a:t>
            </a:r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9785985" y="6331585"/>
            <a:ext cx="18072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大白教育</a:t>
            </a:r>
            <a:endParaRPr lang="zh-CN" altLang="en-US" sz="2800" b="1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8790" y="406400"/>
            <a:ext cx="27031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作业：</a:t>
            </a:r>
            <a:endParaRPr lang="zh-CN" altLang="en-US" sz="28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02885" y="1164590"/>
            <a:ext cx="6242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1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、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1800" y="1624965"/>
            <a:ext cx="5467350" cy="43624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90550" y="2254885"/>
            <a:ext cx="43478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ü"/>
            </a:pPr>
            <a:r>
              <a:rPr lang="zh-CN" altLang="en-US" sz="2400" b="1">
                <a:solidFill>
                  <a:schemeClr val="bg1"/>
                </a:solidFill>
              </a:rPr>
              <a:t>整理今日笔记</a:t>
            </a:r>
            <a:endParaRPr lang="zh-CN" altLang="en-US" sz="2400" b="1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zh-CN" altLang="en-US" sz="2400" b="1">
                <a:solidFill>
                  <a:schemeClr val="bg1"/>
                </a:solidFill>
              </a:rPr>
              <a:t>将今日课上所有代码整理，运行成功</a:t>
            </a:r>
            <a:endParaRPr lang="zh-CN" altLang="en-US" sz="2400" b="1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9785985" y="6331585"/>
            <a:ext cx="18072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大白教育</a:t>
            </a:r>
            <a:endParaRPr lang="zh-CN" altLang="en-US" sz="2800" b="1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8790" y="406400"/>
            <a:ext cx="27031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作业：</a:t>
            </a:r>
            <a:endParaRPr lang="zh-CN" altLang="en-US" sz="28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16635" y="4257675"/>
            <a:ext cx="8992235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3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、</a:t>
            </a:r>
            <a:endParaRPr lang="zh-CN" altLang="en-US" sz="2400" b="1">
              <a:solidFill>
                <a:schemeClr val="bg1"/>
              </a:solidFill>
              <a:latin typeface="+mn-ea"/>
              <a:cs typeface="+mn-ea"/>
            </a:endParaRP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9395" y="3980180"/>
            <a:ext cx="9302750" cy="19030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09395" y="1365250"/>
            <a:ext cx="899223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chemeClr val="bg1"/>
                </a:solidFill>
                <a:latin typeface="+mn-ea"/>
                <a:cs typeface="+mn-ea"/>
              </a:rPr>
              <a:t>2</a:t>
            </a:r>
            <a:r>
              <a:rPr lang="zh-CN" altLang="en-US" sz="3200" b="1">
                <a:solidFill>
                  <a:schemeClr val="bg1"/>
                </a:solidFill>
                <a:latin typeface="+mn-ea"/>
                <a:cs typeface="+mn-ea"/>
              </a:rPr>
              <a:t>、从键盘上输入一个正整数</a:t>
            </a:r>
            <a:r>
              <a:rPr lang="en-US" altLang="zh-CN" sz="3200" b="1">
                <a:solidFill>
                  <a:schemeClr val="bg1"/>
                </a:solidFill>
                <a:latin typeface="+mn-ea"/>
                <a:cs typeface="+mn-ea"/>
              </a:rPr>
              <a:t>n</a:t>
            </a:r>
            <a:r>
              <a:rPr lang="zh-CN" altLang="en-US" sz="3200" b="1">
                <a:solidFill>
                  <a:schemeClr val="bg1"/>
                </a:solidFill>
                <a:latin typeface="+mn-ea"/>
                <a:cs typeface="+mn-ea"/>
              </a:rPr>
              <a:t>，计算其阶乘 </a:t>
            </a:r>
            <a:r>
              <a:rPr lang="en-US" altLang="zh-CN" sz="3200" b="1">
                <a:solidFill>
                  <a:schemeClr val="bg1"/>
                </a:solidFill>
                <a:latin typeface="+mn-ea"/>
                <a:cs typeface="+mn-ea"/>
              </a:rPr>
              <a:t>n!               factorial.cpp</a:t>
            </a:r>
            <a:endParaRPr lang="en-US" altLang="zh-CN" sz="3200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提示：</a:t>
            </a: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n! = n * (n-1) * (n-2) * .... * 3 * 2 * 1</a:t>
            </a:r>
            <a:endParaRPr lang="zh-CN" altLang="en-US" sz="2400"/>
          </a:p>
          <a:p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579755" y="3980180"/>
            <a:ext cx="1591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选</a:t>
            </a:r>
            <a:r>
              <a:rPr lang="en-US" altLang="zh-CN" b="1">
                <a:solidFill>
                  <a:schemeClr val="bg1"/>
                </a:solidFill>
              </a:rPr>
              <a:t>*</a:t>
            </a:r>
            <a:endParaRPr lang="en-US" altLang="zh-CN" b="1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9879330" y="6346190"/>
            <a:ext cx="18072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大白教育</a:t>
            </a:r>
            <a:endParaRPr lang="zh-CN" altLang="en-US" sz="2800" b="1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62580" y="1674495"/>
            <a:ext cx="73977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信息奥赛入门       </a:t>
            </a:r>
            <a:r>
              <a:rPr lang="en-US" altLang="zh-CN" sz="60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#6</a:t>
            </a:r>
            <a:endParaRPr lang="en-US" altLang="zh-CN" sz="6000" b="1">
              <a:solidFill>
                <a:schemeClr val="bg1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99630" y="2689225"/>
            <a:ext cx="42538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	</a:t>
            </a:r>
            <a:r>
              <a:rPr lang="zh-CN" sz="32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函数与参数</a:t>
            </a:r>
            <a:endParaRPr lang="zh-CN" sz="3200" b="1">
              <a:solidFill>
                <a:schemeClr val="bg1"/>
              </a:solidFill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9879330" y="6346190"/>
            <a:ext cx="18072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大白教育</a:t>
            </a:r>
            <a:endParaRPr lang="zh-CN" altLang="en-US" sz="2800" b="1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08170" y="1468755"/>
            <a:ext cx="4878070" cy="51739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03835" y="745490"/>
            <a:ext cx="8079105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for (变量初始化; 循环的条件; 更新循环控制变量 )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{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   执行语句;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}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2430" y="223520"/>
            <a:ext cx="34518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回顾：</a:t>
            </a:r>
            <a:endParaRPr lang="zh-CN" sz="28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9769475" y="6330950"/>
            <a:ext cx="18072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大白教育</a:t>
            </a:r>
            <a:endParaRPr lang="zh-CN" altLang="en-US" sz="2800" b="1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7670" y="806450"/>
            <a:ext cx="50368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例题</a:t>
            </a:r>
            <a:r>
              <a:rPr lang="en-US" altLang="zh-CN" sz="2800" b="1">
                <a:solidFill>
                  <a:schemeClr val="bg1"/>
                </a:solidFill>
              </a:rPr>
              <a:t>1</a:t>
            </a:r>
            <a:r>
              <a:rPr lang="zh-CN" altLang="en-US" sz="2800" b="1">
                <a:solidFill>
                  <a:schemeClr val="bg1"/>
                </a:solidFill>
              </a:rPr>
              <a:t>：请输出十遍</a:t>
            </a:r>
            <a:r>
              <a:rPr lang="en-US" altLang="zh-CN" sz="2800" b="1">
                <a:solidFill>
                  <a:schemeClr val="bg1"/>
                </a:solidFill>
              </a:rPr>
              <a:t>Hello</a:t>
            </a:r>
            <a:endParaRPr lang="en-US" altLang="zh-CN" sz="2800" b="1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7670" y="1328420"/>
            <a:ext cx="3779520" cy="50025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525" y="1732280"/>
            <a:ext cx="6247765" cy="386334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07670" y="142875"/>
            <a:ext cx="34518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回顾：</a:t>
            </a:r>
            <a:endParaRPr lang="zh-CN" sz="28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14680" y="1029335"/>
            <a:ext cx="390906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>
                <a:solidFill>
                  <a:schemeClr val="bg1"/>
                </a:solidFill>
                <a:sym typeface="+mn-ea"/>
              </a:rPr>
              <a:t>对自然数从1到100的求和。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454660" y="266700"/>
            <a:ext cx="34518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回顾：</a:t>
            </a:r>
            <a:endParaRPr lang="zh-CN" sz="28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680" y="1489710"/>
            <a:ext cx="5356860" cy="4999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769475" y="6330950"/>
            <a:ext cx="18072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大白教育</a:t>
            </a:r>
            <a:endParaRPr lang="zh-CN" altLang="en-US" sz="2800" b="1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470785" y="328295"/>
            <a:ext cx="82226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对</a:t>
            </a: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1-1000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中所有可以被</a:t>
            </a: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3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和</a:t>
            </a: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7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同时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整除的数求和</a:t>
            </a:r>
            <a:endParaRPr lang="zh-CN" altLang="en-US" sz="2400" b="1">
              <a:solidFill>
                <a:schemeClr val="bg1"/>
              </a:solidFill>
              <a:latin typeface="+mn-ea"/>
              <a:cs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4660" y="266700"/>
            <a:ext cx="34518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回顾：</a:t>
            </a:r>
            <a:endParaRPr lang="zh-CN" sz="28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0785" y="1221105"/>
            <a:ext cx="6976110" cy="541528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769475" y="6330950"/>
            <a:ext cx="18072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大白教育</a:t>
            </a:r>
            <a:endParaRPr lang="zh-CN" altLang="en-US" sz="2800" b="1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4590" y="159385"/>
            <a:ext cx="4629150" cy="63246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24510" y="2345055"/>
            <a:ext cx="356489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fun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（）是什么？</a:t>
            </a:r>
            <a:endParaRPr lang="zh-CN" altLang="en-US" sz="2400" b="1">
              <a:solidFill>
                <a:schemeClr val="bg1"/>
              </a:solidFill>
              <a:latin typeface="+mn-ea"/>
              <a:cs typeface="+mn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fun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（</a:t>
            </a: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int n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）是什么？</a:t>
            </a:r>
            <a:endParaRPr lang="zh-CN" altLang="en-US" sz="2400" b="1">
              <a:solidFill>
                <a:schemeClr val="bg1"/>
              </a:solidFill>
              <a:latin typeface="+mn-ea"/>
              <a:cs typeface="+mn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代码规范</a:t>
            </a:r>
            <a:endParaRPr lang="zh-CN" altLang="en-US" sz="2400" b="1">
              <a:solidFill>
                <a:schemeClr val="bg1"/>
              </a:solidFill>
              <a:latin typeface="+mn-ea"/>
              <a:cs typeface="+mn-ea"/>
            </a:endParaRPr>
          </a:p>
          <a:p>
            <a:pPr marL="800100" lvl="1" indent="-342900">
              <a:buFont typeface="Wingdings" panose="05000000000000000000" charset="0"/>
              <a:buChar char="Ø"/>
            </a:pP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大括号呢？</a:t>
            </a:r>
            <a:endParaRPr lang="zh-CN" altLang="en-US" sz="2400" b="1">
              <a:solidFill>
                <a:schemeClr val="bg1"/>
              </a:solidFill>
              <a:latin typeface="+mn-ea"/>
              <a:cs typeface="+mn-ea"/>
            </a:endParaRPr>
          </a:p>
          <a:p>
            <a:pPr marL="342900" lvl="0" indent="-342900">
              <a:buFont typeface="Wingdings" panose="05000000000000000000" charset="0"/>
              <a:buChar char="Ø"/>
            </a:pP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命名规范</a:t>
            </a:r>
            <a:endParaRPr lang="zh-CN" altLang="en-US" sz="2400" b="1">
              <a:solidFill>
                <a:schemeClr val="bg1"/>
              </a:solidFill>
              <a:latin typeface="+mn-ea"/>
              <a:cs typeface="+mn-ea"/>
            </a:endParaRPr>
          </a:p>
          <a:p>
            <a:pPr marL="800100" lvl="1" indent="-342900">
              <a:buFont typeface="Wingdings" panose="05000000000000000000" charset="0"/>
              <a:buChar char="Ø"/>
            </a:pP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fun?</a:t>
            </a:r>
            <a:endParaRPr lang="en-US" altLang="zh-CN" sz="2400" b="1">
              <a:solidFill>
                <a:schemeClr val="bg1"/>
              </a:solidFill>
              <a:latin typeface="+mn-ea"/>
              <a:cs typeface="+mn-ea"/>
            </a:endParaRPr>
          </a:p>
          <a:p>
            <a:pPr marL="800100" lvl="1" indent="-342900">
              <a:buFont typeface="Wingdings" panose="05000000000000000000" charset="0"/>
              <a:buChar char="Ø"/>
            </a:pP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n?</a:t>
            </a:r>
            <a:endParaRPr lang="zh-CN" altLang="en-US" sz="2400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	</a:t>
            </a:r>
            <a:endParaRPr lang="en-US" altLang="zh-CN" sz="2400" b="1">
              <a:solidFill>
                <a:schemeClr val="bg1"/>
              </a:solidFill>
              <a:latin typeface="+mn-ea"/>
              <a:cs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879330" y="6346190"/>
            <a:ext cx="18072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大白教育</a:t>
            </a:r>
            <a:endParaRPr lang="zh-CN" altLang="en-US" sz="2800" b="1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3885" y="660400"/>
            <a:ext cx="348551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ea"/>
                <a:cs typeface="+mn-ea"/>
                <a:sym typeface="+mn-ea"/>
              </a:rPr>
              <a:t>初赛重点：</a:t>
            </a:r>
            <a:endParaRPr lang="zh-CN" altLang="en-US" sz="28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n-ea"/>
              <a:cs typeface="+mn-ea"/>
            </a:endParaRPr>
          </a:p>
          <a:p>
            <a:r>
              <a:rPr lang="en-US" altLang="zh-CN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ea"/>
                <a:cs typeface="+mn-ea"/>
                <a:sym typeface="+mn-ea"/>
              </a:rPr>
              <a:t>	</a:t>
            </a:r>
            <a:r>
              <a:rPr lang="zh-CN" altLang="en-US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ea"/>
                <a:cs typeface="+mn-ea"/>
                <a:sym typeface="+mn-ea"/>
              </a:rPr>
              <a:t>阅读程序</a:t>
            </a:r>
            <a:endParaRPr lang="zh-CN" altLang="en-US" sz="28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n-ea"/>
              <a:cs typeface="+mn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9879330" y="6346190"/>
            <a:ext cx="18072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大白教育</a:t>
            </a:r>
            <a:endParaRPr lang="zh-CN" altLang="en-US" sz="2800" b="1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3395" y="518160"/>
            <a:ext cx="382206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ea"/>
                <a:ea typeface="+mj-ea"/>
                <a:cs typeface="+mj-ea"/>
                <a:sym typeface="+mn-ea"/>
              </a:rPr>
              <a:t>数学中的函数</a:t>
            </a:r>
            <a:r>
              <a:rPr lang="en-US" altLang="zh-CN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ea"/>
                <a:ea typeface="+mj-ea"/>
                <a:cs typeface="+mj-ea"/>
                <a:sym typeface="+mn-ea"/>
              </a:rPr>
              <a:t>function</a:t>
            </a:r>
            <a:endParaRPr lang="en-US" altLang="zh-CN" sz="28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97890" y="1651635"/>
            <a:ext cx="677037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数学中的函数</a:t>
            </a: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:</a:t>
            </a:r>
            <a:endParaRPr lang="en-US" altLang="zh-CN" sz="2400" b="1">
              <a:solidFill>
                <a:schemeClr val="bg1"/>
              </a:solidFill>
              <a:latin typeface="+mn-ea"/>
              <a:cs typeface="+mn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f(x) = x + 1</a:t>
            </a:r>
            <a:endParaRPr lang="en-US" altLang="zh-CN" sz="2400" b="1">
              <a:solidFill>
                <a:schemeClr val="bg1"/>
              </a:solidFill>
              <a:latin typeface="+mn-ea"/>
              <a:cs typeface="+mn-ea"/>
            </a:endParaRPr>
          </a:p>
          <a:p>
            <a:pPr marL="800100" lvl="1" indent="-342900">
              <a:buFont typeface="Wingdings" panose="05000000000000000000" charset="0"/>
              <a:buChar char="Ø"/>
            </a:pP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f(1) = ?</a:t>
            </a:r>
            <a:endParaRPr lang="en-US" altLang="zh-CN" sz="2400" b="1">
              <a:solidFill>
                <a:schemeClr val="bg1"/>
              </a:solidFill>
              <a:latin typeface="+mn-ea"/>
              <a:cs typeface="+mn-ea"/>
            </a:endParaRPr>
          </a:p>
          <a:p>
            <a:pPr marL="800100" lvl="1" indent="-342900">
              <a:buFont typeface="Wingdings" panose="05000000000000000000" charset="0"/>
              <a:buChar char="Ø"/>
            </a:pP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f(100) = ?</a:t>
            </a:r>
            <a:endParaRPr lang="en-US" altLang="zh-CN" sz="2400" b="1">
              <a:solidFill>
                <a:schemeClr val="bg1"/>
              </a:solidFill>
              <a:latin typeface="+mn-ea"/>
              <a:cs typeface="+mn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  <a:sym typeface="+mn-ea"/>
              </a:rPr>
              <a:t>f(x,y) = x * y + 1</a:t>
            </a:r>
            <a:endParaRPr lang="en-US" altLang="zh-CN" sz="2400" b="1">
              <a:solidFill>
                <a:schemeClr val="bg1"/>
              </a:solidFill>
              <a:latin typeface="+mn-ea"/>
              <a:cs typeface="+mn-ea"/>
              <a:sym typeface="+mn-ea"/>
            </a:endParaRPr>
          </a:p>
          <a:p>
            <a:pPr marL="800100" lvl="1" indent="-342900">
              <a:buFont typeface="Wingdings" panose="05000000000000000000" charset="0"/>
              <a:buChar char="Ø"/>
            </a:pP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  <a:sym typeface="+mn-ea"/>
              </a:rPr>
              <a:t>f(1,2) = ?</a:t>
            </a:r>
            <a:endParaRPr lang="en-US" altLang="zh-CN" sz="2400" b="1">
              <a:solidFill>
                <a:schemeClr val="bg1"/>
              </a:solidFill>
              <a:latin typeface="+mn-ea"/>
              <a:cs typeface="+mn-ea"/>
              <a:sym typeface="+mn-ea"/>
            </a:endParaRPr>
          </a:p>
          <a:p>
            <a:pPr marL="800100" lvl="1" indent="-342900">
              <a:buFont typeface="Wingdings" panose="05000000000000000000" charset="0"/>
              <a:buChar char="Ø"/>
            </a:pP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  <a:sym typeface="+mn-ea"/>
              </a:rPr>
              <a:t>f(6,5) = ?</a:t>
            </a:r>
            <a:endParaRPr lang="en-US" altLang="zh-CN" sz="2400" b="1">
              <a:solidFill>
                <a:schemeClr val="bg1"/>
              </a:solidFill>
              <a:latin typeface="+mn-ea"/>
              <a:cs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随着</a:t>
            </a: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x,y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（自变量</a:t>
            </a: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)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变化的，数学公式</a:t>
            </a:r>
            <a:endParaRPr lang="zh-CN" altLang="en-US" sz="2400" b="1">
              <a:solidFill>
                <a:schemeClr val="bg1"/>
              </a:solidFill>
              <a:latin typeface="+mn-ea"/>
              <a:cs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rcRect l="18028" t="131"/>
          <a:stretch>
            <a:fillRect/>
          </a:stretch>
        </p:blipFill>
        <p:spPr>
          <a:xfrm>
            <a:off x="6480175" y="350520"/>
            <a:ext cx="4900930" cy="53600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28675" y="1189990"/>
            <a:ext cx="1020826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chemeClr val="bg1"/>
                </a:solidFill>
              </a:rPr>
              <a:t>函数是一组一起执行一个任务的语句。每个 C++ 程序都至少有一个函数，即主函数 main() ，所有简单的程序都可以定义其他额外的函数。</a:t>
            </a:r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395" y="518160"/>
            <a:ext cx="383540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ea"/>
                <a:ea typeface="+mj-ea"/>
                <a:cs typeface="+mj-ea"/>
                <a:sym typeface="+mn-ea"/>
              </a:rPr>
              <a:t>c++</a:t>
            </a:r>
            <a:r>
              <a:rPr lang="zh-CN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ea"/>
                <a:ea typeface="+mj-ea"/>
                <a:cs typeface="+mj-ea"/>
                <a:sym typeface="+mn-ea"/>
              </a:rPr>
              <a:t>中的函数</a:t>
            </a:r>
            <a:r>
              <a:rPr lang="en-US" altLang="zh-CN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ea"/>
                <a:ea typeface="+mj-ea"/>
                <a:cs typeface="+mj-ea"/>
                <a:sym typeface="+mn-ea"/>
              </a:rPr>
              <a:t>function</a:t>
            </a:r>
            <a:endParaRPr lang="zh-CN" altLang="en-US" sz="28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j-ea"/>
              <a:ea typeface="+mj-ea"/>
              <a:cs typeface="+mj-ea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10525" y="2446020"/>
            <a:ext cx="3785870" cy="376174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6680" y="3044190"/>
            <a:ext cx="731393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chemeClr val="bg1"/>
                </a:solidFill>
                <a:latin typeface="+mn-ea"/>
              </a:rPr>
              <a:t>return_type function_name( parameter list ) {</a:t>
            </a:r>
            <a:endParaRPr lang="zh-CN" altLang="en-US" sz="2400" b="1">
              <a:solidFill>
                <a:schemeClr val="bg1"/>
              </a:solidFill>
              <a:latin typeface="+mn-ea"/>
            </a:endParaRPr>
          </a:p>
          <a:p>
            <a:endParaRPr lang="zh-CN" altLang="en-US" sz="2400" b="1">
              <a:solidFill>
                <a:schemeClr val="bg1"/>
              </a:solidFill>
              <a:latin typeface="+mn-ea"/>
            </a:endParaRPr>
          </a:p>
          <a:p>
            <a:r>
              <a:rPr lang="zh-CN" altLang="en-US" sz="2400" b="1">
                <a:solidFill>
                  <a:schemeClr val="bg1"/>
                </a:solidFill>
                <a:latin typeface="+mn-ea"/>
              </a:rPr>
              <a:t>       body of the function</a:t>
            </a:r>
            <a:endParaRPr lang="zh-CN" altLang="en-US" sz="2400" b="1">
              <a:solidFill>
                <a:schemeClr val="bg1"/>
              </a:solidFill>
              <a:latin typeface="+mn-ea"/>
            </a:endParaRPr>
          </a:p>
          <a:p>
            <a:r>
              <a:rPr lang="zh-CN" altLang="en-US" sz="2400" b="1">
                <a:solidFill>
                  <a:schemeClr val="bg1"/>
                </a:solidFill>
                <a:latin typeface="+mn-ea"/>
              </a:rPr>
              <a:t>}</a:t>
            </a:r>
            <a:endParaRPr lang="zh-CN" altLang="en-US" sz="24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1615" y="2446020"/>
            <a:ext cx="51492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chemeClr val="bg1"/>
                </a:solidFill>
              </a:rPr>
              <a:t>C++ 中的函数</a:t>
            </a:r>
            <a:r>
              <a:rPr lang="zh-CN" altLang="en-US" sz="2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定义</a:t>
            </a:r>
            <a:r>
              <a:rPr lang="zh-CN" altLang="en-US" sz="2400" b="1">
                <a:solidFill>
                  <a:schemeClr val="bg1"/>
                </a:solidFill>
              </a:rPr>
              <a:t>的一般形式如下：</a:t>
            </a:r>
            <a:endParaRPr lang="zh-CN" altLang="en-US" sz="2400" b="1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45" y="4644390"/>
            <a:ext cx="4832985" cy="18605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769475" y="6330950"/>
            <a:ext cx="18072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大白教育</a:t>
            </a:r>
            <a:endParaRPr lang="zh-CN" altLang="en-US" sz="2800" b="1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2.xml><?xml version="1.0" encoding="utf-8"?>
<p:tagLst xmlns:p="http://schemas.openxmlformats.org/presentationml/2006/main">
  <p:tag name="COMMONDATA" val="eyJoZGlkIjoiNWQwY2YyNmRiOTcxNDYyY2E5YmZkMTJkZmNhYTQyMmE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1101</Words>
  <Application>WPS 演示</Application>
  <PresentationFormat>宽屏</PresentationFormat>
  <Paragraphs>166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Wingdings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WPS_1655971415</cp:lastModifiedBy>
  <cp:revision>44</cp:revision>
  <dcterms:created xsi:type="dcterms:W3CDTF">2019-06-19T02:08:00Z</dcterms:created>
  <dcterms:modified xsi:type="dcterms:W3CDTF">2022-08-28T07:10:11Z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2052-11.1.0.12313</vt:lpwstr>
  </property>
  <property fmtid="{D5CDD505-2E9C-101B-9397-08002B2CF9AE}" pid="3" name="ICV">
    <vt:lpwstr>CAAE65C13E854598945765AA13BDDAAA</vt:lpwstr>
  </property>
</Properties>
</file>