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0" r:id="rId4"/>
    <p:sldId id="274" r:id="rId5"/>
    <p:sldId id="257" r:id="rId6"/>
    <p:sldId id="262" r:id="rId7"/>
    <p:sldId id="263" r:id="rId8"/>
    <p:sldId id="264" r:id="rId9"/>
    <p:sldId id="265" r:id="rId10"/>
    <p:sldId id="272" r:id="rId11"/>
    <p:sldId id="267" r:id="rId12"/>
    <p:sldId id="269" r:id="rId13"/>
    <p:sldId id="268" r:id="rId14"/>
    <p:sldId id="270" r:id="rId15"/>
    <p:sldId id="273" r:id="rId16"/>
    <p:sldId id="275" r:id="rId17"/>
    <p:sldId id="277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image" Target="../media/image14.png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95450" y="1019810"/>
            <a:ext cx="880173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>
                <a:solidFill>
                  <a:schemeClr val="bg1"/>
                </a:solidFill>
                <a:latin typeface="+mj-ea"/>
                <a:ea typeface="+mj-ea"/>
              </a:rPr>
              <a:t>打开金山打字通</a:t>
            </a:r>
            <a:endParaRPr lang="zh-CN" altLang="en-US" sz="4000" b="1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zh-CN" altLang="en-US" sz="4000" b="1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zh-CN" altLang="en-US" sz="4000" b="1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zh-CN" altLang="en-US" sz="4000" b="1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000" b="1">
                <a:solidFill>
                  <a:schemeClr val="bg1"/>
                </a:solidFill>
                <a:latin typeface="+mj-ea"/>
                <a:ea typeface="+mj-ea"/>
              </a:rPr>
              <a:t>五分钟打字测试</a:t>
            </a:r>
            <a:endParaRPr lang="zh-CN" altLang="en-US" sz="40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79330" y="6346190"/>
            <a:ext cx="180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大白教育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1345" y="459105"/>
            <a:ext cx="2944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while</a:t>
            </a:r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循环：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85985" y="6331585"/>
            <a:ext cx="180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大白教育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1345" y="1366520"/>
            <a:ext cx="3943350" cy="44100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26000" y="1366520"/>
            <a:ext cx="280860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while(condition){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      statement(s);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}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700" y="1224280"/>
            <a:ext cx="4178300" cy="45523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42560" y="459105"/>
            <a:ext cx="124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语法：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13700" y="459105"/>
            <a:ext cx="124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实例：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25500" y="1499235"/>
            <a:ext cx="254000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while(条件)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 {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                代码块</a:t>
            </a:r>
            <a:r>
              <a:rPr lang="en-US" altLang="zh-CN" sz="2800" b="1">
                <a:solidFill>
                  <a:schemeClr val="bg1"/>
                </a:solidFill>
              </a:rPr>
              <a:t>;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}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40550" y="1499235"/>
            <a:ext cx="520573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for (语句1;  条件;  语句2)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 {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                代码块</a:t>
            </a:r>
            <a:r>
              <a:rPr lang="en-US" altLang="zh-CN" sz="2800" b="1">
                <a:solidFill>
                  <a:schemeClr val="bg1"/>
                </a:solidFill>
              </a:rPr>
              <a:t>;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}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2910" y="344805"/>
            <a:ext cx="30962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与</a:t>
            </a:r>
            <a:r>
              <a:rPr lang="en-US" alt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for</a:t>
            </a:r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循环的</a:t>
            </a:r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区别：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85985" y="6331585"/>
            <a:ext cx="180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大白教育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61042" t="10000" r="6327" b="20172"/>
          <a:stretch>
            <a:fillRect/>
          </a:stretch>
        </p:blipFill>
        <p:spPr>
          <a:xfrm>
            <a:off x="1607820" y="4147820"/>
            <a:ext cx="2469515" cy="25806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92250" y="1568450"/>
            <a:ext cx="741616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例题</a:t>
            </a:r>
            <a:r>
              <a:rPr lang="en-US" altLang="zh-CN" sz="3200" b="1">
                <a:solidFill>
                  <a:schemeClr val="bg1"/>
                </a:solidFill>
              </a:rPr>
              <a:t>1</a:t>
            </a:r>
            <a:r>
              <a:rPr lang="zh-CN" altLang="en-US" sz="3200" b="1">
                <a:solidFill>
                  <a:schemeClr val="bg1"/>
                </a:solidFill>
              </a:rPr>
              <a:t>：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zh-CN" altLang="en-US" sz="3200" b="1">
                <a:solidFill>
                  <a:schemeClr val="bg1"/>
                </a:solidFill>
              </a:rPr>
              <a:t>如何使用while循环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zh-CN" altLang="en-US" sz="3200" b="1">
                <a:solidFill>
                  <a:schemeClr val="bg1"/>
                </a:solidFill>
              </a:rPr>
              <a:t>计算</a:t>
            </a:r>
            <a:r>
              <a:rPr lang="en-US" altLang="zh-CN" sz="3200" b="1">
                <a:solidFill>
                  <a:schemeClr val="bg1"/>
                </a:solidFill>
              </a:rPr>
              <a:t>1+2+3+...+100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85985" y="6331585"/>
            <a:ext cx="180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大白教育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2910" y="344805"/>
            <a:ext cx="31267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while</a:t>
            </a:r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循环的例题：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260475" y="1080135"/>
            <a:ext cx="91440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</a:rPr>
              <a:t>例题</a:t>
            </a:r>
            <a:r>
              <a:rPr lang="en-US" altLang="zh-CN" sz="2800" b="1">
                <a:solidFill>
                  <a:schemeClr val="bg1"/>
                </a:solidFill>
                <a:latin typeface="+mn-ea"/>
                <a:cs typeface="+mn-ea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</a:rPr>
              <a:t>：</a:t>
            </a:r>
            <a:r>
              <a:rPr lang="en-US" altLang="zh-CN" sz="2800" b="1">
                <a:solidFill>
                  <a:schemeClr val="bg1"/>
                </a:solidFill>
                <a:latin typeface="+mn-ea"/>
                <a:cs typeface="+mn-ea"/>
              </a:rPr>
              <a:t>watermelon.cpp</a:t>
            </a:r>
            <a:endParaRPr lang="en-US" altLang="zh-CN" sz="28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sz="2800" b="1">
                <a:solidFill>
                  <a:schemeClr val="bg1"/>
                </a:solidFill>
                <a:latin typeface="+mn-ea"/>
                <a:cs typeface="+mn-ea"/>
              </a:rPr>
              <a:t>老农卖西瓜，一共有</a:t>
            </a:r>
            <a:r>
              <a:rPr lang="en-US" altLang="zh-CN" sz="2800" b="1">
                <a:solidFill>
                  <a:schemeClr val="bg1"/>
                </a:solidFill>
                <a:latin typeface="+mn-ea"/>
                <a:cs typeface="+mn-ea"/>
              </a:rPr>
              <a:t>100000</a:t>
            </a:r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</a:rPr>
              <a:t>个西瓜，第一天</a:t>
            </a:r>
            <a:r>
              <a:rPr lang="zh-CN" sz="2800" b="1">
                <a:solidFill>
                  <a:schemeClr val="bg1"/>
                </a:solidFill>
                <a:latin typeface="+mn-ea"/>
                <a:cs typeface="+mn-ea"/>
              </a:rPr>
              <a:t>卖</a:t>
            </a:r>
            <a:r>
              <a:rPr lang="en-US" altLang="zh-CN" sz="2800" b="1">
                <a:solidFill>
                  <a:schemeClr val="bg1"/>
                </a:solidFill>
                <a:latin typeface="+mn-ea"/>
                <a:cs typeface="+mn-ea"/>
              </a:rPr>
              <a:t>1</a:t>
            </a:r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</a:rPr>
              <a:t>个，第二天卖</a:t>
            </a:r>
            <a:r>
              <a:rPr lang="en-US" altLang="zh-CN" sz="2800" b="1">
                <a:solidFill>
                  <a:schemeClr val="bg1"/>
                </a:solidFill>
                <a:latin typeface="+mn-ea"/>
                <a:cs typeface="+mn-ea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</a:rPr>
              <a:t>个，第三天卖</a:t>
            </a:r>
            <a:r>
              <a:rPr lang="en-US" altLang="zh-CN" sz="2800" b="1">
                <a:solidFill>
                  <a:schemeClr val="bg1"/>
                </a:solidFill>
                <a:latin typeface="+mn-ea"/>
                <a:cs typeface="+mn-ea"/>
              </a:rPr>
              <a:t>3</a:t>
            </a:r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</a:rPr>
              <a:t>个，第</a:t>
            </a:r>
            <a:r>
              <a:rPr lang="en-US" altLang="zh-CN" sz="2800" b="1">
                <a:solidFill>
                  <a:schemeClr val="bg1"/>
                </a:solidFill>
                <a:latin typeface="+mn-ea"/>
                <a:cs typeface="+mn-ea"/>
              </a:rPr>
              <a:t>n</a:t>
            </a:r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</a:rPr>
              <a:t>天卖出</a:t>
            </a:r>
            <a:r>
              <a:rPr lang="en-US" altLang="zh-CN" sz="2800" b="1">
                <a:solidFill>
                  <a:schemeClr val="bg1"/>
                </a:solidFill>
                <a:latin typeface="+mn-ea"/>
                <a:cs typeface="+mn-ea"/>
              </a:rPr>
              <a:t>n</a:t>
            </a:r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</a:rPr>
              <a:t>个，问第几天卖完？</a:t>
            </a:r>
            <a:endParaRPr lang="zh-CN" sz="2800" b="1">
              <a:solidFill>
                <a:schemeClr val="bg1"/>
              </a:solidFill>
              <a:latin typeface="+mn-ea"/>
              <a:cs typeface="+mn-ea"/>
            </a:endParaRPr>
          </a:p>
          <a:p>
            <a:endParaRPr lang="zh-CN" altLang="en-US" sz="2800" b="1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2910" y="344805"/>
            <a:ext cx="30962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与</a:t>
            </a:r>
            <a:r>
              <a:rPr lang="en-US" alt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for</a:t>
            </a:r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循环的</a:t>
            </a:r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区别：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85985" y="6331585"/>
            <a:ext cx="180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大白教育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82090" y="5282565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sum = 2 + 3 + 4 + ... + n</a:t>
            </a:r>
            <a:endParaRPr lang="zh-CN" altLang="en-US"/>
          </a:p>
          <a:p>
            <a:r>
              <a:rPr lang="zh-CN" altLang="en-US"/>
              <a:t>n最小等于多少时，sum的值超过或等于1000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22910" y="344805"/>
            <a:ext cx="4805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神奇的求余运算（考试常考）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85985" y="6331585"/>
            <a:ext cx="180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大白教育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92250" y="1568450"/>
            <a:ext cx="741616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1</a:t>
            </a:r>
            <a:r>
              <a:rPr lang="zh-CN" altLang="en-US" sz="3200" b="1">
                <a:solidFill>
                  <a:schemeClr val="bg1"/>
                </a:solidFill>
              </a:rPr>
              <a:t>、余数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en-US" altLang="zh-CN" sz="3200" b="1">
                <a:solidFill>
                  <a:schemeClr val="bg1"/>
                </a:solidFill>
              </a:rPr>
              <a:t>2</a:t>
            </a:r>
            <a:r>
              <a:rPr lang="zh-CN" altLang="en-US" sz="3200" b="1">
                <a:solidFill>
                  <a:schemeClr val="bg1"/>
                </a:solidFill>
              </a:rPr>
              <a:t>、</a:t>
            </a:r>
            <a:r>
              <a:rPr lang="zh-CN" altLang="en-US" sz="3200" b="1">
                <a:solidFill>
                  <a:schemeClr val="bg1"/>
                </a:solidFill>
              </a:rPr>
              <a:t>奇偶数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en-US" altLang="zh-CN" sz="3200" b="1">
                <a:solidFill>
                  <a:schemeClr val="bg1"/>
                </a:solidFill>
              </a:rPr>
              <a:t>3</a:t>
            </a:r>
            <a:r>
              <a:rPr lang="zh-CN" altLang="en-US" sz="3200" b="1">
                <a:solidFill>
                  <a:schemeClr val="bg1"/>
                </a:solidFill>
              </a:rPr>
              <a:t>、整除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en-US" altLang="zh-CN" sz="3200" b="1">
                <a:solidFill>
                  <a:schemeClr val="bg1"/>
                </a:solidFill>
              </a:rPr>
              <a:t>4</a:t>
            </a:r>
            <a:r>
              <a:rPr lang="zh-CN" altLang="en-US" sz="3200" b="1">
                <a:solidFill>
                  <a:schemeClr val="bg1"/>
                </a:solidFill>
              </a:rPr>
              <a:t>、取数字位（拆分数字）</a:t>
            </a:r>
            <a:endParaRPr lang="zh-CN" altLang="en-US" sz="3200" b="1">
              <a:solidFill>
                <a:schemeClr val="bg1"/>
              </a:solidFill>
            </a:endParaRPr>
          </a:p>
          <a:p>
            <a:endParaRPr lang="zh-CN" altLang="en-US" sz="3200" b="1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22910" y="344805"/>
            <a:ext cx="19608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拆分数字：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85985" y="6331585"/>
            <a:ext cx="180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大白教育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39875" y="1108710"/>
            <a:ext cx="8081645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b="1">
                <a:solidFill>
                  <a:schemeClr val="bg1"/>
                </a:solidFill>
              </a:rPr>
              <a:t>splitDigit.cpp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zh-CN" altLang="en-US" sz="3200" b="1">
                <a:solidFill>
                  <a:schemeClr val="bg1"/>
                </a:solidFill>
              </a:rPr>
              <a:t>输入一个正整数，求它每一位数字相加之和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zh-CN" altLang="en-US" sz="3200" b="1">
                <a:solidFill>
                  <a:schemeClr val="bg1"/>
                </a:solidFill>
              </a:rPr>
              <a:t>如：</a:t>
            </a:r>
            <a:r>
              <a:rPr lang="en-US" altLang="zh-CN" sz="3200" b="1">
                <a:solidFill>
                  <a:schemeClr val="bg1"/>
                </a:solidFill>
              </a:rPr>
              <a:t>1234 -&gt; 10, 20543  -&gt;  14</a:t>
            </a:r>
            <a:endParaRPr lang="en-US" altLang="zh-CN" sz="3200" b="1">
              <a:solidFill>
                <a:schemeClr val="bg1"/>
              </a:solidFill>
            </a:endParaRPr>
          </a:p>
          <a:p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80720" y="4053840"/>
            <a:ext cx="1488440" cy="9969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/>
              <a:t> </a:t>
            </a:r>
            <a:r>
              <a:rPr lang="zh-CN" altLang="en-US" sz="2400" b="1"/>
              <a:t>草稿纸</a:t>
            </a:r>
            <a:r>
              <a:rPr lang="en-US" altLang="zh-CN" sz="2400" b="1"/>
              <a:t>/</a:t>
            </a:r>
            <a:r>
              <a:rPr lang="zh-CN" altLang="en-US" sz="2400" b="1"/>
              <a:t>笔记本</a:t>
            </a:r>
            <a:endParaRPr lang="zh-CN" altLang="en-US" sz="2400" b="1"/>
          </a:p>
        </p:txBody>
      </p:sp>
      <p:sp>
        <p:nvSpPr>
          <p:cNvPr id="11" name="圆角矩形 10"/>
          <p:cNvSpPr/>
          <p:nvPr/>
        </p:nvSpPr>
        <p:spPr>
          <a:xfrm>
            <a:off x="2897505" y="4053840"/>
            <a:ext cx="2090420" cy="9969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/>
              <a:t> </a:t>
            </a:r>
            <a:r>
              <a:rPr lang="zh-CN" altLang="en-US" sz="2400" b="1"/>
              <a:t>用数学的方法拆一拆看</a:t>
            </a:r>
            <a:endParaRPr lang="zh-CN" altLang="en-US" sz="2400" b="1"/>
          </a:p>
        </p:txBody>
      </p:sp>
      <p:cxnSp>
        <p:nvCxnSpPr>
          <p:cNvPr id="12" name="直接箭头连接符 11"/>
          <p:cNvCxnSpPr>
            <a:endCxn id="11" idx="1"/>
          </p:cNvCxnSpPr>
          <p:nvPr/>
        </p:nvCxnSpPr>
        <p:spPr>
          <a:xfrm>
            <a:off x="2169160" y="4552315"/>
            <a:ext cx="72834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/>
          <p:nvPr/>
        </p:nvGraphicFramePr>
        <p:xfrm>
          <a:off x="5716270" y="4323715"/>
          <a:ext cx="2755900" cy="441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975"/>
                <a:gridCol w="688975"/>
                <a:gridCol w="688975"/>
                <a:gridCol w="688975"/>
              </a:tblGrid>
              <a:tr h="4413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1</a:t>
                      </a:r>
                      <a:endParaRPr lang="en-US" altLang="zh-CN" sz="240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4</a:t>
                      </a:r>
                      <a:endParaRPr lang="en-US" altLang="zh-CN" sz="240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" name="直接箭头连接符 14"/>
          <p:cNvCxnSpPr/>
          <p:nvPr/>
        </p:nvCxnSpPr>
        <p:spPr>
          <a:xfrm>
            <a:off x="4987925" y="4552315"/>
            <a:ext cx="72834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240780" y="3736340"/>
            <a:ext cx="1706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  <a:sym typeface="+mn-ea"/>
              </a:rPr>
              <a:t>先拆哪位？</a:t>
            </a:r>
            <a:endParaRPr lang="zh-CN" altLang="en-US" sz="2400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72170" y="4552315"/>
            <a:ext cx="72834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9200515" y="3943350"/>
            <a:ext cx="1488440" cy="9969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 b="1"/>
              <a:t>伪代码</a:t>
            </a:r>
            <a:endParaRPr lang="zh-CN" altLang="en-US" sz="2400" b="1"/>
          </a:p>
        </p:txBody>
      </p:sp>
      <p:sp>
        <p:nvSpPr>
          <p:cNvPr id="19" name="文本框 18"/>
          <p:cNvSpPr txBox="1"/>
          <p:nvPr/>
        </p:nvSpPr>
        <p:spPr>
          <a:xfrm>
            <a:off x="6367780" y="4940300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  <a:sym typeface="+mn-ea"/>
              </a:rPr>
              <a:t>怎么拆？</a:t>
            </a:r>
            <a:endParaRPr lang="zh-CN" altLang="en-US" sz="24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80720" y="4053840"/>
            <a:ext cx="1488440" cy="9969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/>
              <a:t> </a:t>
            </a:r>
            <a:r>
              <a:rPr lang="zh-CN" altLang="en-US" sz="2400" b="1"/>
              <a:t>草稿纸</a:t>
            </a:r>
            <a:r>
              <a:rPr lang="en-US" altLang="zh-CN" sz="2400" b="1"/>
              <a:t>/</a:t>
            </a:r>
            <a:r>
              <a:rPr lang="zh-CN" altLang="en-US" sz="2400" b="1"/>
              <a:t>笔记本</a:t>
            </a:r>
            <a:endParaRPr lang="zh-CN" altLang="en-US" sz="2400" b="1"/>
          </a:p>
        </p:txBody>
      </p:sp>
      <p:sp>
        <p:nvSpPr>
          <p:cNvPr id="3" name="圆角矩形 2"/>
          <p:cNvSpPr/>
          <p:nvPr/>
        </p:nvSpPr>
        <p:spPr>
          <a:xfrm>
            <a:off x="2897505" y="4053840"/>
            <a:ext cx="2090420" cy="9969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/>
              <a:t> </a:t>
            </a:r>
            <a:r>
              <a:rPr lang="zh-CN" altLang="en-US" sz="2400" b="1"/>
              <a:t>用数学的方法拆一拆看</a:t>
            </a:r>
            <a:endParaRPr lang="zh-CN" altLang="en-US" sz="2400" b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6" grpId="0"/>
      <p:bldP spid="18" grpId="0" bldLvl="0" animBg="1"/>
      <p:bldP spid="19" grpId="0"/>
      <p:bldP spid="18" grpId="1" animBg="1"/>
      <p:bldP spid="19" grpId="1"/>
      <p:bldP spid="2" grpId="0" bldLvl="0" animBg="1"/>
      <p:bldP spid="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22910" y="344805"/>
            <a:ext cx="14300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习题</a:t>
            </a:r>
            <a:r>
              <a:rPr lang="en-US" alt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1</a:t>
            </a:r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：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30605" y="1045210"/>
            <a:ext cx="9553575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b="1">
                <a:solidFill>
                  <a:schemeClr val="bg1"/>
                </a:solidFill>
              </a:rPr>
              <a:t>number2.cpp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zh-CN" altLang="en-US" sz="3200" b="1">
                <a:solidFill>
                  <a:schemeClr val="bg1"/>
                </a:solidFill>
              </a:rPr>
              <a:t>判断一个正整数（数位）中含有多少个</a:t>
            </a:r>
            <a:r>
              <a:rPr lang="en-US" altLang="zh-CN" sz="3200" b="1">
                <a:solidFill>
                  <a:schemeClr val="bg1"/>
                </a:solidFill>
              </a:rPr>
              <a:t>2</a:t>
            </a:r>
            <a:endParaRPr lang="en-US" altLang="zh-CN" sz="3200" b="1">
              <a:solidFill>
                <a:schemeClr val="bg1"/>
              </a:solidFill>
            </a:endParaRPr>
          </a:p>
          <a:p>
            <a:endParaRPr lang="en-US" altLang="zh-CN" sz="3200" b="1">
              <a:solidFill>
                <a:schemeClr val="bg1"/>
              </a:solidFill>
            </a:endParaRPr>
          </a:p>
          <a:p>
            <a:r>
              <a:rPr lang="zh-CN" altLang="en-US" sz="3200" b="1">
                <a:solidFill>
                  <a:schemeClr val="bg1"/>
                </a:solidFill>
              </a:rPr>
              <a:t>如： </a:t>
            </a:r>
            <a:r>
              <a:rPr lang="en-US" altLang="zh-CN" sz="3200" b="1">
                <a:solidFill>
                  <a:schemeClr val="bg1"/>
                </a:solidFill>
              </a:rPr>
              <a:t>5623 -&gt; 1</a:t>
            </a:r>
            <a:endParaRPr lang="en-US" altLang="zh-CN" sz="3200" b="1">
              <a:solidFill>
                <a:schemeClr val="bg1"/>
              </a:solidFill>
            </a:endParaRPr>
          </a:p>
          <a:p>
            <a:r>
              <a:rPr lang="en-US" altLang="zh-CN" sz="3200" b="1">
                <a:solidFill>
                  <a:schemeClr val="bg1"/>
                </a:solidFill>
              </a:rPr>
              <a:t>	89866 -&gt; 0</a:t>
            </a:r>
            <a:endParaRPr lang="en-US" altLang="zh-CN" sz="3200" b="1">
              <a:solidFill>
                <a:schemeClr val="bg1"/>
              </a:solidFill>
            </a:endParaRPr>
          </a:p>
          <a:p>
            <a:r>
              <a:rPr lang="en-US" altLang="zh-CN" sz="3200" b="1">
                <a:solidFill>
                  <a:schemeClr val="bg1"/>
                </a:solidFill>
              </a:rPr>
              <a:t>	22 -&gt; 2</a:t>
            </a:r>
            <a:endParaRPr lang="en-US" altLang="zh-CN" sz="3200" b="1">
              <a:solidFill>
                <a:schemeClr val="bg1"/>
              </a:solidFill>
            </a:endParaRPr>
          </a:p>
          <a:p>
            <a:endParaRPr lang="en-US" altLang="zh-CN" sz="3200" b="1">
              <a:solidFill>
                <a:schemeClr val="bg1"/>
              </a:solidFill>
            </a:endParaRPr>
          </a:p>
          <a:p>
            <a:endParaRPr lang="zh-CN" altLang="en-US" sz="3200" b="1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22910" y="344805"/>
            <a:ext cx="124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作业：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85985" y="6331585"/>
            <a:ext cx="180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大白教育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41890" y="0"/>
            <a:ext cx="2138680" cy="21386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3750" y="1618615"/>
            <a:ext cx="89922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1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、从键盘上输入一个正整数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n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，计算其阶乘 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n!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（用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while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做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)</a:t>
            </a:r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latin typeface="+mn-ea"/>
                <a:cs typeface="+mn-ea"/>
              </a:rPr>
              <a:t>提示：</a:t>
            </a:r>
            <a:r>
              <a:rPr lang="en-US" altLang="zh-CN" b="1">
                <a:solidFill>
                  <a:schemeClr val="bg1"/>
                </a:solidFill>
                <a:latin typeface="+mn-ea"/>
                <a:cs typeface="+mn-ea"/>
              </a:rPr>
              <a:t>n! = n * (n-1) * (n-2) * .... * 3 * 2 * 1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879330" y="6346190"/>
            <a:ext cx="180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大白教育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62580" y="1674495"/>
            <a:ext cx="73977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信息奥赛入门       </a:t>
            </a:r>
            <a:r>
              <a:rPr lang="en-US" altLang="zh-CN" sz="6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#7</a:t>
            </a:r>
            <a:endParaRPr lang="en-US" altLang="zh-CN" sz="60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99630" y="2689225"/>
            <a:ext cx="42538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while</a:t>
            </a:r>
            <a:r>
              <a:rPr lang="zh-CN" altLang="en-US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循环与数位拆分</a:t>
            </a:r>
            <a:endParaRPr lang="zh-CN" altLang="en-US" sz="32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889" b="22965"/>
          <a:stretch>
            <a:fillRect/>
          </a:stretch>
        </p:blipFill>
        <p:spPr>
          <a:xfrm>
            <a:off x="1466850" y="2140585"/>
            <a:ext cx="4248150" cy="34486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6550" y="283845"/>
            <a:ext cx="33832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  <a:cs typeface="+mj-ea"/>
                <a:sym typeface="+mn-ea"/>
              </a:rPr>
              <a:t>学习（作业）方法：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79330" y="6346190"/>
            <a:ext cx="180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大白教育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830955" y="2174875"/>
            <a:ext cx="2992755" cy="1123950"/>
          </a:xfrm>
          <a:prstGeom prst="straightConnector1">
            <a:avLst/>
          </a:prstGeom>
          <a:ln w="57150"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470" y="643890"/>
            <a:ext cx="1907540" cy="19107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28675" y="1198880"/>
            <a:ext cx="102082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函数是一组一起执行一个任务的语句。每个 C++ 程序都至少有一个函数，即主函数 main() ，所有简单的程序都可以定义其他额外的函数。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6550" y="283845"/>
            <a:ext cx="124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  <a:cs typeface="+mj-ea"/>
                <a:sym typeface="+mn-ea"/>
              </a:rPr>
              <a:t>回顾：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6400" y="2446020"/>
            <a:ext cx="3785870" cy="37617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6680" y="3044190"/>
            <a:ext cx="731393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+mn-ea"/>
              </a:rPr>
              <a:t>return_type function_name( parameter list ) {</a:t>
            </a:r>
            <a:endParaRPr lang="zh-CN" altLang="en-US" sz="2400" b="1">
              <a:solidFill>
                <a:schemeClr val="bg1"/>
              </a:solidFill>
              <a:latin typeface="+mn-ea"/>
            </a:endParaRPr>
          </a:p>
          <a:p>
            <a:endParaRPr lang="zh-CN" altLang="en-US" sz="2400" b="1">
              <a:solidFill>
                <a:schemeClr val="bg1"/>
              </a:solidFill>
              <a:latin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</a:rPr>
              <a:t>       body of the function</a:t>
            </a:r>
            <a:endParaRPr lang="zh-CN" altLang="en-US" sz="2400" b="1">
              <a:solidFill>
                <a:schemeClr val="bg1"/>
              </a:solidFill>
              <a:latin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</a:rPr>
              <a:t>}</a:t>
            </a:r>
            <a:endParaRPr lang="zh-CN" altLang="en-US" sz="24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1615" y="2446020"/>
            <a:ext cx="51492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C++ 中的函数</a:t>
            </a:r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定义</a:t>
            </a:r>
            <a:r>
              <a:rPr lang="zh-CN" altLang="en-US" sz="2400" b="1">
                <a:solidFill>
                  <a:schemeClr val="bg1"/>
                </a:solidFill>
              </a:rPr>
              <a:t>的一般形式如下：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" y="4644390"/>
            <a:ext cx="4832985" cy="18605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769475" y="6330950"/>
            <a:ext cx="180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大白教育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9785985" y="6331585"/>
            <a:ext cx="180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大白教育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4660" y="266700"/>
            <a:ext cx="7110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回顾：</a:t>
            </a:r>
            <a:endParaRPr lang="zh-CN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660" y="1452880"/>
            <a:ext cx="5241925" cy="50025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15670" y="952500"/>
            <a:ext cx="14820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f(x) = x + 1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170" y="1452880"/>
            <a:ext cx="5044440" cy="48787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99505" y="952500"/>
            <a:ext cx="20574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f(x,y) = x * y + 1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5260" y="0"/>
            <a:ext cx="6887845" cy="607631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46735" y="2105025"/>
            <a:ext cx="302323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bg1"/>
                </a:solidFill>
                <a:sym typeface="+mn-ea"/>
              </a:rPr>
              <a:t>输入两个数，</a:t>
            </a:r>
            <a:endParaRPr lang="zh-CN" altLang="en-US" sz="2800" b="1">
              <a:solidFill>
                <a:schemeClr val="bg1"/>
              </a:solidFill>
              <a:sym typeface="+mn-ea"/>
            </a:endParaRPr>
          </a:p>
          <a:p>
            <a:r>
              <a:rPr lang="zh-CN" altLang="en-US" sz="2800" b="1">
                <a:solidFill>
                  <a:schemeClr val="bg1"/>
                </a:solidFill>
                <a:sym typeface="+mn-ea"/>
              </a:rPr>
              <a:t>通过调用函数比较谁更大，</a:t>
            </a:r>
            <a:endParaRPr lang="zh-CN" altLang="en-US" sz="2800" b="1">
              <a:solidFill>
                <a:schemeClr val="bg1"/>
              </a:solidFill>
              <a:sym typeface="+mn-ea"/>
            </a:endParaRPr>
          </a:p>
          <a:p>
            <a:r>
              <a:rPr lang="zh-CN" altLang="en-US" sz="2800" b="1">
                <a:solidFill>
                  <a:schemeClr val="bg1"/>
                </a:solidFill>
                <a:sym typeface="+mn-ea"/>
              </a:rPr>
              <a:t>输出更大的那个数</a:t>
            </a:r>
            <a:endParaRPr lang="zh-CN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4660" y="266700"/>
            <a:ext cx="7110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回顾：</a:t>
            </a:r>
            <a:endParaRPr lang="zh-CN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85985" y="6331585"/>
            <a:ext cx="180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大白教育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14960" y="2213610"/>
            <a:ext cx="813435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</a:rPr>
              <a:t>模块化编程可采用以下步骤进行：</a:t>
            </a:r>
            <a:endParaRPr lang="zh-CN" altLang="en-US" sz="2400" b="1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</a:rPr>
              <a:t>①分析问题，明确需要解决的任务；</a:t>
            </a:r>
            <a:endParaRPr lang="zh-CN" altLang="en-US" sz="2400" b="1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</a:rPr>
              <a:t>②对任务进行逐步分解和细化，分成若干个子任务，每个子任务只完成部分完整功能，并且可以通过函数来实现；</a:t>
            </a:r>
            <a:endParaRPr lang="zh-CN" altLang="en-US" sz="2400" b="1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</a:rPr>
              <a:t>③确定模块（函数）之间的调用关系；</a:t>
            </a:r>
            <a:endParaRPr lang="zh-CN" altLang="en-US" sz="2400" b="1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</a:rPr>
              <a:t>④优化模块之间的调用关系；</a:t>
            </a:r>
            <a:endParaRPr lang="zh-CN" altLang="en-US" sz="2400" b="1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</a:rPr>
              <a:t>⑤在主函数中进行调用实现。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8790" y="406400"/>
            <a:ext cx="27031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回顾：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2735" y="76200"/>
            <a:ext cx="6790690" cy="30454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785985" y="6331585"/>
            <a:ext cx="180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大白教育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2574290" y="657225"/>
            <a:ext cx="758190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en-US" sz="3200" b="1">
                <a:solidFill>
                  <a:schemeClr val="bg1"/>
                </a:solidFill>
                <a:latin typeface="+mn-ea"/>
                <a:cs typeface="+mn-ea"/>
              </a:rPr>
              <a:t>1.</a:t>
            </a:r>
            <a:r>
              <a:rPr lang="zh-CN" sz="3200" b="1">
                <a:solidFill>
                  <a:schemeClr val="bg1"/>
                </a:solidFill>
                <a:latin typeface="+mn-ea"/>
                <a:cs typeface="+mn-ea"/>
              </a:rPr>
              <a:t>输入两个数（两个正整数）统计两个数之间偶数的个数，将结果输出</a:t>
            </a:r>
            <a:endParaRPr lang="zh-CN" altLang="en-US" sz="3200" b="1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8790" y="406400"/>
            <a:ext cx="27031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作业回顾：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85985" y="6331585"/>
            <a:ext cx="180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大白教育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9478" y="2539048"/>
            <a:ext cx="4142105" cy="33051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01315" y="2391410"/>
            <a:ext cx="5384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</a:rPr>
              <a:t>2.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4665" y="422275"/>
            <a:ext cx="27031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作业回顾：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785985" y="6331585"/>
            <a:ext cx="180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大白教育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7260" y="454025"/>
            <a:ext cx="408051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while</a:t>
            </a:r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循环的作用</a:t>
            </a:r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：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和</a:t>
            </a:r>
            <a:r>
              <a:rPr lang="en-US" alt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for</a:t>
            </a:r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循环一样非常重要！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0895" y="2248535"/>
            <a:ext cx="33896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+mn-ea"/>
                <a:cs typeface="+mn-ea"/>
              </a:rPr>
              <a:t>1</a:t>
            </a:r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</a:rPr>
              <a:t>、不定量数据读取</a:t>
            </a:r>
            <a:endParaRPr lang="zh-CN" altLang="en-US" sz="28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2800" b="1">
                <a:solidFill>
                  <a:schemeClr val="bg1"/>
                </a:solidFill>
                <a:latin typeface="+mn-ea"/>
                <a:cs typeface="+mn-ea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</a:rPr>
              <a:t>、不确定循环次数</a:t>
            </a:r>
            <a:endParaRPr lang="zh-CN" altLang="en-US" sz="2800" b="1">
              <a:solidFill>
                <a:schemeClr val="bg1"/>
              </a:solidFill>
              <a:latin typeface="+mn-ea"/>
              <a:cs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2675" y="0"/>
            <a:ext cx="6029325" cy="28181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REFSHAPE" val="193640236"/>
  <p:tag name="KSO_WM_UNIT_PLACING_PICTURE_USER_VIEWPORT" val="{&quot;height&quot;:6945,&quot;width&quot;:6210}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REFSHAPE" val="189324108"/>
  <p:tag name="KSO_WM_UNIT_PLACING_PICTURE_USER_VIEWPORT" val="{&quot;height&quot;:4395,&quot;width&quot;:90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1160</Words>
  <Application>WPS 演示</Application>
  <PresentationFormat>宽屏</PresentationFormat>
  <Paragraphs>188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齐天伦</cp:lastModifiedBy>
  <cp:revision>19</cp:revision>
  <dcterms:created xsi:type="dcterms:W3CDTF">2020-01-13T13:58:00Z</dcterms:created>
  <dcterms:modified xsi:type="dcterms:W3CDTF">2020-08-11T12:10:41Z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