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3"/>
    <p:sldId id="256" r:id="rId4"/>
    <p:sldId id="263" r:id="rId5"/>
    <p:sldId id="269" r:id="rId6"/>
    <p:sldId id="291" r:id="rId7"/>
    <p:sldId id="276" r:id="rId8"/>
    <p:sldId id="281" r:id="rId10"/>
    <p:sldId id="265" r:id="rId11"/>
    <p:sldId id="270" r:id="rId12"/>
    <p:sldId id="266" r:id="rId13"/>
    <p:sldId id="289" r:id="rId14"/>
    <p:sldId id="286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不一定要把程序完全拆分成，输入，输出，运算三部分。有时候为了节省空间，需要边输入，边运算，边输出。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62580" y="1674495"/>
            <a:ext cx="7397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信息奥赛入门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#9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0495" y="2926715"/>
            <a:ext cx="51530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r>
              <a:rPr 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定量数据读取、</a:t>
            </a:r>
            <a:endParaRPr 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r>
              <a:rPr 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非定量数据读取、</a:t>
            </a:r>
            <a:endParaRPr 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  <a:p>
            <a:endParaRPr 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4075" y="680720"/>
            <a:ext cx="34201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习题</a:t>
            </a:r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2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6125" y="2795905"/>
            <a:ext cx="6871970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+mn-ea"/>
                <a:cs typeface="+mn-ea"/>
              </a:rPr>
              <a:t>输入样例：</a:t>
            </a:r>
            <a:endParaRPr lang="en-US" altLang="zh-CN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</a:rPr>
              <a:t>20 40 32 67 40 20 89 300 400 15</a:t>
            </a:r>
            <a:endParaRPr lang="en-US" altLang="zh-CN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+mn-ea"/>
                <a:cs typeface="+mn-ea"/>
              </a:rPr>
              <a:t>输出样例：</a:t>
            </a:r>
            <a:endParaRPr lang="zh-CN" altLang="en-US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102.30</a:t>
            </a:r>
            <a:endParaRPr lang="en-US" altLang="zh-CN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678940"/>
            <a:ext cx="81597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明明想在学校中做一个实验，为了实验的客观性，他先用计算机生成了N个1到1000之间的随机整数(N≤100)作为实验数据，你能够帮助他获取这些实验数据的平均值吗？输出保留两位小数。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1825" y="356235"/>
            <a:ext cx="964692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小明去超市买了若干斤水果，你能根据水果的单价，小明买的水果数量，编一个程序计算机出总金额，并打印出清单。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  </a:t>
            </a:r>
            <a:r>
              <a:rPr lang="en-US" altLang="zh-CN" sz="2400" b="1">
                <a:solidFill>
                  <a:schemeClr val="bg1"/>
                </a:solidFill>
              </a:rPr>
              <a:t>n</a:t>
            </a:r>
            <a:r>
              <a:rPr lang="zh-CN" altLang="en-US" sz="2400" b="1">
                <a:solidFill>
                  <a:schemeClr val="bg1"/>
                </a:solidFill>
              </a:rPr>
              <a:t>行，每行有两个数，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  第一个数是商品的单价，是一个小数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  第二个数是商品的数量，是一个整数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一行，商品的总价，总数量，及售价，中间用空格隔开。总价保留两位小数，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数量为整数，</a:t>
            </a:r>
            <a:r>
              <a:rPr lang="zh-CN" altLang="en-US" sz="2400" b="1">
                <a:solidFill>
                  <a:schemeClr val="bg1"/>
                </a:solidFill>
              </a:rPr>
              <a:t>售价</a:t>
            </a:r>
            <a:r>
              <a:rPr lang="zh-CN" altLang="en-US" sz="2400" b="1">
                <a:solidFill>
                  <a:schemeClr val="bg1"/>
                </a:solidFill>
              </a:rPr>
              <a:t>去掉小数。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样例输入：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3.55 3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2.22 2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样例输出 ：</a:t>
            </a:r>
            <a:r>
              <a:rPr lang="en-US" altLang="zh-CN" sz="2400" b="1">
                <a:solidFill>
                  <a:schemeClr val="bg1"/>
                </a:solidFill>
              </a:rPr>
              <a:t>15.09</a:t>
            </a:r>
            <a:r>
              <a:rPr lang="zh-CN" altLang="en-US" sz="2400" b="1">
                <a:solidFill>
                  <a:schemeClr val="bg1"/>
                </a:solidFill>
              </a:rPr>
              <a:t> </a:t>
            </a:r>
            <a:r>
              <a:rPr lang="en-US" altLang="zh-CN" sz="2400" b="1">
                <a:solidFill>
                  <a:schemeClr val="bg1"/>
                </a:solidFill>
              </a:rPr>
              <a:t>5</a:t>
            </a:r>
            <a:r>
              <a:rPr lang="zh-CN" altLang="en-US" sz="2400" b="1">
                <a:solidFill>
                  <a:schemeClr val="bg1"/>
                </a:solidFill>
              </a:rPr>
              <a:t> </a:t>
            </a:r>
            <a:r>
              <a:rPr lang="en-US" altLang="zh-CN" sz="2400" b="1">
                <a:solidFill>
                  <a:schemeClr val="bg1"/>
                </a:solidFill>
              </a:rPr>
              <a:t>15</a:t>
            </a:r>
            <a:endParaRPr lang="en-US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0845" y="303530"/>
            <a:ext cx="1060894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给定</a:t>
            </a:r>
            <a:r>
              <a:rPr lang="en-US" altLang="zh-CN" sz="2800" b="1">
                <a:solidFill>
                  <a:schemeClr val="bg1"/>
                </a:solidFill>
              </a:rPr>
              <a:t>k(1&lt;k&lt;100)</a:t>
            </a:r>
            <a:r>
              <a:rPr lang="zh-CN" altLang="en-US" sz="2800" b="1">
                <a:solidFill>
                  <a:schemeClr val="bg1"/>
                </a:solidFill>
              </a:rPr>
              <a:t>个正整数，其中每个数都是大于等于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，小于等于</a:t>
            </a:r>
            <a:r>
              <a:rPr lang="en-US" altLang="zh-CN" sz="2800" b="1">
                <a:solidFill>
                  <a:schemeClr val="bg1"/>
                </a:solidFill>
              </a:rPr>
              <a:t>10</a:t>
            </a:r>
            <a:r>
              <a:rPr lang="zh-CN" altLang="en-US" sz="2800" b="1">
                <a:solidFill>
                  <a:schemeClr val="bg1"/>
                </a:solidFill>
              </a:rPr>
              <a:t>的数。写程序计算给定正整数中，</a:t>
            </a:r>
            <a:r>
              <a:rPr lang="en-US" altLang="zh-CN" sz="2800" b="1">
                <a:solidFill>
                  <a:schemeClr val="bg1"/>
                </a:solidFill>
              </a:rPr>
              <a:t>1,5</a:t>
            </a:r>
            <a:r>
              <a:rPr lang="zh-CN" altLang="en-US" sz="2800" b="1">
                <a:solidFill>
                  <a:schemeClr val="bg1"/>
                </a:solidFill>
              </a:rPr>
              <a:t>和</a:t>
            </a:r>
            <a:r>
              <a:rPr lang="en-US" altLang="zh-CN" sz="2800" b="1">
                <a:solidFill>
                  <a:schemeClr val="bg1"/>
                </a:solidFill>
              </a:rPr>
              <a:t>10</a:t>
            </a:r>
            <a:r>
              <a:rPr lang="zh-CN" altLang="en-US" sz="2800" b="1">
                <a:solidFill>
                  <a:schemeClr val="bg1"/>
                </a:solidFill>
              </a:rPr>
              <a:t>出现的次数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有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行，包含</a:t>
            </a:r>
            <a:r>
              <a:rPr lang="en-US" altLang="zh-CN" sz="2800" b="1">
                <a:solidFill>
                  <a:schemeClr val="bg1"/>
                </a:solidFill>
              </a:rPr>
              <a:t>k</a:t>
            </a:r>
            <a:r>
              <a:rPr lang="zh-CN" altLang="en-US" sz="2800" b="1">
                <a:solidFill>
                  <a:schemeClr val="bg1"/>
                </a:solidFill>
              </a:rPr>
              <a:t>个正整数，每两个正整数用一个空格分开。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输出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输出有三行，第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行为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出现的次数，第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行为</a:t>
            </a:r>
            <a:r>
              <a:rPr lang="en-US" altLang="zh-CN" sz="2800" b="1">
                <a:solidFill>
                  <a:schemeClr val="bg1"/>
                </a:solidFill>
              </a:rPr>
              <a:t>5</a:t>
            </a:r>
            <a:r>
              <a:rPr lang="zh-CN" altLang="en-US" sz="2800" b="1">
                <a:solidFill>
                  <a:schemeClr val="bg1"/>
                </a:solidFill>
              </a:rPr>
              <a:t>出现的次数，第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行为</a:t>
            </a:r>
            <a:r>
              <a:rPr lang="en-US" altLang="zh-CN" sz="2800" b="1">
                <a:solidFill>
                  <a:schemeClr val="bg1"/>
                </a:solidFill>
              </a:rPr>
              <a:t>10</a:t>
            </a:r>
            <a:r>
              <a:rPr lang="zh-CN" altLang="en-US" sz="2800" b="1">
                <a:solidFill>
                  <a:schemeClr val="bg1"/>
                </a:solidFill>
              </a:rPr>
              <a:t>出现的次数。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样例输入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1 5 8 10 5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样例输出</a:t>
            </a:r>
            <a:r>
              <a:rPr lang="zh-CN" altLang="en-US" sz="2800" b="1">
                <a:solidFill>
                  <a:schemeClr val="bg1"/>
                </a:solidFill>
              </a:rPr>
              <a:t>：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711960" y="1626870"/>
            <a:ext cx="699516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solidFill>
                  <a:schemeClr val="bg1"/>
                </a:solidFill>
                <a:latin typeface="+mn-ea"/>
                <a:cs typeface="+mn-ea"/>
              </a:rPr>
              <a:t>1、读取套路（1）省三题套路：第一题永远是套路题（2）格式：</a:t>
            </a:r>
            <a:r>
              <a:rPr lang="en-US" sz="2400" b="1">
                <a:solidFill>
                  <a:schemeClr val="bg1"/>
                </a:solidFill>
                <a:latin typeface="+mn-ea"/>
                <a:cs typeface="+mn-ea"/>
              </a:rPr>
              <a:t>MN1...Ni</a:t>
            </a:r>
            <a:r>
              <a:rPr lang="zh-CN" sz="2400" b="1">
                <a:solidFill>
                  <a:schemeClr val="bg1"/>
                </a:solidFill>
                <a:latin typeface="+mn-ea"/>
                <a:cs typeface="+mn-ea"/>
              </a:rPr>
              <a:t>（3）解法：给出数量，</a:t>
            </a:r>
            <a:r>
              <a:rPr lang="en-US" sz="2400" b="1">
                <a:solidFill>
                  <a:schemeClr val="bg1"/>
                </a:solidFill>
                <a:latin typeface="+mn-ea"/>
                <a:cs typeface="+mn-ea"/>
              </a:rPr>
              <a:t>for</a:t>
            </a:r>
            <a:r>
              <a:rPr lang="zh-CN" sz="2400" b="1">
                <a:solidFill>
                  <a:schemeClr val="bg1"/>
                </a:solidFill>
                <a:latin typeface="+mn-ea"/>
                <a:cs typeface="+mn-ea"/>
              </a:rPr>
              <a:t>循环读取（4）拿分基本算法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535" y="109855"/>
            <a:ext cx="2316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奥赛省三套路题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4075" y="680720"/>
            <a:ext cx="34201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定量数据读取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例题</a:t>
            </a:r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1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5170" y="1510665"/>
            <a:ext cx="820166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perimeter.cpp</a:t>
            </a:r>
            <a:endParaRPr 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一个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边形，给出每条边长，求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边形的周长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输入样例：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5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1 3 4 2 5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输出样例：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15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993900" y="1510665"/>
            <a:ext cx="68719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给出以下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个同学的成绩，谁考的最好？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输入样例：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5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81 73 64 92 95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输出样例：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95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69950" y="680720"/>
            <a:ext cx="34201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例题</a:t>
            </a:r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2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4075" y="680720"/>
            <a:ext cx="34201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习题</a:t>
            </a:r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2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6140" y="2336800"/>
            <a:ext cx="687197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+mn-ea"/>
                <a:cs typeface="+mn-ea"/>
              </a:rPr>
              <a:t>输入样例：</a:t>
            </a:r>
            <a:endParaRPr lang="zh-CN" altLang="en-US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</a:rPr>
              <a:t>10</a:t>
            </a:r>
            <a:endParaRPr lang="en-US" altLang="zh-CN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</a:rPr>
              <a:t>20 40 32 67 40 20 89 300 400 15</a:t>
            </a:r>
            <a:endParaRPr lang="en-US" altLang="zh-CN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+mn-ea"/>
                <a:cs typeface="+mn-ea"/>
              </a:rPr>
              <a:t>输出样例：</a:t>
            </a:r>
            <a:endParaRPr lang="zh-CN" altLang="en-US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102.3</a:t>
            </a:r>
            <a:endParaRPr lang="en-US" altLang="zh-CN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6125" y="1678940"/>
            <a:ext cx="81597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明明想在学校中做一个实验，为了实验的客观性，他先用计算机生成了N个1到1000之间的随机整数(N≤100)作为实验数据，你能够帮助他获取这些实验数据的平均值吗？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1615"/>
            <a:ext cx="1219200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鸡尾酒疗法，指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“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高效抗逆转录病毒治疗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”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。人们在鸡尾酒疗法的基础上又提出了很多种改进的疗法。为了验证这些治疗方法是否在疗效上比鸡尾酒疗法更好，可用通过临床对照实验的方法进行。假设鸡尾酒疗法的有效率为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x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，新疗法的有效率为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y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，如果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y-x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大于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5%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，则效果更好，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如果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x-y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大于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5%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，则效果更差，否则称为效果差不多。下面给出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组临床对照实验，其中第一组采用鸡尾酒疗法，其他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n-1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组为各种不同的改进疗法。请写出程序判断各种改进疗法效果如何。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  <a:sym typeface="+mn-ea"/>
              </a:rPr>
              <a:t>输入：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第一行为整数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n(1&lt;n&lt;=20),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其余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行每行两个整数，第一个整数是临床实验的总病例数（小于等于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10000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），第二个整数是疗效有效的病例数。这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行数据中，第一行为鸡尾酒疗法的数据，其余各行为各种改进疗法的数据。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  <a:sym typeface="+mn-ea"/>
              </a:rPr>
              <a:t>输出：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  <a:sym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有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n-1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行，分别表示对应改进疗法的效果：如果效果更好，输出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better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，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如果效果更差，输出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worse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，否则输出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same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58070" y="4232910"/>
            <a:ext cx="20897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样例输入：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5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125 99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112 89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145 99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99 97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123 98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71055" y="4702175"/>
            <a:ext cx="20897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样例输出：</a:t>
            </a:r>
            <a:endParaRPr lang="zh-CN" altLang="en-US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same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worse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better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+mn-ea"/>
                <a:cs typeface="+mn-ea"/>
              </a:rPr>
              <a:t>same</a:t>
            </a:r>
            <a:endParaRPr lang="en-US" altLang="zh-CN" sz="20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730" y="253365"/>
            <a:ext cx="1168527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救生船从大本营出发，营救若干屋顶上的人回到大本营，屋顶数目以及每个屋顶的坐标和人数都将由输入决定，求出所有人都达到大本营并登陆所用的时间。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直角坐标系的原点是大本营，救生船每次从大本营出发，救了人之后将人送回大本营。坐标系中的点代表屋顶，每个屋顶由其位置坐标和其上的人数表示。救生船每次从大本营出发，以速度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50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米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/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分钟驶向下一个屋顶，达到一个屋顶后，救下其上的所有人，每人上船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分钟，船原路返回，达到大本营，每人下船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0.5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分钟。假设原点与任意一个屋顶的连线不穿过其他屋顶。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输入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：第一行，一个整数，表示屋顶数量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，接下来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依次有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行输入，每一行中包含两个表示屋顶相对于大本营的平面坐标位置的实数（单位是米）、最后一个表示人数的整数。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输出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：救援需要的总时间，精确到分钟（向上取整）。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样例输入：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	      1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	      30 40 3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样例输出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：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7</a:t>
            </a:r>
            <a:endParaRPr lang="en-US" altLang="zh-CN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4075" y="680720"/>
            <a:ext cx="34201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非定量数据读取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例题</a:t>
            </a:r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3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5745" y="146685"/>
            <a:ext cx="4216400" cy="2797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085" y="1922145"/>
            <a:ext cx="82016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bg1"/>
                </a:solidFill>
                <a:latin typeface="+mn-ea"/>
                <a:cs typeface="+mn-ea"/>
              </a:rPr>
              <a:t>一个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边形，给出每条边长，求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边形的周长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输入样例：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1 3 4 2 5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输出样例：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15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342011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非定量数据读取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例题</a:t>
            </a:r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4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ea"/>
                <a:cs typeface="+mn-ea"/>
              </a:rPr>
              <a:t>：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513080"/>
            <a:ext cx="9105265" cy="62350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93888540"/>
</p:tagLst>
</file>

<file path=ppt/tags/tag2.xml><?xml version="1.0" encoding="utf-8"?>
<p:tagLst xmlns:p="http://schemas.openxmlformats.org/presentationml/2006/main">
  <p:tag name="REFSHAPE" val="93886636"/>
</p:tagLst>
</file>

<file path=ppt/tags/tag3.xml><?xml version="1.0" encoding="utf-8"?>
<p:tagLst xmlns:p="http://schemas.openxmlformats.org/presentationml/2006/main">
  <p:tag name="COMMONDATA" val="eyJoZGlkIjoiNWQwY2YyNmRiOTcxNDYyY2E5YmZkMTJkZmNhYTQyM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WPS 演示</Application>
  <PresentationFormat>宽屏</PresentationFormat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WPS_1655971415</cp:lastModifiedBy>
  <cp:revision>34</cp:revision>
  <dcterms:created xsi:type="dcterms:W3CDTF">2020-01-16T17:24:00Z</dcterms:created>
  <dcterms:modified xsi:type="dcterms:W3CDTF">2022-08-11T01:55:31Z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2C8025BBD7C84A01BEC330BCFA5FF2E9</vt:lpwstr>
  </property>
</Properties>
</file>