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67" r:id="rId5"/>
    <p:sldId id="278" r:id="rId6"/>
    <p:sldId id="279" r:id="rId7"/>
    <p:sldId id="281" r:id="rId8"/>
    <p:sldId id="282" r:id="rId9"/>
    <p:sldId id="280" r:id="rId10"/>
    <p:sldId id="292" r:id="rId11"/>
    <p:sldId id="258" r:id="rId12"/>
    <p:sldId id="259" r:id="rId13"/>
    <p:sldId id="260" r:id="rId14"/>
    <p:sldId id="261" r:id="rId15"/>
    <p:sldId id="277" r:id="rId16"/>
    <p:sldId id="29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信息奥赛基础       </a:t>
            </a:r>
            <a:r>
              <a:rPr lang="en-US" altLang="zh-CN" sz="6000" b="1">
                <a:solidFill>
                  <a:schemeClr val="bg1"/>
                </a:solidFill>
                <a:latin typeface="+mj-ea"/>
                <a:ea typeface="+mj-ea"/>
                <a:cs typeface="+mj-ea"/>
              </a:rPr>
              <a:t>#1</a:t>
            </a:r>
            <a:endParaRPr lang="en-US" altLang="zh-CN" sz="6000" b="1">
              <a:solidFill>
                <a:schemeClr val="bg1"/>
              </a:solidFill>
              <a:latin typeface="+mj-ea"/>
              <a:ea typeface="+mj-ea"/>
              <a:cs typeface="+mj-ea"/>
            </a:endParaRPr>
          </a:p>
        </p:txBody>
      </p:sp>
      <p:sp>
        <p:nvSpPr>
          <p:cNvPr id="6" name="文本框 5"/>
          <p:cNvSpPr txBox="1"/>
          <p:nvPr/>
        </p:nvSpPr>
        <p:spPr>
          <a:xfrm>
            <a:off x="6230620" y="3136900"/>
            <a:ext cx="4310380" cy="583565"/>
          </a:xfrm>
          <a:prstGeom prst="rect">
            <a:avLst/>
          </a:prstGeom>
          <a:noFill/>
        </p:spPr>
        <p:txBody>
          <a:bodyPr wrap="square" rtlCol="0">
            <a:spAutoFit/>
          </a:bodyPr>
          <a:p>
            <a:r>
              <a:rPr lang="en-US" altLang="zh-CN" sz="3200" b="1">
                <a:solidFill>
                  <a:schemeClr val="bg1"/>
                </a:solidFill>
                <a:latin typeface="+mj-ea"/>
                <a:ea typeface="+mj-ea"/>
                <a:cs typeface="+mj-ea"/>
              </a:rPr>
              <a:t>	</a:t>
            </a:r>
            <a:r>
              <a:rPr lang="zh-CN" altLang="en-US" sz="3200" b="1">
                <a:solidFill>
                  <a:schemeClr val="bg1"/>
                </a:solidFill>
                <a:latin typeface="+mj-ea"/>
                <a:ea typeface="+mj-ea"/>
                <a:cs typeface="+mj-ea"/>
              </a:rPr>
              <a:t>质因数与公约数</a:t>
            </a:r>
            <a:endParaRPr lang="zh-CN" altLang="en-US"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3535" y="247650"/>
            <a:ext cx="3900805" cy="583565"/>
          </a:xfrm>
          <a:prstGeom prst="rect">
            <a:avLst/>
          </a:prstGeom>
          <a:noFill/>
        </p:spPr>
        <p:txBody>
          <a:bodyPr wrap="square" rtlCol="0">
            <a:spAutoFit/>
          </a:bodyPr>
          <a:p>
            <a:r>
              <a:rPr lang="zh-CN" altLang="en-US" sz="3200" b="1">
                <a:solidFill>
                  <a:schemeClr val="bg1"/>
                </a:solidFill>
              </a:rPr>
              <a:t>算法：</a:t>
            </a:r>
            <a:r>
              <a:rPr lang="zh-CN" altLang="en-US" sz="3200" b="1">
                <a:solidFill>
                  <a:schemeClr val="bg1"/>
                </a:solidFill>
                <a:sym typeface="+mn-ea"/>
              </a:rPr>
              <a:t>质因数</a:t>
            </a:r>
            <a:r>
              <a:rPr lang="zh-CN" altLang="en-US" sz="3200" b="1">
                <a:solidFill>
                  <a:schemeClr val="bg1"/>
                </a:solidFill>
              </a:rPr>
              <a:t>求解</a:t>
            </a:r>
            <a:endParaRPr lang="zh-CN" altLang="en-US" sz="3200" b="1">
              <a:solidFill>
                <a:schemeClr val="bg1"/>
              </a:solidFill>
            </a:endParaRPr>
          </a:p>
        </p:txBody>
      </p:sp>
      <p:sp>
        <p:nvSpPr>
          <p:cNvPr id="3" name="文本框 2"/>
          <p:cNvSpPr txBox="1"/>
          <p:nvPr/>
        </p:nvSpPr>
        <p:spPr>
          <a:xfrm>
            <a:off x="977265" y="1309370"/>
            <a:ext cx="6418580" cy="3046095"/>
          </a:xfrm>
          <a:prstGeom prst="rect">
            <a:avLst/>
          </a:prstGeom>
          <a:noFill/>
        </p:spPr>
        <p:txBody>
          <a:bodyPr wrap="square" rtlCol="0">
            <a:spAutoFit/>
          </a:bodyPr>
          <a:p>
            <a:r>
              <a:rPr lang="zh-CN" altLang="en-US" sz="3200" b="1">
                <a:solidFill>
                  <a:schemeClr val="bg1"/>
                </a:solidFill>
                <a:sym typeface="+mn-ea"/>
              </a:rPr>
              <a:t>质因数：身为因数，同时也是质数</a:t>
            </a:r>
            <a:endParaRPr lang="zh-CN" altLang="en-US" sz="3200" b="1">
              <a:solidFill>
                <a:schemeClr val="bg1"/>
              </a:solidFill>
              <a:sym typeface="+mn-ea"/>
            </a:endParaRPr>
          </a:p>
          <a:p>
            <a:endParaRPr lang="en-US" altLang="zh-CN" sz="3200" b="1">
              <a:solidFill>
                <a:schemeClr val="bg1"/>
              </a:solidFill>
            </a:endParaRPr>
          </a:p>
          <a:p>
            <a:r>
              <a:rPr lang="zh-CN" altLang="en-US" sz="3200" b="1">
                <a:solidFill>
                  <a:schemeClr val="bg1"/>
                </a:solidFill>
              </a:rPr>
              <a:t>可重复的质因数分解</a:t>
            </a:r>
            <a:endParaRPr lang="en-US" altLang="zh-CN" sz="3200" b="1">
              <a:solidFill>
                <a:schemeClr val="bg1"/>
              </a:solidFill>
            </a:endParaRPr>
          </a:p>
          <a:p>
            <a:r>
              <a:rPr lang="en-US" altLang="zh-CN" sz="3200" b="1">
                <a:solidFill>
                  <a:schemeClr val="bg1"/>
                </a:solidFill>
              </a:rPr>
              <a:t>36 = 2 * 2 * 3 * 3</a:t>
            </a:r>
            <a:endParaRPr lang="en-US" altLang="zh-CN" sz="3200" b="1">
              <a:solidFill>
                <a:schemeClr val="bg1"/>
              </a:solidFill>
            </a:endParaRPr>
          </a:p>
          <a:p>
            <a:r>
              <a:rPr lang="en-US" altLang="zh-CN" sz="3200" b="1">
                <a:solidFill>
                  <a:schemeClr val="bg1"/>
                </a:solidFill>
              </a:rPr>
              <a:t>32 = 2 * 2 * 2 * 2 * 2 </a:t>
            </a:r>
            <a:endParaRPr lang="en-US" altLang="zh-CN" sz="3200" b="1">
              <a:solidFill>
                <a:schemeClr val="bg1"/>
              </a:solidFill>
            </a:endParaRPr>
          </a:p>
          <a:p>
            <a:endParaRPr lang="en-US" altLang="zh-CN" sz="3200" b="1">
              <a:solidFill>
                <a:schemeClr val="bg1"/>
              </a:solidFill>
            </a:endParaRPr>
          </a:p>
        </p:txBody>
      </p:sp>
      <p:sp>
        <p:nvSpPr>
          <p:cNvPr id="5" name="文本框 4"/>
          <p:cNvSpPr txBox="1"/>
          <p:nvPr/>
        </p:nvSpPr>
        <p:spPr>
          <a:xfrm>
            <a:off x="1024255" y="4355465"/>
            <a:ext cx="4360545" cy="1568450"/>
          </a:xfrm>
          <a:prstGeom prst="rect">
            <a:avLst/>
          </a:prstGeom>
          <a:noFill/>
        </p:spPr>
        <p:txBody>
          <a:bodyPr wrap="square" rtlCol="0" anchor="t">
            <a:spAutoFit/>
          </a:bodyPr>
          <a:p>
            <a:r>
              <a:rPr lang="zh-CN" altLang="en-US" sz="3200" b="1">
                <a:solidFill>
                  <a:schemeClr val="bg1"/>
                </a:solidFill>
                <a:sym typeface="+mn-ea"/>
              </a:rPr>
              <a:t>不可重复的质因数分解</a:t>
            </a:r>
            <a:endParaRPr lang="en-US" altLang="zh-CN" sz="3200" b="1">
              <a:solidFill>
                <a:schemeClr val="bg1"/>
              </a:solidFill>
            </a:endParaRPr>
          </a:p>
          <a:p>
            <a:r>
              <a:rPr lang="en-US" altLang="zh-CN" sz="3200" b="1">
                <a:solidFill>
                  <a:schemeClr val="bg1"/>
                </a:solidFill>
                <a:sym typeface="+mn-ea"/>
              </a:rPr>
              <a:t>36 </a:t>
            </a:r>
            <a:r>
              <a:rPr lang="zh-CN" altLang="en-US" sz="3200" b="1">
                <a:solidFill>
                  <a:schemeClr val="bg1"/>
                </a:solidFill>
                <a:sym typeface="+mn-ea"/>
              </a:rPr>
              <a:t>： </a:t>
            </a:r>
            <a:r>
              <a:rPr lang="en-US" altLang="zh-CN" sz="3200" b="1">
                <a:solidFill>
                  <a:schemeClr val="bg1"/>
                </a:solidFill>
                <a:sym typeface="+mn-ea"/>
              </a:rPr>
              <a:t>2</a:t>
            </a:r>
            <a:r>
              <a:rPr lang="zh-CN" altLang="en-US" sz="3200" b="1">
                <a:solidFill>
                  <a:schemeClr val="bg1"/>
                </a:solidFill>
                <a:sym typeface="+mn-ea"/>
              </a:rPr>
              <a:t>， </a:t>
            </a:r>
            <a:r>
              <a:rPr lang="en-US" altLang="zh-CN" sz="3200" b="1">
                <a:solidFill>
                  <a:schemeClr val="bg1"/>
                </a:solidFill>
                <a:sym typeface="+mn-ea"/>
              </a:rPr>
              <a:t>3</a:t>
            </a:r>
            <a:endParaRPr lang="en-US" altLang="zh-CN" sz="3200" b="1">
              <a:solidFill>
                <a:schemeClr val="bg1"/>
              </a:solidFill>
              <a:sym typeface="+mn-ea"/>
            </a:endParaRPr>
          </a:p>
          <a:p>
            <a:r>
              <a:rPr lang="en-US" altLang="zh-CN" sz="3200" b="1">
                <a:solidFill>
                  <a:schemeClr val="bg1"/>
                </a:solidFill>
                <a:sym typeface="+mn-ea"/>
              </a:rPr>
              <a:t>32 </a:t>
            </a:r>
            <a:r>
              <a:rPr lang="zh-CN" altLang="en-US" sz="3200" b="1">
                <a:solidFill>
                  <a:schemeClr val="bg1"/>
                </a:solidFill>
                <a:sym typeface="+mn-ea"/>
              </a:rPr>
              <a:t>： </a:t>
            </a:r>
            <a:r>
              <a:rPr lang="en-US" altLang="zh-CN" sz="3200" b="1">
                <a:solidFill>
                  <a:schemeClr val="bg1"/>
                </a:solidFill>
                <a:sym typeface="+mn-ea"/>
              </a:rPr>
              <a:t>2</a:t>
            </a:r>
            <a:endParaRPr lang="en-US" altLang="zh-CN" sz="32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3535" y="247650"/>
            <a:ext cx="10883265" cy="583565"/>
          </a:xfrm>
          <a:prstGeom prst="rect">
            <a:avLst/>
          </a:prstGeom>
          <a:noFill/>
        </p:spPr>
        <p:txBody>
          <a:bodyPr wrap="square" rtlCol="0">
            <a:spAutoFit/>
          </a:bodyPr>
          <a:p>
            <a:r>
              <a:rPr lang="zh-CN" altLang="en-US" sz="3200" b="1">
                <a:solidFill>
                  <a:schemeClr val="bg1"/>
                </a:solidFill>
              </a:rPr>
              <a:t>算法：</a:t>
            </a:r>
            <a:r>
              <a:rPr lang="zh-CN" altLang="en-US" sz="3200" b="1">
                <a:solidFill>
                  <a:schemeClr val="bg1"/>
                </a:solidFill>
                <a:sym typeface="+mn-ea"/>
              </a:rPr>
              <a:t>最大公约数    </a:t>
            </a:r>
            <a:r>
              <a:rPr lang="en-US" altLang="zh-CN" sz="3200" b="1">
                <a:solidFill>
                  <a:schemeClr val="bg1"/>
                </a:solidFill>
                <a:sym typeface="+mn-ea"/>
              </a:rPr>
              <a:t>greatest common divisor</a:t>
            </a:r>
            <a:endParaRPr lang="en-US" altLang="zh-CN" sz="3200" b="1">
              <a:solidFill>
                <a:schemeClr val="bg1"/>
              </a:solidFill>
              <a:sym typeface="+mn-ea"/>
            </a:endParaRPr>
          </a:p>
        </p:txBody>
      </p:sp>
      <p:sp>
        <p:nvSpPr>
          <p:cNvPr id="3" name="文本框 2"/>
          <p:cNvSpPr txBox="1"/>
          <p:nvPr/>
        </p:nvSpPr>
        <p:spPr>
          <a:xfrm>
            <a:off x="1469390" y="2432050"/>
            <a:ext cx="6750685" cy="1568450"/>
          </a:xfrm>
          <a:prstGeom prst="rect">
            <a:avLst/>
          </a:prstGeom>
          <a:noFill/>
        </p:spPr>
        <p:txBody>
          <a:bodyPr wrap="square" rtlCol="0">
            <a:spAutoFit/>
          </a:bodyPr>
          <a:p>
            <a:r>
              <a:rPr lang="zh-CN" altLang="en-US" sz="3200" b="1">
                <a:solidFill>
                  <a:schemeClr val="bg1"/>
                </a:solidFill>
              </a:rPr>
              <a:t>枚举法求最</a:t>
            </a:r>
            <a:r>
              <a:rPr lang="zh-CN" altLang="en-US" sz="3200" b="1">
                <a:solidFill>
                  <a:schemeClr val="bg1"/>
                </a:solidFill>
                <a:sym typeface="+mn-ea"/>
              </a:rPr>
              <a:t>大公约数：</a:t>
            </a:r>
            <a:endParaRPr lang="zh-CN" altLang="en-US" sz="3200" b="1">
              <a:solidFill>
                <a:schemeClr val="bg1"/>
              </a:solidFill>
              <a:sym typeface="+mn-ea"/>
            </a:endParaRPr>
          </a:p>
          <a:p>
            <a:r>
              <a:rPr lang="zh-CN" altLang="en-US" sz="3200" b="1">
                <a:solidFill>
                  <a:schemeClr val="bg1"/>
                </a:solidFill>
              </a:rPr>
              <a:t>判断两个数能否整除较小数，不能则让较小的数递减，能则输出</a:t>
            </a:r>
            <a:endParaRPr lang="zh-CN" altLang="en-US" sz="3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3495" y="196215"/>
            <a:ext cx="8635365" cy="1198880"/>
          </a:xfrm>
          <a:prstGeom prst="rect">
            <a:avLst/>
          </a:prstGeom>
          <a:noFill/>
        </p:spPr>
        <p:txBody>
          <a:bodyPr wrap="square" rtlCol="0" anchor="t">
            <a:spAutoFit/>
          </a:bodyPr>
          <a:p>
            <a:r>
              <a:rPr lang="zh-CN" altLang="en-US" sz="2400" b="1">
                <a:solidFill>
                  <a:schemeClr val="bg1"/>
                </a:solidFill>
              </a:rPr>
              <a:t>辗转相除法又名欧几里得算法（Euclidean algorithm）,目的是求出两个正整数的最大公约数。它是已知最古老的算法,其可追溯至公元前300年前。</a:t>
            </a:r>
            <a:endParaRPr lang="zh-CN" altLang="en-US" sz="2400" b="1">
              <a:solidFill>
                <a:schemeClr val="bg1"/>
              </a:solidFill>
            </a:endParaRPr>
          </a:p>
        </p:txBody>
      </p:sp>
      <p:sp>
        <p:nvSpPr>
          <p:cNvPr id="5" name="文本框 4"/>
          <p:cNvSpPr txBox="1"/>
          <p:nvPr/>
        </p:nvSpPr>
        <p:spPr>
          <a:xfrm>
            <a:off x="1293495" y="4966970"/>
            <a:ext cx="9836785" cy="1568450"/>
          </a:xfrm>
          <a:prstGeom prst="rect">
            <a:avLst/>
          </a:prstGeom>
          <a:noFill/>
        </p:spPr>
        <p:txBody>
          <a:bodyPr wrap="square" rtlCol="0">
            <a:spAutoFit/>
          </a:bodyPr>
          <a:p>
            <a:r>
              <a:rPr lang="zh-CN" altLang="en-US" sz="2400" b="1">
                <a:solidFill>
                  <a:schemeClr val="bg1"/>
                </a:solidFill>
              </a:rPr>
              <a:t>算法：</a:t>
            </a:r>
            <a:endParaRPr lang="zh-CN" altLang="en-US" sz="2400" b="1">
              <a:solidFill>
                <a:schemeClr val="bg1"/>
              </a:solidFill>
            </a:endParaRPr>
          </a:p>
          <a:p>
            <a:r>
              <a:rPr lang="zh-CN" altLang="en-US" sz="2400" b="1">
                <a:solidFill>
                  <a:schemeClr val="bg1"/>
                </a:solidFill>
              </a:rPr>
              <a:t>2个数相除，得出余数</a:t>
            </a:r>
            <a:endParaRPr lang="zh-CN" altLang="en-US" sz="2400" b="1">
              <a:solidFill>
                <a:schemeClr val="bg1"/>
              </a:solidFill>
            </a:endParaRPr>
          </a:p>
          <a:p>
            <a:r>
              <a:rPr lang="zh-CN" altLang="en-US" sz="2400" b="1">
                <a:solidFill>
                  <a:schemeClr val="bg1"/>
                </a:solidFill>
              </a:rPr>
              <a:t>如果余数不为0，则拿较小的数与余数继续相除，判断新的余数是否为0</a:t>
            </a:r>
            <a:endParaRPr lang="zh-CN" altLang="en-US" sz="2400" b="1">
              <a:solidFill>
                <a:schemeClr val="bg1"/>
              </a:solidFill>
            </a:endParaRPr>
          </a:p>
          <a:p>
            <a:r>
              <a:rPr lang="zh-CN" altLang="en-US" sz="2400" b="1">
                <a:solidFill>
                  <a:schemeClr val="bg1"/>
                </a:solidFill>
              </a:rPr>
              <a:t>如果余数为0，则最大公约数就是本次相除中较小的数</a:t>
            </a:r>
            <a:endParaRPr lang="zh-CN" altLang="en-US" sz="2400" b="1">
              <a:solidFill>
                <a:schemeClr val="bg1"/>
              </a:solidFill>
            </a:endParaRPr>
          </a:p>
        </p:txBody>
      </p:sp>
      <p:sp>
        <p:nvSpPr>
          <p:cNvPr id="3" name="文本框 2"/>
          <p:cNvSpPr txBox="1"/>
          <p:nvPr/>
        </p:nvSpPr>
        <p:spPr>
          <a:xfrm>
            <a:off x="1293495" y="1746250"/>
            <a:ext cx="8458835" cy="3046095"/>
          </a:xfrm>
          <a:prstGeom prst="rect">
            <a:avLst/>
          </a:prstGeom>
          <a:noFill/>
        </p:spPr>
        <p:txBody>
          <a:bodyPr wrap="square" rtlCol="0" anchor="t">
            <a:spAutoFit/>
          </a:bodyPr>
          <a:p>
            <a:r>
              <a:rPr lang="zh-CN" altLang="en-US" sz="2400" b="1">
                <a:solidFill>
                  <a:schemeClr val="bg1"/>
                </a:solidFill>
              </a:rPr>
              <a:t>两个整数的最大公约数是能够同时整除它们的最大的正整数。辗转相除法基于如下原理：两个整数的最大公约数等于其中较小的数和两数的余数的最大公约数。例如，252和105的最大公约数是21（252 = 21 × 12；105 = 21 × 5）；因为252 </a:t>
            </a:r>
            <a:r>
              <a:rPr lang="en-US" altLang="zh-CN" sz="2400" b="1">
                <a:solidFill>
                  <a:schemeClr val="bg1"/>
                </a:solidFill>
              </a:rPr>
              <a:t>%</a:t>
            </a:r>
            <a:r>
              <a:rPr lang="zh-CN" altLang="en-US" sz="2400" b="1">
                <a:solidFill>
                  <a:schemeClr val="bg1"/>
                </a:solidFill>
              </a:rPr>
              <a:t> 105 = </a:t>
            </a:r>
            <a:r>
              <a:rPr lang="en-US" altLang="zh-CN" sz="2400" b="1">
                <a:solidFill>
                  <a:schemeClr val="bg1"/>
                </a:solidFill>
              </a:rPr>
              <a:t>42</a:t>
            </a:r>
            <a:r>
              <a:rPr lang="zh-CN" altLang="en-US" sz="2400" b="1">
                <a:solidFill>
                  <a:schemeClr val="bg1"/>
                </a:solidFill>
              </a:rPr>
              <a:t>，所以</a:t>
            </a:r>
            <a:r>
              <a:rPr lang="en-US" altLang="zh-CN" sz="2400" b="1">
                <a:solidFill>
                  <a:schemeClr val="bg1"/>
                </a:solidFill>
              </a:rPr>
              <a:t>42</a:t>
            </a:r>
            <a:r>
              <a:rPr lang="zh-CN" altLang="en-US" sz="2400" b="1">
                <a:solidFill>
                  <a:schemeClr val="bg1"/>
                </a:solidFill>
              </a:rPr>
              <a:t>和105的最大公约数也是21。在这个过程中，较大的数缩小了，所以继续进行同样的计算可以不断缩小这两个数直至其中一个变成零。这时，所剩下的还没有变成零的数就是两数的最大公约数。（相减没有求余快）</a:t>
            </a:r>
            <a:endParaRPr lang="en-US" altLang="zh-CN" sz="2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3535" y="247650"/>
            <a:ext cx="9210675" cy="583565"/>
          </a:xfrm>
          <a:prstGeom prst="rect">
            <a:avLst/>
          </a:prstGeom>
          <a:noFill/>
        </p:spPr>
        <p:txBody>
          <a:bodyPr wrap="square" rtlCol="0">
            <a:spAutoFit/>
          </a:bodyPr>
          <a:p>
            <a:r>
              <a:rPr lang="zh-CN" altLang="en-US" sz="3200" b="1">
                <a:solidFill>
                  <a:schemeClr val="bg1"/>
                </a:solidFill>
              </a:rPr>
              <a:t>算法：求最小公倍数    </a:t>
            </a:r>
            <a:r>
              <a:rPr lang="en-US" altLang="zh-CN" sz="3200" b="1">
                <a:solidFill>
                  <a:schemeClr val="bg1"/>
                </a:solidFill>
              </a:rPr>
              <a:t>least common multiple </a:t>
            </a:r>
            <a:endParaRPr lang="en-US" altLang="zh-CN" sz="3200" b="1">
              <a:solidFill>
                <a:schemeClr val="bg1"/>
              </a:solidFill>
            </a:endParaRPr>
          </a:p>
        </p:txBody>
      </p:sp>
      <p:sp>
        <p:nvSpPr>
          <p:cNvPr id="3" name="文本框 2"/>
          <p:cNvSpPr txBox="1"/>
          <p:nvPr/>
        </p:nvSpPr>
        <p:spPr>
          <a:xfrm>
            <a:off x="1530985" y="1198880"/>
            <a:ext cx="6750685" cy="1568450"/>
          </a:xfrm>
          <a:prstGeom prst="rect">
            <a:avLst/>
          </a:prstGeom>
          <a:noFill/>
        </p:spPr>
        <p:txBody>
          <a:bodyPr wrap="square" rtlCol="0">
            <a:spAutoFit/>
          </a:bodyPr>
          <a:p>
            <a:r>
              <a:rPr lang="zh-CN" altLang="en-US" sz="3200" b="1">
                <a:solidFill>
                  <a:schemeClr val="bg1"/>
                </a:solidFill>
              </a:rPr>
              <a:t>枚举法求最</a:t>
            </a:r>
            <a:r>
              <a:rPr lang="zh-CN" altLang="en-US" sz="3200" b="1">
                <a:solidFill>
                  <a:schemeClr val="bg1"/>
                </a:solidFill>
                <a:sym typeface="+mn-ea"/>
              </a:rPr>
              <a:t>小公倍数</a:t>
            </a:r>
            <a:r>
              <a:rPr lang="zh-CN" altLang="en-US" sz="3200" b="1">
                <a:solidFill>
                  <a:schemeClr val="bg1"/>
                </a:solidFill>
                <a:sym typeface="+mn-ea"/>
              </a:rPr>
              <a:t>：</a:t>
            </a:r>
            <a:endParaRPr lang="zh-CN" altLang="en-US" sz="3200" b="1">
              <a:solidFill>
                <a:schemeClr val="bg1"/>
              </a:solidFill>
              <a:sym typeface="+mn-ea"/>
            </a:endParaRPr>
          </a:p>
          <a:p>
            <a:r>
              <a:rPr lang="zh-CN" altLang="en-US" sz="3200" b="1">
                <a:solidFill>
                  <a:schemeClr val="bg1"/>
                </a:solidFill>
              </a:rPr>
              <a:t>判断最大数能否分别整除两个数，否则让最大数每次增加一倍</a:t>
            </a:r>
            <a:endParaRPr lang="zh-CN" altLang="en-US" sz="3200" b="1">
              <a:solidFill>
                <a:schemeClr val="bg1"/>
              </a:solidFill>
            </a:endParaRPr>
          </a:p>
        </p:txBody>
      </p:sp>
      <p:sp>
        <p:nvSpPr>
          <p:cNvPr id="2" name="文本框 1"/>
          <p:cNvSpPr txBox="1"/>
          <p:nvPr/>
        </p:nvSpPr>
        <p:spPr>
          <a:xfrm>
            <a:off x="1530985" y="3845560"/>
            <a:ext cx="6750685" cy="1076325"/>
          </a:xfrm>
          <a:prstGeom prst="rect">
            <a:avLst/>
          </a:prstGeom>
          <a:noFill/>
        </p:spPr>
        <p:txBody>
          <a:bodyPr wrap="square" rtlCol="0">
            <a:spAutoFit/>
          </a:bodyPr>
          <a:p>
            <a:r>
              <a:rPr lang="zh-CN" altLang="en-US" sz="3200" b="1">
                <a:solidFill>
                  <a:schemeClr val="bg1"/>
                </a:solidFill>
              </a:rPr>
              <a:t>利用最大公约数求最</a:t>
            </a:r>
            <a:r>
              <a:rPr lang="zh-CN" altLang="en-US" sz="3200" b="1">
                <a:solidFill>
                  <a:schemeClr val="bg1"/>
                </a:solidFill>
                <a:sym typeface="+mn-ea"/>
              </a:rPr>
              <a:t>小公倍数</a:t>
            </a:r>
            <a:r>
              <a:rPr lang="zh-CN" altLang="en-US" sz="3200" b="1">
                <a:solidFill>
                  <a:schemeClr val="bg1"/>
                </a:solidFill>
                <a:sym typeface="+mn-ea"/>
              </a:rPr>
              <a:t>：</a:t>
            </a:r>
            <a:endParaRPr lang="zh-CN" altLang="en-US" sz="3200" b="1">
              <a:solidFill>
                <a:schemeClr val="bg1"/>
              </a:solidFill>
              <a:sym typeface="+mn-ea"/>
            </a:endParaRPr>
          </a:p>
          <a:p>
            <a:endParaRPr lang="zh-CN" altLang="en-US" sz="3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7370" y="238760"/>
            <a:ext cx="10515600" cy="1325563"/>
          </a:xfrm>
        </p:spPr>
        <p:txBody>
          <a:bodyPr/>
          <a:lstStyle/>
          <a:p>
            <a:r>
              <a:rPr lang="zh-CN" altLang="en-US" sz="3600" b="1" dirty="0">
                <a:solidFill>
                  <a:schemeClr val="bg1"/>
                </a:solidFill>
              </a:rPr>
              <a:t>最大公约数和最小公倍数</a:t>
            </a:r>
            <a:br>
              <a:rPr lang="zh-CN" altLang="en-US" sz="3600" b="1" dirty="0">
                <a:solidFill>
                  <a:schemeClr val="bg1"/>
                </a:solidFill>
              </a:rPr>
            </a:br>
            <a:endParaRPr lang="zh-CN" altLang="en-US" sz="3600" b="1" dirty="0">
              <a:solidFill>
                <a:schemeClr val="bg1"/>
              </a:solidFill>
            </a:endParaRPr>
          </a:p>
        </p:txBody>
      </p:sp>
      <p:pic>
        <p:nvPicPr>
          <p:cNvPr id="4" name="内容占位符 3"/>
          <p:cNvPicPr>
            <a:picLocks noGrp="1" noChangeAspect="1"/>
          </p:cNvPicPr>
          <p:nvPr>
            <p:ph idx="1"/>
            <p:custDataLst>
              <p:tags r:id="rId1"/>
            </p:custDataLst>
          </p:nvPr>
        </p:nvPicPr>
        <p:blipFill>
          <a:blip r:embed="rId2"/>
          <a:stretch>
            <a:fillRect/>
          </a:stretch>
        </p:blipFill>
        <p:spPr>
          <a:xfrm>
            <a:off x="547159" y="1459071"/>
            <a:ext cx="8177519" cy="5221277"/>
          </a:xfrm>
          <a:prstGeom prst="rect">
            <a:avLst/>
          </a:prstGeom>
        </p:spPr>
      </p:pic>
      <p:sp>
        <p:nvSpPr>
          <p:cNvPr id="5" name="文本框 4"/>
          <p:cNvSpPr txBox="1"/>
          <p:nvPr/>
        </p:nvSpPr>
        <p:spPr>
          <a:xfrm>
            <a:off x="6449085" y="349925"/>
            <a:ext cx="5742940" cy="829945"/>
          </a:xfrm>
          <a:prstGeom prst="rect">
            <a:avLst/>
          </a:prstGeom>
          <a:noFill/>
        </p:spPr>
        <p:txBody>
          <a:bodyPr wrap="none" rtlCol="0">
            <a:spAutoFit/>
          </a:bodyPr>
          <a:lstStyle/>
          <a:p>
            <a:pPr algn="l"/>
            <a:r>
              <a:rPr lang="en-US" altLang="zh-CN" sz="2400" b="1" dirty="0">
                <a:solidFill>
                  <a:schemeClr val="bg1"/>
                </a:solidFill>
              </a:rPr>
              <a:t>problemPQ.cpp</a:t>
            </a:r>
            <a:endParaRPr lang="en-US" altLang="zh-CN" sz="2400" b="1" dirty="0">
              <a:solidFill>
                <a:schemeClr val="bg1"/>
              </a:solidFill>
            </a:endParaRPr>
          </a:p>
          <a:p>
            <a:pPr algn="l"/>
            <a:r>
              <a:rPr lang="zh-CN" altLang="en-US" sz="2400" b="1" dirty="0">
                <a:solidFill>
                  <a:schemeClr val="bg1"/>
                </a:solidFill>
              </a:rPr>
              <a:t>https://www.luogu.com.cn/problem/P1029</a:t>
            </a:r>
            <a:endParaRPr lang="zh-CN" altLang="en-US" sz="2400" b="1" dirty="0">
              <a:solidFill>
                <a:schemeClr val="bg1"/>
              </a:solidFill>
            </a:endParaRPr>
          </a:p>
        </p:txBody>
      </p:sp>
      <p:pic>
        <p:nvPicPr>
          <p:cNvPr id="3" name="图片 2"/>
          <p:cNvPicPr>
            <a:picLocks noChangeAspect="1"/>
          </p:cNvPicPr>
          <p:nvPr>
            <p:custDataLst>
              <p:tags r:id="rId3"/>
            </p:custDataLst>
          </p:nvPr>
        </p:nvPicPr>
        <p:blipFill>
          <a:blip r:embed="rId4"/>
          <a:stretch>
            <a:fillRect/>
          </a:stretch>
        </p:blipFill>
        <p:spPr>
          <a:xfrm>
            <a:off x="5805805" y="2833370"/>
            <a:ext cx="4505325" cy="2200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19935" y="1193800"/>
            <a:ext cx="7030720" cy="1322070"/>
          </a:xfrm>
          <a:prstGeom prst="rect">
            <a:avLst/>
          </a:prstGeom>
          <a:noFill/>
        </p:spPr>
        <p:txBody>
          <a:bodyPr wrap="square" rtlCol="0">
            <a:spAutoFit/>
          </a:bodyPr>
          <a:p>
            <a:r>
              <a:rPr lang="zh-CN" altLang="en-US" sz="4000" b="1">
                <a:solidFill>
                  <a:schemeClr val="bg1"/>
                </a:solidFill>
              </a:rPr>
              <a:t>输入两个数的值，求两个数的最小公倍数和最大公约数的差</a:t>
            </a:r>
            <a:endParaRPr lang="zh-CN" altLang="en-US" sz="40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3535" y="247650"/>
            <a:ext cx="3094355" cy="583565"/>
          </a:xfrm>
          <a:prstGeom prst="rect">
            <a:avLst/>
          </a:prstGeom>
          <a:noFill/>
        </p:spPr>
        <p:txBody>
          <a:bodyPr wrap="square" rtlCol="0">
            <a:spAutoFit/>
          </a:bodyPr>
          <a:p>
            <a:r>
              <a:rPr lang="zh-CN" altLang="en-US" sz="3200" b="1">
                <a:solidFill>
                  <a:schemeClr val="bg1"/>
                </a:solidFill>
              </a:rPr>
              <a:t>算法：质数判断</a:t>
            </a:r>
            <a:endParaRPr lang="zh-CN" altLang="en-US" sz="3200" b="1">
              <a:solidFill>
                <a:schemeClr val="bg1"/>
              </a:solidFill>
            </a:endParaRPr>
          </a:p>
        </p:txBody>
      </p:sp>
      <p:sp>
        <p:nvSpPr>
          <p:cNvPr id="5" name="文本框 4"/>
          <p:cNvSpPr txBox="1"/>
          <p:nvPr/>
        </p:nvSpPr>
        <p:spPr>
          <a:xfrm>
            <a:off x="687070" y="1501140"/>
            <a:ext cx="10557510" cy="829945"/>
          </a:xfrm>
          <a:prstGeom prst="rect">
            <a:avLst/>
          </a:prstGeom>
          <a:noFill/>
        </p:spPr>
        <p:txBody>
          <a:bodyPr wrap="square" rtlCol="0" anchor="t">
            <a:spAutoFit/>
          </a:bodyPr>
          <a:p>
            <a:r>
              <a:rPr lang="zh-CN" altLang="en-US" sz="2400" b="1">
                <a:solidFill>
                  <a:schemeClr val="bg1"/>
                </a:solidFill>
              </a:rPr>
              <a:t>质数又称素数。一个大于1的自然数，除了1和它自身外，不能被其他自然数整除的数叫做质数；否则称为合数。</a:t>
            </a:r>
            <a:endParaRPr lang="zh-CN" altLang="en-US" sz="2400" b="1">
              <a:solidFill>
                <a:schemeClr val="bg1"/>
              </a:solidFill>
            </a:endParaRPr>
          </a:p>
        </p:txBody>
      </p:sp>
      <p:sp>
        <p:nvSpPr>
          <p:cNvPr id="6" name="文本框 5"/>
          <p:cNvSpPr txBox="1"/>
          <p:nvPr/>
        </p:nvSpPr>
        <p:spPr>
          <a:xfrm>
            <a:off x="872490" y="2978785"/>
            <a:ext cx="3813810" cy="460375"/>
          </a:xfrm>
          <a:prstGeom prst="rect">
            <a:avLst/>
          </a:prstGeom>
          <a:noFill/>
        </p:spPr>
        <p:txBody>
          <a:bodyPr wrap="square" rtlCol="0">
            <a:spAutoFit/>
          </a:bodyPr>
          <a:p>
            <a:r>
              <a:rPr lang="zh-CN" altLang="en-US" sz="2400" b="1">
                <a:solidFill>
                  <a:schemeClr val="bg1"/>
                </a:solidFill>
              </a:rPr>
              <a:t>求一个数的约（因）数？</a:t>
            </a:r>
            <a:endParaRPr lang="zh-CN" altLang="en-US" sz="2400" b="1">
              <a:solidFill>
                <a:schemeClr val="bg1"/>
              </a:solidFill>
            </a:endParaRPr>
          </a:p>
        </p:txBody>
      </p:sp>
      <p:sp>
        <p:nvSpPr>
          <p:cNvPr id="7" name="文本框 6"/>
          <p:cNvSpPr txBox="1"/>
          <p:nvPr/>
        </p:nvSpPr>
        <p:spPr>
          <a:xfrm>
            <a:off x="872490" y="4086225"/>
            <a:ext cx="2907665" cy="460375"/>
          </a:xfrm>
          <a:prstGeom prst="rect">
            <a:avLst/>
          </a:prstGeom>
          <a:noFill/>
        </p:spPr>
        <p:txBody>
          <a:bodyPr wrap="square" rtlCol="0">
            <a:spAutoFit/>
          </a:bodyPr>
          <a:p>
            <a:r>
              <a:rPr lang="en-US" altLang="zh-CN" sz="2400" b="1">
                <a:solidFill>
                  <a:schemeClr val="bg1"/>
                </a:solidFill>
              </a:rPr>
              <a:t>for</a:t>
            </a:r>
            <a:r>
              <a:rPr lang="zh-CN" altLang="en-US" sz="2400" b="1">
                <a:solidFill>
                  <a:schemeClr val="bg1"/>
                </a:solidFill>
              </a:rPr>
              <a:t>循环？</a:t>
            </a:r>
            <a:endParaRPr lang="zh-CN" altLang="en-US" sz="2400" b="1">
              <a:solidFill>
                <a:schemeClr val="bg1"/>
              </a:solidFill>
            </a:endParaRPr>
          </a:p>
        </p:txBody>
      </p:sp>
      <p:sp>
        <p:nvSpPr>
          <p:cNvPr id="8" name="文本框 7"/>
          <p:cNvSpPr txBox="1"/>
          <p:nvPr/>
        </p:nvSpPr>
        <p:spPr>
          <a:xfrm>
            <a:off x="872490" y="5205730"/>
            <a:ext cx="2907665" cy="460375"/>
          </a:xfrm>
          <a:prstGeom prst="rect">
            <a:avLst/>
          </a:prstGeom>
          <a:noFill/>
        </p:spPr>
        <p:txBody>
          <a:bodyPr wrap="square" rtlCol="0">
            <a:spAutoFit/>
          </a:bodyPr>
          <a:p>
            <a:r>
              <a:rPr lang="zh-CN" altLang="en-US" sz="2400" b="1">
                <a:solidFill>
                  <a:schemeClr val="bg1"/>
                </a:solidFill>
              </a:rPr>
              <a:t>求余？</a:t>
            </a:r>
            <a:endParaRPr lang="zh-CN" altLang="en-US" sz="2400" b="1">
              <a:solidFill>
                <a:schemeClr val="bg1"/>
              </a:solidFill>
            </a:endParaRPr>
          </a:p>
        </p:txBody>
      </p:sp>
      <p:sp>
        <p:nvSpPr>
          <p:cNvPr id="2" name="文本框 1"/>
          <p:cNvSpPr txBox="1"/>
          <p:nvPr/>
        </p:nvSpPr>
        <p:spPr>
          <a:xfrm>
            <a:off x="872490" y="6061075"/>
            <a:ext cx="2907665" cy="460375"/>
          </a:xfrm>
          <a:prstGeom prst="rect">
            <a:avLst/>
          </a:prstGeom>
          <a:noFill/>
        </p:spPr>
        <p:txBody>
          <a:bodyPr wrap="square" rtlCol="0">
            <a:spAutoFit/>
          </a:bodyPr>
          <a:p>
            <a:r>
              <a:rPr lang="zh-CN" altLang="en-US" sz="2400" b="1">
                <a:solidFill>
                  <a:schemeClr val="bg1"/>
                </a:solidFill>
              </a:rPr>
              <a:t>筛法？</a:t>
            </a:r>
            <a:endParaRPr lang="zh-CN" altLang="en-US" sz="24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87070" y="1469390"/>
            <a:ext cx="10557510" cy="1383665"/>
          </a:xfrm>
          <a:prstGeom prst="rect">
            <a:avLst/>
          </a:prstGeom>
          <a:noFill/>
        </p:spPr>
        <p:txBody>
          <a:bodyPr wrap="square" rtlCol="0" anchor="t">
            <a:spAutoFit/>
          </a:bodyPr>
          <a:p>
            <a:r>
              <a:rPr lang="zh-CN" altLang="en-US" sz="2800" b="1">
                <a:solidFill>
                  <a:schemeClr val="bg1"/>
                </a:solidFill>
              </a:rPr>
              <a:t>练习：</a:t>
            </a:r>
            <a:r>
              <a:rPr lang="en-US" altLang="zh-CN" sz="2800" b="1">
                <a:solidFill>
                  <a:schemeClr val="bg1"/>
                </a:solidFill>
              </a:rPr>
              <a:t>isP</a:t>
            </a:r>
            <a:r>
              <a:rPr lang="en-US" altLang="zh-CN" sz="2800" b="1">
                <a:solidFill>
                  <a:schemeClr val="bg1"/>
                </a:solidFill>
              </a:rPr>
              <a:t>rime.cpp</a:t>
            </a:r>
            <a:endParaRPr lang="zh-CN" altLang="en-US" sz="2800" b="1">
              <a:solidFill>
                <a:schemeClr val="bg1"/>
              </a:solidFill>
            </a:endParaRPr>
          </a:p>
          <a:p>
            <a:r>
              <a:rPr lang="zh-CN" altLang="en-US" sz="2800" b="1">
                <a:solidFill>
                  <a:schemeClr val="bg1"/>
                </a:solidFill>
              </a:rPr>
              <a:t>输入一个大于</a:t>
            </a:r>
            <a:r>
              <a:rPr lang="en-US" altLang="zh-CN" sz="2800" b="1">
                <a:solidFill>
                  <a:schemeClr val="bg1"/>
                </a:solidFill>
              </a:rPr>
              <a:t>2</a:t>
            </a:r>
            <a:r>
              <a:rPr lang="zh-CN" altLang="en-US" sz="2800" b="1">
                <a:solidFill>
                  <a:schemeClr val="bg1"/>
                </a:solidFill>
              </a:rPr>
              <a:t>且小于</a:t>
            </a:r>
            <a:r>
              <a:rPr lang="en-US" altLang="zh-CN" sz="2800" b="1">
                <a:solidFill>
                  <a:schemeClr val="bg1"/>
                </a:solidFill>
              </a:rPr>
              <a:t>10000</a:t>
            </a:r>
            <a:r>
              <a:rPr lang="zh-CN" altLang="en-US" sz="2800" b="1">
                <a:solidFill>
                  <a:schemeClr val="bg1"/>
                </a:solidFill>
              </a:rPr>
              <a:t>的正整数</a:t>
            </a:r>
            <a:r>
              <a:rPr lang="en-US" altLang="zh-CN" sz="2800" b="1">
                <a:solidFill>
                  <a:schemeClr val="bg1"/>
                </a:solidFill>
              </a:rPr>
              <a:t>n</a:t>
            </a:r>
            <a:r>
              <a:rPr lang="zh-CN" altLang="en-US" sz="2800" b="1">
                <a:solidFill>
                  <a:schemeClr val="bg1"/>
                </a:solidFill>
              </a:rPr>
              <a:t>，如果它是质数就输出自身，如果不是请输出这个数的最小质因数</a:t>
            </a:r>
            <a:endParaRPr lang="zh-CN" altLang="en-US" sz="28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9390" y="283845"/>
            <a:ext cx="7436485" cy="6554470"/>
          </a:xfrm>
          <a:prstGeom prst="rect">
            <a:avLst/>
          </a:prstGeom>
          <a:noFill/>
        </p:spPr>
        <p:txBody>
          <a:bodyPr wrap="square" rtlCol="0" anchor="t">
            <a:spAutoFit/>
          </a:bodyPr>
          <a:p>
            <a:r>
              <a:rPr lang="zh-CN" altLang="en-US" sz="2800" b="1">
                <a:solidFill>
                  <a:schemeClr val="bg1"/>
                </a:solidFill>
              </a:rPr>
              <a:t>给定一个正整数n，请你求出1~n中质数的个数。</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输入格式</a:t>
            </a:r>
            <a:endParaRPr lang="zh-CN" altLang="en-US" sz="2800" b="1">
              <a:solidFill>
                <a:schemeClr val="bg1"/>
              </a:solidFill>
            </a:endParaRPr>
          </a:p>
          <a:p>
            <a:r>
              <a:rPr lang="zh-CN" altLang="en-US" sz="2800" b="1">
                <a:solidFill>
                  <a:schemeClr val="bg1"/>
                </a:solidFill>
              </a:rPr>
              <a:t>共一行，包含整数n。</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输出格式</a:t>
            </a:r>
            <a:endParaRPr lang="zh-CN" altLang="en-US" sz="2800" b="1">
              <a:solidFill>
                <a:schemeClr val="bg1"/>
              </a:solidFill>
            </a:endParaRPr>
          </a:p>
          <a:p>
            <a:r>
              <a:rPr lang="zh-CN" altLang="en-US" sz="2800" b="1">
                <a:solidFill>
                  <a:schemeClr val="bg1"/>
                </a:solidFill>
              </a:rPr>
              <a:t>共一行，包含一个整数，表示1~n中质数的个数。</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数据范围</a:t>
            </a:r>
            <a:endParaRPr lang="zh-CN" altLang="en-US" sz="2800" b="1">
              <a:solidFill>
                <a:schemeClr val="bg1"/>
              </a:solidFill>
            </a:endParaRPr>
          </a:p>
          <a:p>
            <a:r>
              <a:rPr lang="zh-CN" altLang="en-US" sz="2800" b="1">
                <a:solidFill>
                  <a:schemeClr val="bg1"/>
                </a:solidFill>
              </a:rPr>
              <a:t>1≤n≤</a:t>
            </a:r>
            <a:r>
              <a:rPr lang="en-US" altLang="zh-CN" sz="2800" b="1">
                <a:solidFill>
                  <a:schemeClr val="bg1"/>
                </a:solidFill>
              </a:rPr>
              <a:t>6</a:t>
            </a:r>
            <a:r>
              <a:rPr lang="en-US" altLang="zh-CN" sz="2800" b="1">
                <a:solidFill>
                  <a:schemeClr val="bg1"/>
                </a:solidFill>
              </a:rPr>
              <a:t>000000</a:t>
            </a:r>
            <a:endParaRPr lang="zh-CN" altLang="en-US" sz="2800" b="1">
              <a:solidFill>
                <a:schemeClr val="bg1"/>
              </a:solidFill>
            </a:endParaRPr>
          </a:p>
          <a:p>
            <a:r>
              <a:rPr lang="zh-CN" altLang="en-US" sz="2800" b="1">
                <a:solidFill>
                  <a:schemeClr val="bg1"/>
                </a:solidFill>
              </a:rPr>
              <a:t>输入样例：</a:t>
            </a:r>
            <a:endParaRPr lang="zh-CN" altLang="en-US" sz="2800" b="1">
              <a:solidFill>
                <a:schemeClr val="bg1"/>
              </a:solidFill>
            </a:endParaRPr>
          </a:p>
          <a:p>
            <a:r>
              <a:rPr lang="zh-CN" altLang="en-US" sz="2800" b="1">
                <a:solidFill>
                  <a:schemeClr val="bg1"/>
                </a:solidFill>
              </a:rPr>
              <a:t>8</a:t>
            </a:r>
            <a:endParaRPr lang="zh-CN" altLang="en-US" sz="2800" b="1">
              <a:solidFill>
                <a:schemeClr val="bg1"/>
              </a:solidFill>
            </a:endParaRPr>
          </a:p>
          <a:p>
            <a:r>
              <a:rPr lang="zh-CN" altLang="en-US" sz="2800" b="1">
                <a:solidFill>
                  <a:schemeClr val="bg1"/>
                </a:solidFill>
              </a:rPr>
              <a:t>输出样例：</a:t>
            </a:r>
            <a:endParaRPr lang="zh-CN" altLang="en-US" sz="2800" b="1">
              <a:solidFill>
                <a:schemeClr val="bg1"/>
              </a:solidFill>
            </a:endParaRPr>
          </a:p>
          <a:p>
            <a:r>
              <a:rPr lang="zh-CN" altLang="en-US" sz="2800" b="1">
                <a:solidFill>
                  <a:schemeClr val="bg1"/>
                </a:solidFill>
              </a:rPr>
              <a:t>4</a:t>
            </a:r>
            <a:endParaRPr lang="zh-CN" altLang="en-US" sz="28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02590" y="354965"/>
            <a:ext cx="10278110" cy="3107690"/>
          </a:xfrm>
          <a:prstGeom prst="rect">
            <a:avLst/>
          </a:prstGeom>
          <a:noFill/>
        </p:spPr>
        <p:txBody>
          <a:bodyPr wrap="square" rtlCol="0">
            <a:spAutoFit/>
          </a:bodyPr>
          <a:p>
            <a:r>
              <a:rPr lang="zh-CN" altLang="en-US" sz="2800" b="1">
                <a:solidFill>
                  <a:schemeClr val="bg1"/>
                </a:solidFill>
              </a:rPr>
              <a:t>朴素解法：</a:t>
            </a:r>
            <a:endParaRPr lang="zh-CN" altLang="en-US" sz="2800" b="1">
              <a:solidFill>
                <a:schemeClr val="bg1"/>
              </a:solidFill>
            </a:endParaRPr>
          </a:p>
          <a:p>
            <a:endParaRPr lang="zh-CN" altLang="en-US" sz="2800" b="1">
              <a:solidFill>
                <a:schemeClr val="bg1"/>
              </a:solidFill>
            </a:endParaRPr>
          </a:p>
          <a:p>
            <a:endParaRPr lang="zh-CN" altLang="en-US" sz="2800" b="1">
              <a:solidFill>
                <a:schemeClr val="bg1"/>
              </a:solidFill>
            </a:endParaRPr>
          </a:p>
          <a:p>
            <a:r>
              <a:rPr lang="en-US" altLang="zh-CN" sz="2800" b="1">
                <a:solidFill>
                  <a:schemeClr val="bg1"/>
                </a:solidFill>
              </a:rPr>
              <a:t>	</a:t>
            </a:r>
            <a:r>
              <a:rPr lang="zh-CN" altLang="en-US" sz="2800" b="1">
                <a:solidFill>
                  <a:schemeClr val="bg1"/>
                </a:solidFill>
              </a:rPr>
              <a:t>从</a:t>
            </a:r>
            <a:r>
              <a:rPr lang="en-US" altLang="zh-CN" sz="2800" b="1">
                <a:solidFill>
                  <a:schemeClr val="bg1"/>
                </a:solidFill>
              </a:rPr>
              <a:t>2</a:t>
            </a:r>
            <a:r>
              <a:rPr lang="zh-CN" altLang="en-US" sz="2800" b="1">
                <a:solidFill>
                  <a:schemeClr val="bg1"/>
                </a:solidFill>
              </a:rPr>
              <a:t>到</a:t>
            </a:r>
            <a:r>
              <a:rPr lang="en-US" altLang="zh-CN" sz="2800" b="1">
                <a:solidFill>
                  <a:schemeClr val="bg1"/>
                </a:solidFill>
              </a:rPr>
              <a:t>n</a:t>
            </a:r>
            <a:r>
              <a:rPr lang="zh-CN" altLang="en-US" sz="2800" b="1">
                <a:solidFill>
                  <a:schemeClr val="bg1"/>
                </a:solidFill>
              </a:rPr>
              <a:t>依次判断是不是质数</a:t>
            </a:r>
            <a:endParaRPr lang="zh-CN" altLang="en-US" sz="2800" b="1">
              <a:solidFill>
                <a:schemeClr val="bg1"/>
              </a:solidFill>
            </a:endParaRPr>
          </a:p>
          <a:p>
            <a:r>
              <a:rPr lang="en-US" altLang="zh-CN" sz="2800" b="1">
                <a:solidFill>
                  <a:schemeClr val="bg1"/>
                </a:solidFill>
              </a:rPr>
              <a:t>	</a:t>
            </a:r>
            <a:r>
              <a:rPr lang="zh-CN" altLang="en-US" sz="2800" b="1">
                <a:solidFill>
                  <a:schemeClr val="bg1"/>
                </a:solidFill>
              </a:rPr>
              <a:t>质数判断方法：</a:t>
            </a:r>
            <a:endParaRPr lang="zh-CN" altLang="en-US" sz="2800" b="1">
              <a:solidFill>
                <a:schemeClr val="bg1"/>
              </a:solidFill>
            </a:endParaRPr>
          </a:p>
          <a:p>
            <a:r>
              <a:rPr lang="en-US" altLang="zh-CN" sz="2800" b="1">
                <a:solidFill>
                  <a:schemeClr val="bg1"/>
                </a:solidFill>
              </a:rPr>
              <a:t>	</a:t>
            </a:r>
            <a:r>
              <a:rPr lang="zh-CN" altLang="en-US" sz="2800" b="1">
                <a:solidFill>
                  <a:schemeClr val="bg1"/>
                </a:solidFill>
              </a:rPr>
              <a:t>用</a:t>
            </a:r>
            <a:r>
              <a:rPr lang="en-US" altLang="zh-CN" sz="2800" b="1">
                <a:solidFill>
                  <a:schemeClr val="bg1"/>
                </a:solidFill>
              </a:rPr>
              <a:t>n</a:t>
            </a:r>
            <a:r>
              <a:rPr lang="zh-CN" altLang="en-US" sz="2800" b="1">
                <a:solidFill>
                  <a:schemeClr val="bg1"/>
                </a:solidFill>
              </a:rPr>
              <a:t>对</a:t>
            </a:r>
            <a:r>
              <a:rPr lang="en-US" altLang="zh-CN" sz="2800" b="1">
                <a:solidFill>
                  <a:schemeClr val="bg1"/>
                </a:solidFill>
              </a:rPr>
              <a:t>2</a:t>
            </a:r>
            <a:r>
              <a:rPr lang="zh-CN" altLang="en-US" sz="2800" b="1">
                <a:solidFill>
                  <a:schemeClr val="bg1"/>
                </a:solidFill>
              </a:rPr>
              <a:t>到</a:t>
            </a:r>
            <a:r>
              <a:rPr lang="en-US" altLang="zh-CN" sz="2800" b="1">
                <a:solidFill>
                  <a:schemeClr val="bg1"/>
                </a:solidFill>
              </a:rPr>
              <a:t>sqrt(n)</a:t>
            </a:r>
            <a:r>
              <a:rPr lang="zh-CN" altLang="en-US" sz="2800" b="1">
                <a:solidFill>
                  <a:schemeClr val="bg1"/>
                </a:solidFill>
              </a:rPr>
              <a:t>依次求余，如果能整除则不是质数，如果</a:t>
            </a:r>
            <a:r>
              <a:rPr lang="en-US" altLang="zh-CN" sz="2800" b="1">
                <a:solidFill>
                  <a:schemeClr val="bg1"/>
                </a:solidFill>
              </a:rPr>
              <a:t>		</a:t>
            </a:r>
            <a:r>
              <a:rPr lang="zh-CN" altLang="en-US" sz="2800" b="1">
                <a:solidFill>
                  <a:schemeClr val="bg1"/>
                </a:solidFill>
              </a:rPr>
              <a:t>全部不能整除，就是质数</a:t>
            </a:r>
            <a:endParaRPr lang="zh-CN" altLang="en-US" sz="28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3535" y="247650"/>
            <a:ext cx="4329430" cy="583565"/>
          </a:xfrm>
          <a:prstGeom prst="rect">
            <a:avLst/>
          </a:prstGeom>
          <a:noFill/>
        </p:spPr>
        <p:txBody>
          <a:bodyPr wrap="square" rtlCol="0">
            <a:spAutoFit/>
          </a:bodyPr>
          <a:p>
            <a:r>
              <a:rPr lang="zh-CN" altLang="en-US" sz="3200" b="1">
                <a:solidFill>
                  <a:schemeClr val="bg1"/>
                </a:solidFill>
              </a:rPr>
              <a:t>算法：素数筛</a:t>
            </a:r>
            <a:endParaRPr lang="zh-CN" altLang="en-US" sz="3200" b="1">
              <a:solidFill>
                <a:schemeClr val="bg1"/>
              </a:solidFill>
            </a:endParaRPr>
          </a:p>
        </p:txBody>
      </p:sp>
      <p:sp>
        <p:nvSpPr>
          <p:cNvPr id="2" name="文本框 1"/>
          <p:cNvSpPr txBox="1"/>
          <p:nvPr/>
        </p:nvSpPr>
        <p:spPr>
          <a:xfrm>
            <a:off x="1054100" y="980440"/>
            <a:ext cx="8114665" cy="5262245"/>
          </a:xfrm>
          <a:prstGeom prst="rect">
            <a:avLst/>
          </a:prstGeom>
          <a:noFill/>
        </p:spPr>
        <p:txBody>
          <a:bodyPr wrap="square" rtlCol="0" anchor="t">
            <a:spAutoFit/>
          </a:bodyPr>
          <a:p>
            <a:r>
              <a:rPr lang="zh-CN" altLang="en-US" sz="2400" b="1">
                <a:solidFill>
                  <a:schemeClr val="bg1"/>
                </a:solidFill>
              </a:rPr>
              <a:t>一、埃拉托斯特尼筛法（Eratosthenes）</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基本思想：质数的倍数一定不是质数</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实现方法：用一个长度为N+1的数组保存信息（</a:t>
            </a:r>
            <a:r>
              <a:rPr lang="en-US" altLang="zh-CN" sz="2400" b="1">
                <a:solidFill>
                  <a:schemeClr val="bg1"/>
                </a:solidFill>
              </a:rPr>
              <a:t>true</a:t>
            </a:r>
            <a:r>
              <a:rPr lang="zh-CN" altLang="en-US" sz="2400" b="1">
                <a:solidFill>
                  <a:schemeClr val="bg1"/>
                </a:solidFill>
              </a:rPr>
              <a:t>表示质数，</a:t>
            </a:r>
            <a:r>
              <a:rPr lang="en-US" altLang="zh-CN" sz="2400" b="1">
                <a:solidFill>
                  <a:schemeClr val="bg1"/>
                </a:solidFill>
              </a:rPr>
              <a:t>false</a:t>
            </a:r>
            <a:r>
              <a:rPr lang="zh-CN" altLang="en-US" sz="2400" b="1">
                <a:solidFill>
                  <a:schemeClr val="bg1"/>
                </a:solidFill>
              </a:rPr>
              <a:t>表示非质数），先假设所有的数都是质数（初始化为</a:t>
            </a:r>
            <a:r>
              <a:rPr lang="en-US" altLang="zh-CN" sz="2400" b="1">
                <a:solidFill>
                  <a:schemeClr val="bg1"/>
                </a:solidFill>
              </a:rPr>
              <a:t>true</a:t>
            </a:r>
            <a:r>
              <a:rPr lang="zh-CN" altLang="en-US" sz="2400" b="1">
                <a:solidFill>
                  <a:schemeClr val="bg1"/>
                </a:solidFill>
              </a:rPr>
              <a:t>），从第一个质数2开始，把2的倍数都标记为非质数（置为</a:t>
            </a:r>
            <a:r>
              <a:rPr lang="en-US" altLang="zh-CN" sz="2400" b="1">
                <a:solidFill>
                  <a:schemeClr val="bg1"/>
                </a:solidFill>
              </a:rPr>
              <a:t>false</a:t>
            </a:r>
            <a:r>
              <a:rPr lang="zh-CN" altLang="en-US" sz="2400" b="1">
                <a:solidFill>
                  <a:schemeClr val="bg1"/>
                </a:solidFill>
              </a:rPr>
              <a:t>），一直到大于N；然后进行下一趟，找到2后面的下一个质数3，进行同样的处理，直到最后，数组中依然为</a:t>
            </a:r>
            <a:r>
              <a:rPr lang="en-US" altLang="zh-CN" sz="2400" b="1">
                <a:solidFill>
                  <a:schemeClr val="bg1"/>
                </a:solidFill>
              </a:rPr>
              <a:t>true</a:t>
            </a:r>
            <a:r>
              <a:rPr lang="zh-CN" altLang="en-US" sz="2400" b="1">
                <a:solidFill>
                  <a:schemeClr val="bg1"/>
                </a:solidFill>
              </a:rPr>
              <a:t>的数即为质数。</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时间复杂度O（</a:t>
            </a:r>
            <a:r>
              <a:rPr lang="en-US" altLang="zh-CN" sz="2400" b="1">
                <a:solidFill>
                  <a:schemeClr val="bg1"/>
                </a:solidFill>
              </a:rPr>
              <a:t>N</a:t>
            </a:r>
            <a:r>
              <a:rPr lang="zh-CN" altLang="en-US" sz="2400" b="1">
                <a:solidFill>
                  <a:schemeClr val="bg1"/>
                </a:solidFill>
              </a:rPr>
              <a:t>log</a:t>
            </a:r>
            <a:r>
              <a:rPr lang="en-US" altLang="zh-CN" sz="2400" b="1">
                <a:solidFill>
                  <a:schemeClr val="bg1"/>
                </a:solidFill>
              </a:rPr>
              <a:t>logN</a:t>
            </a:r>
            <a:r>
              <a:rPr lang="zh-CN" altLang="en-US" sz="2400" b="1">
                <a:solidFill>
                  <a:schemeClr val="bg1"/>
                </a:solidFill>
              </a:rPr>
              <a:t>）</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空间复杂度为O(</a:t>
            </a:r>
            <a:r>
              <a:rPr lang="en-US" altLang="zh-CN" sz="2400" b="1">
                <a:solidFill>
                  <a:schemeClr val="bg1"/>
                </a:solidFill>
              </a:rPr>
              <a:t>N</a:t>
            </a:r>
            <a:r>
              <a:rPr lang="zh-CN" altLang="en-US" sz="2400" b="1">
                <a:solidFill>
                  <a:schemeClr val="bg1"/>
                </a:solidFill>
              </a:rPr>
              <a:t>)</a:t>
            </a:r>
            <a:endParaRPr lang="zh-CN" altLang="en-US" sz="24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3281836-3aebffb6f6896060"/>
          <p:cNvPicPr>
            <a:picLocks noChangeAspect="1"/>
          </p:cNvPicPr>
          <p:nvPr/>
        </p:nvPicPr>
        <p:blipFill>
          <a:blip r:embed="rId1"/>
          <a:stretch>
            <a:fillRect/>
          </a:stretch>
        </p:blipFill>
        <p:spPr>
          <a:xfrm>
            <a:off x="2306955" y="528320"/>
            <a:ext cx="7034530" cy="5833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6525" y="2006600"/>
            <a:ext cx="9378950" cy="2061210"/>
          </a:xfrm>
          <a:prstGeom prst="rect">
            <a:avLst/>
          </a:prstGeom>
          <a:noFill/>
        </p:spPr>
        <p:txBody>
          <a:bodyPr wrap="square" rtlCol="0" anchor="t">
            <a:spAutoFit/>
          </a:bodyPr>
          <a:p>
            <a:r>
              <a:rPr lang="zh-CN" altLang="en-US" sz="3200" b="1">
                <a:solidFill>
                  <a:schemeClr val="bg1"/>
                </a:solidFill>
              </a:rPr>
              <a:t>埃氏筛法的缺陷 ：对于一个合数，有可能被筛多次。例如 30 = 2 * 15 = 3 * 10 = 5*6……那么如何确保每个合数只被筛选一次呢？我们只要用它的最小质因子来筛选即可，这便是欧拉筛法。</a:t>
            </a:r>
            <a:endParaRPr lang="zh-CN" altLang="en-US" sz="3200" b="1">
              <a:solidFill>
                <a:schemeClr val="bg1"/>
              </a:solidFill>
            </a:endParaRPr>
          </a:p>
        </p:txBody>
      </p:sp>
      <p:sp>
        <p:nvSpPr>
          <p:cNvPr id="3" name="文本框 2"/>
          <p:cNvSpPr txBox="1"/>
          <p:nvPr/>
        </p:nvSpPr>
        <p:spPr>
          <a:xfrm>
            <a:off x="1406525" y="530225"/>
            <a:ext cx="9173845" cy="953135"/>
          </a:xfrm>
          <a:prstGeom prst="rect">
            <a:avLst/>
          </a:prstGeom>
          <a:noFill/>
        </p:spPr>
        <p:txBody>
          <a:bodyPr wrap="square" rtlCol="0" anchor="t">
            <a:spAutoFit/>
          </a:bodyPr>
          <a:p>
            <a:r>
              <a:rPr lang="zh-CN" altLang="en-US" sz="2800" b="1">
                <a:solidFill>
                  <a:schemeClr val="bg1"/>
                </a:solidFill>
              </a:rPr>
              <a:t>这里有一个小优化，j 从 i * i 而不是从 i + i开始，因为 i*(2~ i-1)在 2~i-1时都已经被筛去，所以从i * i开始。</a:t>
            </a:r>
            <a:endParaRPr lang="zh-CN" altLang="en-US" sz="28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89660" y="450215"/>
            <a:ext cx="9568815" cy="1814830"/>
          </a:xfrm>
          <a:prstGeom prst="rect">
            <a:avLst/>
          </a:prstGeom>
          <a:noFill/>
        </p:spPr>
        <p:txBody>
          <a:bodyPr wrap="square" rtlCol="0" anchor="t">
            <a:spAutoFit/>
          </a:bodyPr>
          <a:p>
            <a:r>
              <a:rPr lang="zh-CN" altLang="en-US" sz="2800" b="1">
                <a:solidFill>
                  <a:schemeClr val="bg1"/>
                </a:solidFill>
              </a:rPr>
              <a:t>欧拉筛法：</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欧拉筛法的基本思想 ：在埃氏筛法的基础上，让每个合数只被它的最小质因子筛选一次，以达到不重复的目的</a:t>
            </a:r>
            <a:endParaRPr lang="zh-CN" altLang="en-US" sz="2800" b="1">
              <a:solidFill>
                <a:schemeClr val="bg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8222.4834645669289,&quot;width&quot;:12877.982677165353}"/>
</p:tagLst>
</file>

<file path=ppt/tags/tag2.xml><?xml version="1.0" encoding="utf-8"?>
<p:tagLst xmlns:p="http://schemas.openxmlformats.org/presentationml/2006/main">
  <p:tag name="REFSHAPE" val="251550804"/>
  <p:tag name="KSO_WM_UNIT_PLACING_PICTURE_USER_VIEWPORT" val="{&quot;height&quot;:3465,&quot;width&quot;:70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WPS 演示</Application>
  <PresentationFormat>宽屏</PresentationFormat>
  <Paragraphs>103</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最大公约数和最小公倍数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49</cp:revision>
  <dcterms:created xsi:type="dcterms:W3CDTF">2020-02-20T13:37:00Z</dcterms:created>
  <dcterms:modified xsi:type="dcterms:W3CDTF">2021-12-23T07:11:19Z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