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7" r:id="rId6"/>
    <p:sldId id="260" r:id="rId7"/>
    <p:sldId id="266" r:id="rId8"/>
    <p:sldId id="285" r:id="rId9"/>
    <p:sldId id="261" r:id="rId10"/>
    <p:sldId id="262" r:id="rId11"/>
    <p:sldId id="280" r:id="rId12"/>
    <p:sldId id="264" r:id="rId13"/>
    <p:sldId id="276" r:id="rId14"/>
    <p:sldId id="274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393315" y="1674495"/>
            <a:ext cx="81476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信息奥赛基础       </a:t>
            </a:r>
            <a:r>
              <a:rPr lang="en-US" altLang="zh-CN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#12</a:t>
            </a:r>
            <a:endParaRPr lang="en-US" altLang="zh-CN" sz="60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87640" y="2938145"/>
            <a:ext cx="35890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广度优先搜索算法</a:t>
            </a:r>
            <a:endParaRPr lang="zh-CN" altLang="en-US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与队列</a:t>
            </a:r>
            <a:endParaRPr lang="zh-CN" altLang="en-US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1436370"/>
          <a:ext cx="3228975" cy="2564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5"/>
                <a:gridCol w="1076325"/>
                <a:gridCol w="1076325"/>
              </a:tblGrid>
              <a:tr h="854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  <a:latin typeface="+mn-ea"/>
                        </a:rPr>
                        <a:t>1</a:t>
                      </a:r>
                      <a:endParaRPr lang="en-US" altLang="zh-CN" sz="28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  <a:latin typeface="+mn-ea"/>
                        </a:rPr>
                        <a:t>2</a:t>
                      </a:r>
                      <a:endParaRPr lang="en-US" altLang="zh-CN" sz="28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  <a:latin typeface="+mn-ea"/>
                        </a:rPr>
                        <a:t>4</a:t>
                      </a:r>
                      <a:endParaRPr lang="en-US" altLang="zh-CN" sz="28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854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  <a:latin typeface="+mn-ea"/>
                        </a:rPr>
                        <a:t>3</a:t>
                      </a:r>
                      <a:endParaRPr lang="en-US" altLang="zh-CN" sz="28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  <a:latin typeface="+mn-ea"/>
                        </a:rPr>
                        <a:t>5</a:t>
                      </a:r>
                      <a:endParaRPr lang="en-US" altLang="zh-CN" sz="28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  <a:latin typeface="+mn-ea"/>
                        </a:rPr>
                        <a:t>7</a:t>
                      </a:r>
                      <a:endParaRPr lang="en-US" altLang="zh-CN" sz="28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854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  <a:latin typeface="+mn-ea"/>
                        </a:rPr>
                        <a:t>6</a:t>
                      </a:r>
                      <a:endParaRPr lang="en-US" altLang="zh-CN" sz="28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9027160" y="256540"/>
          <a:ext cx="1910080" cy="6103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693"/>
                <a:gridCol w="621665"/>
                <a:gridCol w="651722"/>
              </a:tblGrid>
              <a:tr h="678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head</a:t>
                      </a:r>
                      <a:endParaRPr lang="en-US" altLang="zh-CN"/>
                    </a:p>
                  </a:txBody>
                  <a:tcPr/>
                </a:tc>
              </a:tr>
              <a:tr h="678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</a:tr>
              <a:tr h="678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678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678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678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678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678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6781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956550" y="962660"/>
            <a:ext cx="101092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i = 1</a:t>
            </a:r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i = 2</a:t>
            </a:r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i = 3</a:t>
            </a:r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i = 4</a:t>
            </a:r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i = 5</a:t>
            </a:r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i = 6</a:t>
            </a:r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i = 7</a:t>
            </a:r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i = 8</a:t>
            </a:r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     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831340" y="1450340"/>
            <a:ext cx="14605" cy="347281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831340" y="1406525"/>
            <a:ext cx="454279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065655" y="863600"/>
            <a:ext cx="5508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1                2	        3 		      y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4915" y="1663700"/>
            <a:ext cx="4832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1</a:t>
            </a:r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2</a:t>
            </a:r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3</a:t>
            </a:r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x     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74130" y="3075940"/>
            <a:ext cx="15824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</a:rPr>
              <a:t>head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头指针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61735" y="4216400"/>
            <a:ext cx="15824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</a:rPr>
              <a:t>tail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尾指针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4615" y="244475"/>
            <a:ext cx="4294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队列：</a:t>
            </a:r>
            <a:r>
              <a:rPr lang="en-US" altLang="zh-CN" sz="2800" b="1">
                <a:solidFill>
                  <a:schemeClr val="bg1"/>
                </a:solidFill>
              </a:rPr>
              <a:t>queue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5680" y="652145"/>
            <a:ext cx="3639820" cy="366204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067435" y="1331278"/>
            <a:ext cx="5080000" cy="1630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000" b="1">
                <a:solidFill>
                  <a:schemeClr val="bg1"/>
                </a:solidFill>
                <a:cs typeface="Cambria" panose="02040503050406030204" charset="0"/>
              </a:rPr>
              <a:t>有一个n*m的棋盘(1&lt;n,m&lt;=400)，在某个点上有一个马,要求你计算出马到达棋盘上任意一个点最少要走几步？</a:t>
            </a:r>
            <a:endParaRPr lang="zh-CN" sz="2000" b="1">
              <a:solidFill>
                <a:schemeClr val="bg1"/>
              </a:solidFill>
              <a:cs typeface="Cambria" panose="02040503050406030204" charset="0"/>
            </a:endParaRPr>
          </a:p>
          <a:p>
            <a:pPr indent="0"/>
            <a:endParaRPr lang="zh-CN" altLang="en-US" sz="2000" b="1">
              <a:solidFill>
                <a:schemeClr val="bg1"/>
              </a:solidFill>
              <a:cs typeface="Cambria" panose="02040503050406030204" charset="0"/>
            </a:endParaRPr>
          </a:p>
          <a:p>
            <a:pPr indent="0"/>
            <a:r>
              <a:rPr lang="zh-CN" altLang="en-US" sz="2000" b="1">
                <a:solidFill>
                  <a:schemeClr val="bg1"/>
                </a:solidFill>
                <a:cs typeface="Cambria" panose="02040503050406030204" charset="0"/>
              </a:rPr>
              <a:t>输入：</a:t>
            </a:r>
            <a:r>
              <a:rPr lang="en-US" altLang="zh-CN" sz="2000" b="1">
                <a:solidFill>
                  <a:schemeClr val="bg1"/>
                </a:solidFill>
                <a:cs typeface="Cambria" panose="02040503050406030204" charset="0"/>
              </a:rPr>
              <a:t>n, m, hx, hy</a:t>
            </a:r>
            <a:r>
              <a:rPr lang="zh-CN" altLang="en-US" sz="2000" b="1">
                <a:solidFill>
                  <a:schemeClr val="bg1"/>
                </a:solidFill>
                <a:cs typeface="Cambria" panose="02040503050406030204" charset="0"/>
              </a:rPr>
              <a:t>（</a:t>
            </a:r>
            <a:r>
              <a:rPr lang="en-US" altLang="zh-CN" sz="2000" b="1">
                <a:solidFill>
                  <a:schemeClr val="bg1"/>
                </a:solidFill>
                <a:cs typeface="Cambria" panose="02040503050406030204" charset="0"/>
              </a:rPr>
              <a:t>hx, hy </a:t>
            </a:r>
            <a:r>
              <a:rPr lang="zh-CN" altLang="en-US" sz="2000" b="1">
                <a:solidFill>
                  <a:schemeClr val="bg1"/>
                </a:solidFill>
                <a:cs typeface="Cambria" panose="02040503050406030204" charset="0"/>
              </a:rPr>
              <a:t>表示马的坐标</a:t>
            </a:r>
            <a:r>
              <a:rPr lang="en-US" altLang="zh-CN" sz="2000" b="1">
                <a:solidFill>
                  <a:schemeClr val="bg1"/>
                </a:solidFill>
                <a:cs typeface="Cambria" panose="02040503050406030204" charset="0"/>
              </a:rPr>
              <a:t>)</a:t>
            </a:r>
            <a:endParaRPr lang="en-US" altLang="zh-CN" sz="2000" b="1">
              <a:solidFill>
                <a:schemeClr val="bg1"/>
              </a:solidFill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0680" y="142875"/>
            <a:ext cx="770064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John用他的一头母牛和Don先生交换了一头“骑士牛”。这头牛有一个独特的能力——在牧场中能像中国象棋中的马一样跑跳（会中国象棋吗？不会？）。当然，这头牛不能跳到岩石或树上，不过能跳到有牧草的地方。这儿有一个宽为X，高为Y的矩形牧场(1 ≤ X ≤ 150; 1 ≤ Y ≤ 150)。 “骑士牛”和其它牛一样喜欢干草。给你一张包含“骑士牛”出发地和树、岩石、灌木或其它障碍物及大包干草等位置信息的地图，确定“骑士牛”得到干草最少要跳几“跳”。地图中“骑士牛”出发地用'K'表示；障碍物用'*'表示，牧草用'.'表示，干草所在地用'H'表示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9660" y="3927475"/>
            <a:ext cx="567499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输入</a:t>
            </a:r>
            <a:endParaRPr lang="zh-CN" altLang="en-US" sz="2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第1行: 两个空格隔开的整数: X 和 Y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第2..Y+1行: 第Y-i+2行包含X个没有空格的字符（就像上面的地图一样）：表示第i行的地图。</a:t>
            </a:r>
            <a:endParaRPr lang="zh-CN" altLang="en-US" sz="2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输出</a:t>
            </a:r>
            <a:endParaRPr lang="zh-CN" altLang="en-US" sz="2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第1行: 一个单独的整数表示最少的得到干草的“跳”数。所有的数据都能得到干草。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51850" y="367030"/>
            <a:ext cx="254000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样例输入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10 11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..........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....*.....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..........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...*.*....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.......*..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..*..*...H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*.........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...*...*..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.K........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...*.....*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..*....*..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51850" y="5525135"/>
            <a:ext cx="17068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sym typeface="+mn-ea"/>
              </a:rPr>
              <a:t>样例输出：</a:t>
            </a:r>
            <a:endParaRPr lang="zh-CN" altLang="en-US" sz="2400" b="1">
              <a:solidFill>
                <a:schemeClr val="bg1"/>
              </a:solidFill>
              <a:sym typeface="+mn-ea"/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5</a:t>
            </a:r>
            <a:endParaRPr lang="en-US" altLang="zh-CN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87730" y="560070"/>
            <a:ext cx="1041590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一个迷宫由R行C列格子组成，有的格子里有障碍物，不能走；有的格子是空地，可以走。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给定一个迷宫，求从左上角走到右下角最少需要走多少步(数据保证一定能走到)。只能在水平方向或垂直方向走，不能斜着走。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输入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第一行是两个整数，R和C，代表迷宫的长和宽。（ 1&lt;= R，C &lt;= 40)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接下来是R行，每行C个字符，代表整个迷宫。空地格子用'.'表示，有障碍物的格子用'#'表示。迷宫左上角和右下角都是'.'。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输出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输出从左上角走到右下角至少要经过多少步（即至少要经过多少个空地格子）。计算步数要包括起点和终点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34050" y="4305300"/>
            <a:ext cx="254000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样例输入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5 5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..###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#....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#.#.#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#.#.#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#.#..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72475" y="4305300"/>
            <a:ext cx="2540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样例输出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9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38100"/>
            <a:ext cx="2327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作业：</a:t>
            </a:r>
            <a:endParaRPr lang="zh-CN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0745" y="670560"/>
            <a:ext cx="10135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sym typeface="+mn-ea"/>
              </a:rPr>
              <a:t>广度优先搜索算法（</a:t>
            </a:r>
            <a:r>
              <a:rPr lang="en-US" altLang="zh-CN" sz="3600" b="1">
                <a:solidFill>
                  <a:schemeClr val="bg1"/>
                </a:solidFill>
                <a:sym typeface="+mn-ea"/>
              </a:rPr>
              <a:t>Breadth First Search</a:t>
            </a:r>
            <a:r>
              <a:rPr lang="zh-CN" altLang="en-US" sz="3600" b="1">
                <a:solidFill>
                  <a:schemeClr val="bg1"/>
                </a:solidFill>
                <a:sym typeface="+mn-ea"/>
              </a:rPr>
              <a:t>）</a:t>
            </a:r>
            <a:r>
              <a:rPr lang="en-US" altLang="zh-CN" sz="3600" b="1">
                <a:solidFill>
                  <a:schemeClr val="bg1"/>
                </a:solidFill>
                <a:sym typeface="+mn-ea"/>
              </a:rPr>
              <a:t>BFS</a:t>
            </a:r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8065" y="2004695"/>
            <a:ext cx="101358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思路：从一个节点出发，先访问其直接相连的所有子节点，再访问其子节点相连的子节点，按层次顺序访问，直到访问到目标节点。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8627110" y="3954145"/>
          <a:ext cx="2836545" cy="2445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515"/>
                <a:gridCol w="945515"/>
                <a:gridCol w="945515"/>
              </a:tblGrid>
              <a:tr h="822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8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zh-CN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8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822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8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8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zh-CN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800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zh-CN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994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8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zh-CN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8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altLang="zh-CN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800" b="1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altLang="zh-CN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35635" y="939800"/>
          <a:ext cx="5267960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990"/>
                <a:gridCol w="1316990"/>
                <a:gridCol w="1316990"/>
                <a:gridCol w="1316990"/>
              </a:tblGrid>
              <a:tr h="1365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800" b="1">
                          <a:solidFill>
                            <a:schemeClr val="bg1"/>
                          </a:solidFill>
                        </a:rPr>
                        <a:t>。</a:t>
                      </a:r>
                      <a:endParaRPr lang="zh-CN" altLang="en-US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800" b="1">
                          <a:solidFill>
                            <a:schemeClr val="bg1"/>
                          </a:solidFill>
                        </a:rPr>
                        <a:t>。</a:t>
                      </a:r>
                      <a:endParaRPr lang="zh-CN" altLang="en-US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800" b="1">
                          <a:solidFill>
                            <a:schemeClr val="bg1"/>
                          </a:solidFill>
                        </a:rPr>
                        <a:t>。</a:t>
                      </a:r>
                      <a:endParaRPr lang="zh-CN" altLang="en-US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800" b="1">
                          <a:solidFill>
                            <a:schemeClr val="bg1"/>
                          </a:solidFill>
                        </a:rPr>
                        <a:t>。</a:t>
                      </a:r>
                      <a:endParaRPr lang="zh-CN" altLang="en-US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365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800" b="1">
                          <a:solidFill>
                            <a:schemeClr val="bg1"/>
                          </a:solidFill>
                        </a:rPr>
                        <a:t>。</a:t>
                      </a:r>
                      <a:endParaRPr lang="zh-CN" altLang="en-US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800" b="1">
                          <a:solidFill>
                            <a:schemeClr val="bg1"/>
                          </a:solidFill>
                        </a:rPr>
                        <a:t>。</a:t>
                      </a:r>
                      <a:endParaRPr lang="zh-CN" altLang="en-US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800" b="1">
                          <a:solidFill>
                            <a:schemeClr val="bg1"/>
                          </a:solidFill>
                        </a:rPr>
                        <a:t>。</a:t>
                      </a:r>
                      <a:endParaRPr lang="zh-CN" altLang="en-US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800" b="1">
                          <a:solidFill>
                            <a:schemeClr val="bg1"/>
                          </a:solidFill>
                        </a:rPr>
                        <a:t>。</a:t>
                      </a:r>
                      <a:endParaRPr lang="zh-CN" altLang="en-US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365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800" b="1">
                          <a:solidFill>
                            <a:schemeClr val="bg1"/>
                          </a:solidFill>
                        </a:rPr>
                        <a:t>。</a:t>
                      </a:r>
                      <a:endParaRPr lang="zh-CN" altLang="en-US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800" b="1">
                          <a:solidFill>
                            <a:schemeClr val="bg1"/>
                          </a:solidFill>
                        </a:rPr>
                        <a:t>#</a:t>
                      </a:r>
                      <a:endParaRPr lang="en-US" altLang="zh-CN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800" b="1">
                          <a:solidFill>
                            <a:schemeClr val="bg1"/>
                          </a:solidFill>
                        </a:rPr>
                        <a:t>。</a:t>
                      </a:r>
                      <a:endParaRPr lang="zh-CN" altLang="en-US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800" b="1">
                          <a:solidFill>
                            <a:schemeClr val="bg1"/>
                          </a:solidFill>
                        </a:rPr>
                        <a:t>#</a:t>
                      </a:r>
                      <a:endParaRPr lang="en-US" altLang="zh-CN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365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800" b="1">
                          <a:solidFill>
                            <a:schemeClr val="bg1"/>
                          </a:solidFill>
                        </a:rPr>
                        <a:t>。</a:t>
                      </a:r>
                      <a:endParaRPr lang="zh-CN" altLang="en-US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800" b="1">
                          <a:solidFill>
                            <a:schemeClr val="bg1"/>
                          </a:solidFill>
                        </a:rPr>
                        <a:t>。</a:t>
                      </a:r>
                      <a:endParaRPr lang="zh-CN" altLang="en-US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800" b="1">
                          <a:solidFill>
                            <a:schemeClr val="bg1"/>
                          </a:solidFill>
                        </a:rPr>
                        <a:t>。</a:t>
                      </a:r>
                      <a:endParaRPr lang="zh-CN" altLang="en-US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800" b="1">
                          <a:solidFill>
                            <a:schemeClr val="bg1"/>
                          </a:solidFill>
                        </a:rPr>
                        <a:t>。</a:t>
                      </a:r>
                      <a:endParaRPr lang="zh-CN" altLang="en-US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74650" y="99060"/>
            <a:ext cx="10135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深搜和广搜的区别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91910" y="939800"/>
            <a:ext cx="43427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</a:rPr>
              <a:t>BFS</a:t>
            </a:r>
            <a:r>
              <a:rPr lang="zh-CN" altLang="en-US" sz="3600" b="1">
                <a:solidFill>
                  <a:schemeClr val="bg1"/>
                </a:solidFill>
              </a:rPr>
              <a:t>关注：</a:t>
            </a:r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解决最短或最少问题</a:t>
            </a:r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  <a:p>
            <a:r>
              <a:rPr lang="en-US" altLang="zh-CN" sz="3600" b="1">
                <a:solidFill>
                  <a:schemeClr val="bg1"/>
                </a:solidFill>
              </a:rPr>
              <a:t>DFS</a:t>
            </a:r>
            <a:r>
              <a:rPr lang="zh-CN" altLang="en-US" sz="3600" b="1">
                <a:solidFill>
                  <a:schemeClr val="bg1"/>
                </a:solidFill>
              </a:rPr>
              <a:t>关注：</a:t>
            </a:r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解决路径能否到达或所有路径有效</a:t>
            </a:r>
            <a:endParaRPr lang="zh-C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435350" y="1075055"/>
          <a:ext cx="2836545" cy="2445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515"/>
                <a:gridCol w="945515"/>
                <a:gridCol w="945515"/>
              </a:tblGrid>
              <a:tr h="822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8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zh-CN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8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822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8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8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zh-CN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800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zh-CN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994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8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zh-CN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8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altLang="zh-CN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800" b="1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altLang="zh-CN" sz="4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86765" y="4509135"/>
            <a:ext cx="10135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代码实现？</a:t>
            </a:r>
            <a:endParaRPr lang="zh-C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6585" y="324485"/>
            <a:ext cx="3280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</a:rPr>
              <a:t>线性表</a:t>
            </a:r>
            <a:r>
              <a:rPr lang="en-US" altLang="zh-CN" sz="3600" b="1">
                <a:solidFill>
                  <a:schemeClr val="bg1"/>
                </a:solidFill>
              </a:rPr>
              <a:t>-</a:t>
            </a:r>
            <a:r>
              <a:rPr lang="zh-CN" altLang="en-US" sz="3600" b="1">
                <a:solidFill>
                  <a:schemeClr val="bg1"/>
                </a:solidFill>
              </a:rPr>
              <a:t>队列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585" y="1821815"/>
            <a:ext cx="3067050" cy="37528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29555" y="969645"/>
            <a:ext cx="64408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队列是一种操作受限制的线性表。进行插入操作的端称为队尾，进行删除操作的端称为队头。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5326380" y="3161030"/>
          <a:ext cx="6324600" cy="4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575"/>
                <a:gridCol w="790575"/>
                <a:gridCol w="790575"/>
                <a:gridCol w="790575"/>
                <a:gridCol w="790575"/>
                <a:gridCol w="790575"/>
                <a:gridCol w="790575"/>
                <a:gridCol w="790575"/>
              </a:tblGrid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q1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q2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177155" y="2642870"/>
            <a:ext cx="920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head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47435" y="2642870"/>
            <a:ext cx="770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tail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193280" y="4582795"/>
            <a:ext cx="2113915" cy="199834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15605" y="5376545"/>
            <a:ext cx="468630" cy="4102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1" name="直接连接符 10"/>
          <p:cNvCxnSpPr>
            <a:stCxn id="9" idx="7"/>
            <a:endCxn id="10" idx="7"/>
          </p:cNvCxnSpPr>
          <p:nvPr/>
        </p:nvCxnSpPr>
        <p:spPr>
          <a:xfrm flipV="1">
            <a:off x="8415655" y="4875530"/>
            <a:ext cx="581660" cy="561340"/>
          </a:xfrm>
          <a:prstGeom prst="lin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9" idx="0"/>
            <a:endCxn id="10" idx="0"/>
          </p:cNvCxnSpPr>
          <p:nvPr/>
        </p:nvCxnSpPr>
        <p:spPr>
          <a:xfrm flipV="1">
            <a:off x="8249920" y="4582795"/>
            <a:ext cx="635" cy="793750"/>
          </a:xfrm>
          <a:prstGeom prst="lin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7519035" y="4875530"/>
            <a:ext cx="581025" cy="561340"/>
          </a:xfrm>
          <a:prstGeom prst="lin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2"/>
            <a:endCxn id="9" idx="2"/>
          </p:cNvCxnSpPr>
          <p:nvPr/>
        </p:nvCxnSpPr>
        <p:spPr>
          <a:xfrm flipV="1">
            <a:off x="7193280" y="5581650"/>
            <a:ext cx="822325" cy="635"/>
          </a:xfrm>
          <a:prstGeom prst="lin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6"/>
            <a:endCxn id="9" idx="6"/>
          </p:cNvCxnSpPr>
          <p:nvPr/>
        </p:nvCxnSpPr>
        <p:spPr>
          <a:xfrm flipH="1" flipV="1">
            <a:off x="8484235" y="5581650"/>
            <a:ext cx="822960" cy="635"/>
          </a:xfrm>
          <a:prstGeom prst="lin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5"/>
            <a:endCxn id="10" idx="5"/>
          </p:cNvCxnSpPr>
          <p:nvPr/>
        </p:nvCxnSpPr>
        <p:spPr>
          <a:xfrm>
            <a:off x="8415655" y="5726430"/>
            <a:ext cx="581660" cy="561975"/>
          </a:xfrm>
          <a:prstGeom prst="lin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4"/>
            <a:endCxn id="10" idx="4"/>
          </p:cNvCxnSpPr>
          <p:nvPr/>
        </p:nvCxnSpPr>
        <p:spPr>
          <a:xfrm>
            <a:off x="8249920" y="5786755"/>
            <a:ext cx="635" cy="794385"/>
          </a:xfrm>
          <a:prstGeom prst="lin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9" idx="3"/>
            <a:endCxn id="10" idx="3"/>
          </p:cNvCxnSpPr>
          <p:nvPr/>
        </p:nvCxnSpPr>
        <p:spPr>
          <a:xfrm flipH="1">
            <a:off x="7503160" y="5726430"/>
            <a:ext cx="581025" cy="561975"/>
          </a:xfrm>
          <a:prstGeom prst="lin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347970" y="3759200"/>
            <a:ext cx="6422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</a:rPr>
              <a:t>0	1              2            3           4          5     	       6 	    7        </a:t>
            </a:r>
            <a:endParaRPr lang="en-US" altLang="zh-CN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1436370"/>
          <a:ext cx="3228975" cy="2564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5"/>
                <a:gridCol w="1076325"/>
                <a:gridCol w="1076325"/>
              </a:tblGrid>
              <a:tr h="854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  <a:latin typeface="+mn-ea"/>
                        </a:rPr>
                        <a:t>1</a:t>
                      </a:r>
                      <a:endParaRPr lang="en-US" altLang="zh-CN" sz="28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  <a:latin typeface="+mn-ea"/>
                        </a:rPr>
                        <a:t>2</a:t>
                      </a:r>
                      <a:endParaRPr lang="en-US" altLang="zh-CN" sz="28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  <a:latin typeface="+mn-ea"/>
                        </a:rPr>
                        <a:t>4</a:t>
                      </a:r>
                      <a:endParaRPr lang="en-US" altLang="zh-CN" sz="28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854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  <a:latin typeface="+mn-ea"/>
                        </a:rPr>
                        <a:t>3</a:t>
                      </a:r>
                      <a:endParaRPr lang="en-US" altLang="zh-CN" sz="28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85471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7969250" y="863600"/>
          <a:ext cx="191008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0"/>
                <a:gridCol w="955040"/>
              </a:tblGrid>
              <a:tr h="678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678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678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678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6781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781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781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781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221345" y="6289040"/>
            <a:ext cx="2139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1               2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22205" y="734060"/>
            <a:ext cx="101092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i = 1</a:t>
            </a:r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i = 2</a:t>
            </a:r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i = 3</a:t>
            </a:r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i = 4</a:t>
            </a:r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i = 5</a:t>
            </a:r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i = 6</a:t>
            </a:r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i = 7</a:t>
            </a:r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i = 8</a:t>
            </a:r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     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831340" y="1450340"/>
            <a:ext cx="14605" cy="347281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831340" y="1406525"/>
            <a:ext cx="454279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065655" y="863600"/>
            <a:ext cx="5508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1                2	        3 		      y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4915" y="1663700"/>
            <a:ext cx="4832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1</a:t>
            </a:r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2</a:t>
            </a:r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3</a:t>
            </a:r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x     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86830" y="863600"/>
            <a:ext cx="15824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</a:rPr>
              <a:t>head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头指针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74130" y="2959100"/>
            <a:ext cx="15824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</a:rPr>
              <a:t>tail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尾指针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4615" y="244475"/>
            <a:ext cx="4294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队列：</a:t>
            </a:r>
            <a:r>
              <a:rPr lang="en-US" altLang="zh-CN" sz="2800" b="1">
                <a:solidFill>
                  <a:schemeClr val="bg1"/>
                </a:solidFill>
              </a:rPr>
              <a:t>queue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8205" y="1682750"/>
            <a:ext cx="6113145" cy="31807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4615" y="244475"/>
            <a:ext cx="4294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广搜模板</a:t>
            </a:r>
            <a:endParaRPr 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6415" y="151765"/>
            <a:ext cx="11139805" cy="6554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题目描述</a:t>
            </a:r>
            <a:endParaRPr lang="zh-CN" altLang="en-US" sz="2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Leyni是一个地址调查员，有一天在他调查的地方突然出现个泉眼。由于当地的地势不均匀，有高有低，他觉得如果这个泉眼不断的向外溶出水来，这意味着这里在不久的将来将会一个小湖。水往低处流，凡是比泉眼地势低或者等于的地方都会被水淹没，地势高的地方水不会越过。而且又因为泉水比较弱，当所有地势低的地方被淹没后，水位将不会上涨，一直定在跟泉眼一样的水位上。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由于Leyni已经调查过当地很久了，所以他手中有这里地势的详细数据。所有的地图都是一个矩形，并按照坐标系分成了一个个小方格，Leyni知道每个方格的具体高度。我们假定当水留到地图边界时，不会留出地图外，现在他想通过这些数据分析出，将来这里将会出现一个多大面积的湖。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输入</a:t>
            </a:r>
            <a:endParaRPr lang="zh-CN" altLang="en-US" sz="2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有若干组数据，每组数据的第一行有四个整数n,m,p1,p2(0&lt;=1000)，n和m表示当前地图的长和宽，p1和p2表示当前地图的泉眼位置，即第p1行第p2列，随后的n行中，每行有m个数据。表示这每一个对应坐标的高度。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输出</a:t>
            </a:r>
            <a:endParaRPr lang="zh-CN" altLang="en-US" sz="2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输出对应地图中会有多少个格子被水充满。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样例输入</a:t>
            </a:r>
            <a:endParaRPr lang="zh-CN" altLang="en-US" sz="2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3 5 2 3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3 4 1 5 1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2 3 3 4 7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4 1 4 1 1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样例输出</a:t>
            </a:r>
            <a:endParaRPr lang="zh-CN" altLang="en-US" sz="2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6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0835" y="338455"/>
            <a:ext cx="10790555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题目描述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有n*m的迷宫，该迷宫有一个入口，一个出口。编写一程序打印一条从迷宫入口到出口的最短路径，黑色方块的单元表示走不通（用1表示），白色方块的内容表示走的通（用0表示）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只能往上下左右四个方向走，如果有最短路径，保证最短路径一定是唯一的，如果没有路径可以到达，则输出“no way”。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输入</a:t>
            </a:r>
            <a:endParaRPr lang="zh-CN" altLang="en-US" sz="2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第一行输入2个整数n和m(n和m都是10~150之间的整数)，代表迷宫的行数和列数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接下来n行，每行有m个整数，1代表不可走的点，0代表可走的点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接下来一行，有2个整数s1和s2代表入口的坐标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接下来一行，有2个整数e1和e2代表出口的坐标，且入门和出口一定不同位置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输出：输出从入口到出口的最短路径，如果没有路径可达输出“no way”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样例输出</a:t>
            </a:r>
            <a:endParaRPr lang="zh-CN" altLang="en-US" sz="2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(2,1)-&gt;(2,2)-&gt;(2,3)-&gt;(2,4)-&gt;(3,4)-&gt;(4,4)-&gt;(4,3)-&gt;(5,3)-&gt;(6,3)-&gt;(6,4)-&gt;(7,4)-&gt;(8,4)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1120" y="2794635"/>
            <a:ext cx="25400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样例输入</a:t>
            </a:r>
            <a:endParaRPr lang="zh-CN" altLang="en-US" sz="2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000" b="1">
                <a:solidFill>
                  <a:schemeClr val="bg1"/>
                </a:solidFill>
                <a:sym typeface="+mn-ea"/>
              </a:rPr>
              <a:t>8 5      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  <a:sym typeface="+mn-ea"/>
              </a:rPr>
              <a:t>1 1 1 1 1  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  <a:sym typeface="+mn-ea"/>
              </a:rPr>
              <a:t>0 0 0 0 1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  <a:sym typeface="+mn-ea"/>
              </a:rPr>
              <a:t>1 1 1 0 1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  <a:sym typeface="+mn-ea"/>
              </a:rPr>
              <a:t>1 0 0 0 1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  <a:sym typeface="+mn-ea"/>
              </a:rPr>
              <a:t>1 0 0 1 1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  <a:sym typeface="+mn-ea"/>
              </a:rPr>
              <a:t>1 0 0 0 1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  <a:sym typeface="+mn-ea"/>
              </a:rPr>
              <a:t>1 1 1 0 1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  <a:sym typeface="+mn-ea"/>
              </a:rPr>
              <a:t>1 0 0 0 1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  <a:sym typeface="+mn-ea"/>
              </a:rPr>
              <a:t>2 1  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  <a:sym typeface="+mn-ea"/>
              </a:rPr>
              <a:t>8 4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caa29959-dc6d-406a-b21e-9e5f7e09c6c6}"/>
</p:tagLst>
</file>

<file path=ppt/tags/tag2.xml><?xml version="1.0" encoding="utf-8"?>
<p:tagLst xmlns:p="http://schemas.openxmlformats.org/presentationml/2006/main">
  <p:tag name="KSO_WM_UNIT_TABLE_BEAUTIFY" val="smartTable{caa29959-dc6d-406a-b21e-9e5f7e09c6c6}"/>
</p:tagLst>
</file>

<file path=ppt/tags/tag3.xml><?xml version="1.0" encoding="utf-8"?>
<p:tagLst xmlns:p="http://schemas.openxmlformats.org/presentationml/2006/main">
  <p:tag name="KSO_WM_UNIT_TABLE_BEAUTIFY" val="smartTable{caa29959-dc6d-406a-b21e-9e5f7e09c6c6}"/>
</p:tagLst>
</file>

<file path=ppt/tags/tag4.xml><?xml version="1.0" encoding="utf-8"?>
<p:tagLst xmlns:p="http://schemas.openxmlformats.org/presentationml/2006/main">
  <p:tag name="KSO_WM_UNIT_TABLE_BEAUTIFY" val="{207476af-35a8-4588-91dd-f5dc7cb76fef}"/>
</p:tagLst>
</file>

<file path=ppt/tags/tag5.xml><?xml version="1.0" encoding="utf-8"?>
<p:tagLst xmlns:p="http://schemas.openxmlformats.org/presentationml/2006/main">
  <p:tag name="KSO_WM_UNIT_TABLE_BEAUTIFY" val="smartTable{caee5839-e6c5-472b-93cb-315e1c281280}"/>
</p:tagLst>
</file>

<file path=ppt/tags/tag6.xml><?xml version="1.0" encoding="utf-8"?>
<p:tagLst xmlns:p="http://schemas.openxmlformats.org/presentationml/2006/main">
  <p:tag name="KSO_WM_UNIT_TABLE_BEAUTIFY" val="smartTable{1dd69f12-c29d-4880-9a17-a09aa671bcd5}"/>
</p:tagLst>
</file>

<file path=ppt/tags/tag7.xml><?xml version="1.0" encoding="utf-8"?>
<p:tagLst xmlns:p="http://schemas.openxmlformats.org/presentationml/2006/main">
  <p:tag name="KSO_WM_UNIT_TABLE_BEAUTIFY" val="smartTable{caee5839-e6c5-472b-93cb-315e1c281280}"/>
</p:tagLst>
</file>

<file path=ppt/tags/tag8.xml><?xml version="1.0" encoding="utf-8"?>
<p:tagLst xmlns:p="http://schemas.openxmlformats.org/presentationml/2006/main">
  <p:tag name="KSO_WM_UNIT_TABLE_BEAUTIFY" val="smartTable{1dd69f12-c29d-4880-9a17-a09aa671bcd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2495</Words>
  <Application>WPS 演示</Application>
  <PresentationFormat>宽屏</PresentationFormat>
  <Paragraphs>353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Cambria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22</cp:revision>
  <dcterms:created xsi:type="dcterms:W3CDTF">2020-02-26T08:37:00Z</dcterms:created>
  <dcterms:modified xsi:type="dcterms:W3CDTF">2021-08-28T03:32:02Z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