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80" r:id="rId5"/>
    <p:sldId id="257" r:id="rId6"/>
    <p:sldId id="310" r:id="rId7"/>
    <p:sldId id="281" r:id="rId8"/>
    <p:sldId id="259" r:id="rId9"/>
    <p:sldId id="260" r:id="rId10"/>
    <p:sldId id="267" r:id="rId11"/>
    <p:sldId id="263" r:id="rId12"/>
    <p:sldId id="266" r:id="rId13"/>
    <p:sldId id="268" r:id="rId14"/>
    <p:sldId id="264" r:id="rId15"/>
    <p:sldId id="262" r:id="rId16"/>
    <p:sldId id="273" r:id="rId17"/>
    <p:sldId id="302" r:id="rId18"/>
    <p:sldId id="274" r:id="rId19"/>
    <p:sldId id="276" r:id="rId20"/>
    <p:sldId id="277" r:id="rId21"/>
    <p:sldId id="279" r:id="rId22"/>
    <p:sldId id="297" r:id="rId23"/>
    <p:sldId id="300" r:id="rId24"/>
    <p:sldId id="298" r:id="rId25"/>
    <p:sldId id="32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93315" y="1674495"/>
            <a:ext cx="81476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信息奥赛基础       </a:t>
            </a:r>
            <a:r>
              <a:rPr lang="en-US" altLang="zh-CN" sz="60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#2</a:t>
            </a:r>
            <a:endParaRPr lang="en-US" altLang="zh-CN" sz="60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43190" y="2923540"/>
            <a:ext cx="2435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	</a:t>
            </a:r>
            <a:r>
              <a:rPr lang="zh-CN" sz="3200" b="1">
                <a:solidFill>
                  <a:schemeClr val="bg1"/>
                </a:solidFill>
                <a:latin typeface="+mj-ea"/>
                <a:ea typeface="+mj-ea"/>
                <a:cs typeface="+mj-ea"/>
              </a:rPr>
              <a:t>排序</a:t>
            </a:r>
            <a:endParaRPr lang="zh-CN" sz="3200" b="1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10565" y="230505"/>
            <a:ext cx="5761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一种基于数组下标的排序方法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6360" y="1303655"/>
            <a:ext cx="6939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有限个相同类型的变量所组成的有序集合？</a:t>
            </a:r>
            <a:endParaRPr lang="zh-CN" altLang="en-US" sz="2800"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2251075" y="5341620"/>
          <a:ext cx="8046720" cy="110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1005840"/>
                <a:gridCol w="1005840"/>
                <a:gridCol w="1005840"/>
                <a:gridCol w="1005840"/>
                <a:gridCol w="1005840"/>
                <a:gridCol w="1005840"/>
                <a:gridCol w="1005840"/>
              </a:tblGrid>
              <a:tr h="5346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值：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565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下标：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626360" y="2270125"/>
            <a:ext cx="5872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数组存储数据一定要按顺序存储吗？</a:t>
            </a:r>
            <a:endParaRPr lang="zh-CN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6360" y="3269615"/>
            <a:ext cx="33375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排序 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1 2 2 5 6 3 3 3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？</a:t>
            </a:r>
            <a:endParaRPr lang="zh-CN" altLang="en-US" sz="2800"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2245995" y="3896995"/>
          <a:ext cx="8051800" cy="1006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475"/>
                <a:gridCol w="1006475"/>
                <a:gridCol w="1006475"/>
                <a:gridCol w="1006475"/>
                <a:gridCol w="1006475"/>
                <a:gridCol w="1006475"/>
                <a:gridCol w="1006475"/>
                <a:gridCol w="1006475"/>
              </a:tblGrid>
              <a:tr h="4889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值：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517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下标：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0" y="4169410"/>
            <a:ext cx="2199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初始状态：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5600065"/>
            <a:ext cx="2199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结束状态：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7280" y="1197610"/>
            <a:ext cx="6108700" cy="44621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76830" y="5803265"/>
            <a:ext cx="37388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bg1"/>
                </a:solidFill>
                <a:sym typeface="+mn-ea"/>
              </a:rPr>
              <a:t>有重复元素怎么处理？</a:t>
            </a:r>
            <a:endParaRPr lang="zh-CN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8325" y="423545"/>
            <a:ext cx="4677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实现代码：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68730" y="1709420"/>
            <a:ext cx="92106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将一组数据先</a:t>
            </a:r>
            <a:r>
              <a:rPr lang="zh-CN" altLang="en-US" sz="3200" b="1">
                <a:solidFill>
                  <a:schemeClr val="bg1"/>
                </a:solidFill>
                <a:sym typeface="+mn-ea"/>
              </a:rPr>
              <a:t>去除冗余后升序显示出来</a:t>
            </a:r>
            <a:endParaRPr lang="zh-CN" altLang="en-US" sz="3200"/>
          </a:p>
          <a:p>
            <a:endParaRPr lang="zh-CN" altLang="en-US" sz="32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3575" y="629285"/>
            <a:ext cx="4677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课堂练习</a:t>
            </a:r>
            <a:r>
              <a:rPr lang="en-US" altLang="zh-CN" sz="3200" b="1">
                <a:solidFill>
                  <a:schemeClr val="bg1"/>
                </a:solidFill>
              </a:rPr>
              <a:t>2</a:t>
            </a:r>
            <a:r>
              <a:rPr lang="zh-CN" altLang="en-US" sz="3200" b="1">
                <a:solidFill>
                  <a:schemeClr val="bg1"/>
                </a:solidFill>
              </a:rPr>
              <a:t>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3355" y="189865"/>
            <a:ext cx="57619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快速排序</a:t>
            </a:r>
            <a:r>
              <a:rPr lang="en-US" altLang="zh-CN" sz="3200" b="1">
                <a:solidFill>
                  <a:schemeClr val="bg1"/>
                </a:solidFill>
              </a:rPr>
              <a:t>O(NlogN)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085" y="948055"/>
            <a:ext cx="999363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1、算法思想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　快速排序是C.R.A.Hoare于1962年提出的一种划分交换排序。它采用了一种分治的策略，通常称其为分治法。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6095" y="3054985"/>
            <a:ext cx="999299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分治法的基本思想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 　分治法的基本思想是：将原问题分解为若干个规模更小但结构与原问题相似的子问题。递归地解这些子问题，然后将这些子问题的解组合为原问题的解。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09930" y="243840"/>
            <a:ext cx="9109710" cy="6369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（2）快速排序的基本思想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    　设当前待排序的无序区为R[low.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.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.high]，利用分治法可将快速排序的基本思想描述为：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①分解： 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    　在R[low..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.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high]中任选一个值作为基准(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ivot)，以此基准将当前无序区划分为左、右两个较小的子区间R[low.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.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.pivot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os-1)和R[pivot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os+1.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.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.high]，并使左边子区间中所有的值均小于等于基准(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pivot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)，右边的子区间中所有值均大于等于pivot，而基准pivot则位于正确的位置(pivot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os)上，它无须参加后续的排序。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  注意：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    　划分的关键是要求出基准记录所在的位置pivot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os。划分的结果可以简单地表示为(注意pivot=R[pivot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os])：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    　R[low..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.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pivot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os-1]≤R[pivot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os]≤R[pivot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os+1..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.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high]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                  其中low≤pivot</a:t>
            </a:r>
            <a:r>
              <a:rPr lang="en-US" altLang="zh-CN" sz="2400" b="1">
                <a:solidFill>
                  <a:schemeClr val="bg1"/>
                </a:solidFill>
                <a:latin typeface="+mn-ea"/>
                <a:cs typeface="+mn-ea"/>
              </a:rPr>
              <a:t>P</a:t>
            </a:r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os≤high。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②求解： 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+mn-ea"/>
                <a:cs typeface="+mn-ea"/>
              </a:rPr>
              <a:t>   　 通过递归调用快速排序对左、右子区间R[low..pivotpos-1]和R[pivotpos+1..high]快速排序。</a:t>
            </a:r>
            <a:endParaRPr lang="zh-CN" altLang="en-US" sz="24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140" y="30480"/>
            <a:ext cx="11221720" cy="67252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140" y="8255"/>
            <a:ext cx="6548755" cy="67125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1605" y="978535"/>
            <a:ext cx="1190942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  void QuickSort(</a:t>
            </a:r>
            <a:r>
              <a:rPr lang="en-US" altLang="zh-CN" sz="2800" b="1">
                <a:solidFill>
                  <a:schemeClr val="bg1"/>
                </a:solidFill>
              </a:rPr>
              <a:t>int list[]</a:t>
            </a:r>
            <a:r>
              <a:rPr lang="zh-CN" altLang="en-US" sz="2800" b="1">
                <a:solidFill>
                  <a:schemeClr val="bg1"/>
                </a:solidFill>
              </a:rPr>
              <a:t>，int low，int high)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   {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	</a:t>
            </a:r>
            <a:r>
              <a:rPr lang="zh-CN" altLang="en-US" sz="2800" b="1">
                <a:solidFill>
                  <a:schemeClr val="bg1"/>
                </a:solidFill>
              </a:rPr>
              <a:t> int pivot</a:t>
            </a:r>
            <a:r>
              <a:rPr lang="en-US" altLang="zh-CN" sz="2800" b="1">
                <a:solidFill>
                  <a:schemeClr val="bg1"/>
                </a:solidFill>
              </a:rPr>
              <a:t>P</a:t>
            </a:r>
            <a:r>
              <a:rPr lang="zh-CN" altLang="en-US" sz="2800" b="1">
                <a:solidFill>
                  <a:schemeClr val="bg1"/>
                </a:solidFill>
              </a:rPr>
              <a:t>os；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	 </a:t>
            </a:r>
            <a:r>
              <a:rPr lang="zh-CN" altLang="en-US" sz="2800" b="1">
                <a:solidFill>
                  <a:schemeClr val="bg1"/>
                </a:solidFill>
              </a:rPr>
              <a:t>if(low&lt;high){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           pivot</a:t>
            </a:r>
            <a:r>
              <a:rPr lang="en-US" altLang="zh-CN" sz="2800" b="1">
                <a:solidFill>
                  <a:schemeClr val="bg1"/>
                </a:solidFill>
              </a:rPr>
              <a:t>P</a:t>
            </a:r>
            <a:r>
              <a:rPr lang="zh-CN" altLang="en-US" sz="2800" b="1">
                <a:solidFill>
                  <a:schemeClr val="bg1"/>
                </a:solidFill>
              </a:rPr>
              <a:t>os = Partition(</a:t>
            </a:r>
            <a:r>
              <a:rPr lang="en-US" altLang="zh-CN" sz="2800" b="1">
                <a:solidFill>
                  <a:schemeClr val="bg1"/>
                </a:solidFill>
              </a:rPr>
              <a:t>list</a:t>
            </a:r>
            <a:r>
              <a:rPr lang="zh-CN" altLang="en-US" sz="2800" b="1">
                <a:solidFill>
                  <a:schemeClr val="bg1"/>
                </a:solidFill>
              </a:rPr>
              <a:t>，low，high)；//对</a:t>
            </a:r>
            <a:r>
              <a:rPr lang="en-US" altLang="zh-CN" sz="2800" b="1">
                <a:solidFill>
                  <a:schemeClr val="bg1"/>
                </a:solidFill>
              </a:rPr>
              <a:t>list</a:t>
            </a:r>
            <a:r>
              <a:rPr lang="zh-CN" altLang="en-US" sz="2800" b="1">
                <a:solidFill>
                  <a:schemeClr val="bg1"/>
                </a:solidFill>
              </a:rPr>
              <a:t>[low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  <a:r>
              <a:rPr lang="zh-CN" altLang="en-US" sz="2800" b="1">
                <a:solidFill>
                  <a:schemeClr val="bg1"/>
                </a:solidFill>
              </a:rPr>
              <a:t>..high]做划分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           QuickSort(</a:t>
            </a:r>
            <a:r>
              <a:rPr lang="en-US" altLang="zh-CN" sz="2800" b="1">
                <a:solidFill>
                  <a:schemeClr val="bg1"/>
                </a:solidFill>
              </a:rPr>
              <a:t>list</a:t>
            </a:r>
            <a:r>
              <a:rPr lang="zh-CN" altLang="en-US" sz="2800" b="1">
                <a:solidFill>
                  <a:schemeClr val="bg1"/>
                </a:solidFill>
              </a:rPr>
              <a:t>，low，pivot</a:t>
            </a:r>
            <a:r>
              <a:rPr lang="en-US" altLang="zh-CN" sz="2800" b="1">
                <a:solidFill>
                  <a:schemeClr val="bg1"/>
                </a:solidFill>
              </a:rPr>
              <a:t>P</a:t>
            </a:r>
            <a:r>
              <a:rPr lang="zh-CN" altLang="en-US" sz="2800" b="1">
                <a:solidFill>
                  <a:schemeClr val="bg1"/>
                </a:solidFill>
              </a:rPr>
              <a:t>os-1)； //对左区间递归排序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           QuickSort(</a:t>
            </a:r>
            <a:r>
              <a:rPr lang="en-US" altLang="zh-CN" sz="2800" b="1">
                <a:solidFill>
                  <a:schemeClr val="bg1"/>
                </a:solidFill>
              </a:rPr>
              <a:t>list</a:t>
            </a:r>
            <a:r>
              <a:rPr lang="zh-CN" altLang="en-US" sz="2800" b="1">
                <a:solidFill>
                  <a:schemeClr val="bg1"/>
                </a:solidFill>
              </a:rPr>
              <a:t>，pivot</a:t>
            </a:r>
            <a:r>
              <a:rPr lang="en-US" altLang="zh-CN" sz="2800" b="1">
                <a:solidFill>
                  <a:schemeClr val="bg1"/>
                </a:solidFill>
              </a:rPr>
              <a:t>P</a:t>
            </a:r>
            <a:r>
              <a:rPr lang="zh-CN" altLang="en-US" sz="2800" b="1">
                <a:solidFill>
                  <a:schemeClr val="bg1"/>
                </a:solidFill>
              </a:rPr>
              <a:t>os+1，high)； //对右区间递归排序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      </a:t>
            </a:r>
            <a:r>
              <a:rPr lang="en-US" altLang="zh-CN" sz="2800" b="1">
                <a:solidFill>
                  <a:schemeClr val="bg1"/>
                </a:solidFill>
              </a:rPr>
              <a:t>	 </a:t>
            </a:r>
            <a:r>
              <a:rPr lang="zh-CN" altLang="en-US" sz="2800" b="1">
                <a:solidFill>
                  <a:schemeClr val="bg1"/>
                </a:solidFill>
              </a:rPr>
              <a:t>}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    } 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7085" y="5898515"/>
            <a:ext cx="5351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具体实现？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41960" y="507365"/>
            <a:ext cx="20891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稳定性？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9305" y="1438910"/>
            <a:ext cx="1004379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假定在待排序的记录序列中，存在多个具有相同的关键字的记录，若经过排序，这些记录的相对次序保持不变，即在原序列中，r[i]=r[j]，且r[i]在r[j]之前，而在排序后的序列中，r[i]仍在r[j]之前，则称这种排序算法是稳定的；否则称为不稳定的。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9305" y="3848100"/>
            <a:ext cx="3577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冒泡稳定吗？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9305" y="5431155"/>
            <a:ext cx="3577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快排稳定吗？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68960" y="424815"/>
            <a:ext cx="10127615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bg1"/>
                </a:solidFill>
              </a:rPr>
              <a:t>STl(Standard Template Library)</a:t>
            </a:r>
            <a:r>
              <a:rPr lang="zh-CN" altLang="en-US" sz="3600" b="1">
                <a:solidFill>
                  <a:schemeClr val="bg1"/>
                </a:solidFill>
              </a:rPr>
              <a:t>标准模板库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时间复杂度</a:t>
            </a:r>
            <a:r>
              <a:rPr lang="en-US" altLang="zh-CN" sz="3600" b="1">
                <a:solidFill>
                  <a:schemeClr val="bg1"/>
                </a:solidFill>
              </a:rPr>
              <a:t>O(NlogN)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571500" indent="-571500">
              <a:buFont typeface="Wingdings" panose="05000000000000000000" charset="0"/>
              <a:buChar char="Ø"/>
            </a:pPr>
            <a:r>
              <a:rPr lang="en-US" altLang="zh-CN" sz="3600" b="1">
                <a:solidFill>
                  <a:schemeClr val="bg1"/>
                </a:solidFill>
              </a:rPr>
              <a:t>#include &lt;algorithm&gt;</a:t>
            </a:r>
            <a:endParaRPr lang="en-US" altLang="zh-CN" sz="3600" b="1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charset="0"/>
              <a:buChar char="Ø"/>
            </a:pPr>
            <a:r>
              <a:rPr lang="en-US" altLang="zh-CN" sz="3600" b="1">
                <a:solidFill>
                  <a:schemeClr val="bg1"/>
                </a:solidFill>
              </a:rPr>
              <a:t>sort()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1200150" lvl="1" indent="-742950">
              <a:buFont typeface="Wingdings" panose="05000000000000000000" charset="0"/>
              <a:buChar char="Ø"/>
            </a:pPr>
            <a:r>
              <a:rPr lang="en-US" altLang="zh-CN" sz="3600" b="1">
                <a:solidFill>
                  <a:schemeClr val="bg1"/>
                </a:solidFill>
              </a:rPr>
              <a:t>stable_sort()</a:t>
            </a:r>
            <a:endParaRPr lang="en-US" altLang="zh-CN" sz="3600" b="1">
              <a:solidFill>
                <a:schemeClr val="bg1"/>
              </a:solidFill>
            </a:endParaRPr>
          </a:p>
          <a:p>
            <a:pPr marL="1657350" lvl="2" indent="-742950">
              <a:buFont typeface="Wingdings" panose="05000000000000000000" charset="0"/>
              <a:buChar char="Ø"/>
            </a:pPr>
            <a:r>
              <a:rPr lang="en-US" altLang="zh-CN" sz="3600" b="1">
                <a:solidFill>
                  <a:schemeClr val="bg1"/>
                </a:solidFill>
              </a:rPr>
              <a:t>Compare()</a:t>
            </a:r>
            <a:r>
              <a:rPr lang="zh-CN" altLang="en-US" sz="3600" b="1">
                <a:solidFill>
                  <a:schemeClr val="bg1"/>
                </a:solidFill>
              </a:rPr>
              <a:t>函数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1657350" lvl="2" indent="-742950">
              <a:buFont typeface="Wingdings" panose="05000000000000000000" charset="0"/>
              <a:buChar char="Ø"/>
            </a:pPr>
            <a:r>
              <a:rPr lang="en-US" altLang="zh-CN" sz="3600" b="1">
                <a:solidFill>
                  <a:schemeClr val="bg1"/>
                </a:solidFill>
              </a:rPr>
              <a:t>sort(</a:t>
            </a:r>
            <a:r>
              <a:rPr lang="zh-CN" altLang="en-US" sz="3600" b="1">
                <a:solidFill>
                  <a:schemeClr val="bg1"/>
                </a:solidFill>
              </a:rPr>
              <a:t>vector容器中起始元素的迭代器，</a:t>
            </a:r>
            <a:r>
              <a:rPr sz="3600" b="1">
                <a:solidFill>
                  <a:schemeClr val="bg1"/>
                </a:solidFill>
                <a:latin typeface="+mn-ea"/>
                <a:cs typeface="+mn-ea"/>
              </a:rPr>
              <a:t>vector</a:t>
            </a:r>
            <a:r>
              <a:rPr lang="zh-CN" sz="3600" b="1">
                <a:solidFill>
                  <a:schemeClr val="bg1"/>
                </a:solidFill>
                <a:latin typeface="+mn-ea"/>
                <a:cs typeface="+mn-ea"/>
              </a:rPr>
              <a:t>容器中末尾元素的迭代器</a:t>
            </a:r>
            <a:r>
              <a:rPr lang="zh-CN" altLang="en-US" sz="3600" b="1">
                <a:solidFill>
                  <a:schemeClr val="bg1"/>
                </a:solidFill>
              </a:rPr>
              <a:t>，函数地址）  </a:t>
            </a:r>
            <a:r>
              <a:rPr lang="en-US" altLang="zh-CN" sz="3600" b="1">
                <a:solidFill>
                  <a:schemeClr val="bg1"/>
                </a:solidFill>
              </a:rPr>
              <a:t>\\</a:t>
            </a:r>
            <a:r>
              <a:rPr lang="zh-CN" altLang="en-US" sz="3600" b="1">
                <a:solidFill>
                  <a:schemeClr val="bg1"/>
                </a:solidFill>
              </a:rPr>
              <a:t>动态数组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1657350" lvl="2" indent="-742950">
              <a:buFont typeface="Wingdings" panose="05000000000000000000" charset="0"/>
              <a:buChar char="Ø"/>
            </a:pPr>
            <a:r>
              <a:rPr lang="en-US" altLang="zh-CN" sz="3600" b="1">
                <a:solidFill>
                  <a:schemeClr val="bg1"/>
                </a:solidFill>
              </a:rPr>
              <a:t>sort(</a:t>
            </a:r>
            <a:r>
              <a:rPr lang="zh-CN" altLang="en-US" sz="3600" b="1">
                <a:solidFill>
                  <a:schemeClr val="bg1"/>
                </a:solidFill>
              </a:rPr>
              <a:t>起始地址，起始地址</a:t>
            </a:r>
            <a:r>
              <a:rPr lang="en-US" altLang="zh-CN" sz="3600" b="1">
                <a:solidFill>
                  <a:schemeClr val="bg1"/>
                </a:solidFill>
              </a:rPr>
              <a:t>+</a:t>
            </a:r>
            <a:r>
              <a:rPr lang="zh-CN" altLang="en-US" sz="3600" b="1">
                <a:solidFill>
                  <a:schemeClr val="bg1"/>
                </a:solidFill>
              </a:rPr>
              <a:t>排序长度，函数地址</a:t>
            </a:r>
            <a:r>
              <a:rPr lang="en-US" altLang="zh-CN" sz="3600" b="1">
                <a:solidFill>
                  <a:schemeClr val="bg1"/>
                </a:solidFill>
              </a:rPr>
              <a:t>) \\</a:t>
            </a:r>
            <a:r>
              <a:rPr lang="zh-CN" altLang="en-US" sz="3600" b="1">
                <a:solidFill>
                  <a:schemeClr val="bg1"/>
                </a:solidFill>
              </a:rPr>
              <a:t>静态数组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25" y="0"/>
            <a:ext cx="4122420" cy="1325880"/>
          </a:xfrm>
        </p:spPr>
        <p:txBody>
          <a:bodyPr/>
          <a:p>
            <a:r>
              <a:rPr lang="zh-CN" altLang="en-US" b="1">
                <a:solidFill>
                  <a:schemeClr val="bg1"/>
                </a:solidFill>
              </a:rPr>
              <a:t>排序算法：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77860" y="1325880"/>
            <a:ext cx="23094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快速排序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插入排序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选择排序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桶排序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基数排序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归并排序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拓扑排序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堆排序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en-US" altLang="zh-CN" sz="2800" b="1">
                <a:solidFill>
                  <a:schemeClr val="bg1"/>
                </a:solidFill>
              </a:rPr>
              <a:t>...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000" y="3571875"/>
            <a:ext cx="670052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作用：无序的数据组合变成有序的数据。</a:t>
            </a:r>
            <a:endParaRPr lang="zh-CN" altLang="en-US" sz="2800" b="1">
              <a:solidFill>
                <a:schemeClr val="bg1"/>
              </a:solidFill>
            </a:endParaRPr>
          </a:p>
          <a:p>
            <a:r>
              <a:rPr lang="zh-CN" altLang="en-US" sz="2800" b="1">
                <a:solidFill>
                  <a:schemeClr val="bg1"/>
                </a:solidFill>
              </a:rPr>
              <a:t>有序的数据组合最大的优势是在于当你进行数据定位和采用时, 会非常方便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140" y="1657985"/>
            <a:ext cx="55308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就是使一串记录，按照其中的某个或某些关键字的大小，递增或递减的排列起来的操作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6615" y="484505"/>
            <a:ext cx="3030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习题</a:t>
            </a:r>
            <a:r>
              <a:rPr lang="en-US" altLang="zh-CN" sz="3200" b="1">
                <a:solidFill>
                  <a:schemeClr val="bg1"/>
                </a:solidFill>
              </a:rPr>
              <a:t>3</a:t>
            </a:r>
            <a:r>
              <a:rPr lang="zh-CN" altLang="en-US" sz="3200" b="1">
                <a:solidFill>
                  <a:schemeClr val="bg1"/>
                </a:solidFill>
              </a:rPr>
              <a:t>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61440" y="1595755"/>
            <a:ext cx="945261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给定一个长度为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n(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不大于</a:t>
            </a:r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500</a:t>
            </a:r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）的正整数序列，请将其中所有奇数取出，并按升序输出。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输入：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10</a:t>
            </a:r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1 3 2 6 5 4 9 8 7 10</a:t>
            </a:r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zh-CN" altLang="en-US" sz="2800" b="1">
                <a:solidFill>
                  <a:schemeClr val="bg1"/>
                </a:solidFill>
                <a:latin typeface="+mn-ea"/>
                <a:cs typeface="+mn-ea"/>
              </a:rPr>
              <a:t>输出：</a:t>
            </a:r>
            <a:endParaRPr lang="zh-CN" altLang="en-US" sz="2800" b="1">
              <a:solidFill>
                <a:schemeClr val="bg1"/>
              </a:solidFill>
              <a:latin typeface="+mn-ea"/>
              <a:cs typeface="+mn-ea"/>
            </a:endParaRPr>
          </a:p>
          <a:p>
            <a:r>
              <a:rPr lang="en-US" altLang="zh-CN" sz="2800" b="1">
                <a:solidFill>
                  <a:schemeClr val="bg1"/>
                </a:solidFill>
                <a:latin typeface="+mn-ea"/>
                <a:cs typeface="+mn-ea"/>
              </a:rPr>
              <a:t>1 3 5 7 9</a:t>
            </a:r>
            <a:endParaRPr lang="en-US" altLang="zh-CN" sz="2800" b="1">
              <a:solidFill>
                <a:schemeClr val="bg1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5120" y="109220"/>
            <a:ext cx="3030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习题</a:t>
            </a:r>
            <a:r>
              <a:rPr lang="en-US" altLang="zh-CN" sz="3200" b="1">
                <a:solidFill>
                  <a:schemeClr val="bg1"/>
                </a:solidFill>
              </a:rPr>
              <a:t>4</a:t>
            </a:r>
            <a:r>
              <a:rPr lang="zh-CN" altLang="en-US" sz="3200" b="1">
                <a:solidFill>
                  <a:schemeClr val="bg1"/>
                </a:solidFill>
              </a:rPr>
              <a:t>：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335" y="1181735"/>
            <a:ext cx="843915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单词排序   </a:t>
            </a:r>
            <a:r>
              <a:rPr lang="en-US" altLang="zh-CN" sz="2000" b="1">
                <a:solidFill>
                  <a:schemeClr val="bg1"/>
                </a:solidFill>
              </a:rPr>
              <a:t>word.cpp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	</a:t>
            </a:r>
            <a:r>
              <a:rPr lang="zh-CN" altLang="en-US" sz="2000" b="1">
                <a:solidFill>
                  <a:schemeClr val="bg1"/>
                </a:solidFill>
              </a:rPr>
              <a:t>输入一行单词序列，相邻单词之间由</a:t>
            </a:r>
            <a:r>
              <a:rPr lang="en-US" altLang="zh-CN" sz="2000" b="1">
                <a:solidFill>
                  <a:schemeClr val="bg1"/>
                </a:solidFill>
              </a:rPr>
              <a:t>1</a:t>
            </a:r>
            <a:r>
              <a:rPr lang="zh-CN" altLang="en-US" sz="2000" b="1">
                <a:solidFill>
                  <a:schemeClr val="bg1"/>
                </a:solidFill>
              </a:rPr>
              <a:t>个或多个空格间隔，请按照字典序输出这些单词。重复单词只输出一次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输入：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	</a:t>
            </a:r>
            <a:r>
              <a:rPr lang="zh-CN" altLang="en-US" sz="2000" b="1">
                <a:solidFill>
                  <a:schemeClr val="bg1"/>
                </a:solidFill>
              </a:rPr>
              <a:t>一行单词序列，最少一个单词，最多</a:t>
            </a:r>
            <a:r>
              <a:rPr lang="en-US" altLang="zh-CN" sz="2000" b="1">
                <a:solidFill>
                  <a:schemeClr val="bg1"/>
                </a:solidFill>
              </a:rPr>
              <a:t>100</a:t>
            </a:r>
            <a:r>
              <a:rPr lang="zh-CN" altLang="en-US" sz="2000" b="1">
                <a:solidFill>
                  <a:schemeClr val="bg1"/>
                </a:solidFill>
              </a:rPr>
              <a:t>个单词，每个单词长度不超过</a:t>
            </a:r>
            <a:r>
              <a:rPr lang="en-US" altLang="zh-CN" sz="2000" b="1">
                <a:solidFill>
                  <a:schemeClr val="bg1"/>
                </a:solidFill>
              </a:rPr>
              <a:t>50</a:t>
            </a:r>
            <a:r>
              <a:rPr lang="zh-CN" altLang="en-US" sz="2000" b="1">
                <a:solidFill>
                  <a:schemeClr val="bg1"/>
                </a:solidFill>
              </a:rPr>
              <a:t>，单词之间用至少一个空格隔开，数据不含字符和空格以外的其他字符。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输出：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	</a:t>
            </a:r>
            <a:r>
              <a:rPr lang="zh-CN" altLang="en-US" sz="2000" b="1">
                <a:solidFill>
                  <a:schemeClr val="bg1"/>
                </a:solidFill>
              </a:rPr>
              <a:t>按字典序从小到大输出这些单词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zh-CN" altLang="en-US" sz="2000" b="1">
                <a:solidFill>
                  <a:schemeClr val="bg1"/>
                </a:solidFill>
              </a:rPr>
              <a:t>样例输入：</a:t>
            </a:r>
            <a:endParaRPr lang="zh-CN" altLang="en-US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	She wants to go to Peking University to study Chinese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63485" y="3265805"/>
            <a:ext cx="2540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sym typeface="+mn-ea"/>
              </a:rPr>
              <a:t>样例输出：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Chinese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Peking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She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University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go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study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to	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en-US" altLang="zh-CN" b="1">
                <a:solidFill>
                  <a:schemeClr val="bg1"/>
                </a:solidFill>
                <a:sym typeface="+mn-ea"/>
              </a:rPr>
              <a:t>	wants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955" y="695325"/>
            <a:ext cx="9022715" cy="52279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27820" y="109220"/>
            <a:ext cx="2540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输入样例：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5 5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2123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1123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23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24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24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2 23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3 123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3 124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2 12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2 12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27820" y="4551045"/>
            <a:ext cx="254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输出样例：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23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1123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-1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-1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-1 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3280"/>
            <a:ext cx="9007475" cy="6972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chemeClr val="bg1"/>
                </a:solidFill>
              </a:rPr>
              <a:t>librarian.cpp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6970" y="10922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P3955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03630" y="132080"/>
            <a:ext cx="7874635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作业：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整数奇偶排序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给定</a:t>
            </a:r>
            <a:r>
              <a:rPr lang="en-US" altLang="zh-CN" sz="2400" b="1">
                <a:solidFill>
                  <a:schemeClr val="bg1"/>
                </a:solidFill>
              </a:rPr>
              <a:t>n</a:t>
            </a:r>
            <a:r>
              <a:rPr lang="zh-CN" altLang="en-US" sz="2400" b="1">
                <a:solidFill>
                  <a:schemeClr val="bg1"/>
                </a:solidFill>
              </a:rPr>
              <a:t>个整数的序列，要求对其重新排序。排序要求: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(1)奇数在前，偶数在后;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(2)奇数按从大到小排序;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(3)偶数按从小到大排序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输入：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一行，包含</a:t>
            </a:r>
            <a:r>
              <a:rPr lang="en-US" altLang="zh-CN" sz="2400" b="1">
                <a:solidFill>
                  <a:schemeClr val="bg1"/>
                </a:solidFill>
              </a:rPr>
              <a:t>n</a:t>
            </a:r>
            <a:r>
              <a:rPr lang="zh-CN" altLang="en-US" sz="2400" b="1">
                <a:solidFill>
                  <a:schemeClr val="bg1"/>
                </a:solidFill>
              </a:rPr>
              <a:t>个整数，彼此以一个空格分开，每个整数的范围是大于等于0</a:t>
            </a:r>
            <a:r>
              <a:rPr lang="en-US" altLang="zh-CN" sz="2400" b="1">
                <a:solidFill>
                  <a:schemeClr val="bg1"/>
                </a:solidFill>
              </a:rPr>
              <a:t>,</a:t>
            </a:r>
            <a:r>
              <a:rPr lang="zh-CN" altLang="en-US" sz="2400" b="1">
                <a:solidFill>
                  <a:schemeClr val="bg1"/>
                </a:solidFill>
              </a:rPr>
              <a:t>小于等于</a:t>
            </a:r>
            <a:r>
              <a:rPr lang="en-US" altLang="zh-CN" sz="2400" b="1">
                <a:solidFill>
                  <a:schemeClr val="bg1"/>
                </a:solidFill>
              </a:rPr>
              <a:t>100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输出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按照要求排序后输出一行，包含排序后的</a:t>
            </a:r>
            <a:r>
              <a:rPr lang="en-US" altLang="zh-CN" sz="2400" b="1">
                <a:solidFill>
                  <a:schemeClr val="bg1"/>
                </a:solidFill>
              </a:rPr>
              <a:t>n</a:t>
            </a:r>
            <a:r>
              <a:rPr lang="zh-CN" altLang="en-US" sz="2400" b="1">
                <a:solidFill>
                  <a:schemeClr val="bg1"/>
                </a:solidFill>
              </a:rPr>
              <a:t>个整数，数与数之间以一个空格分开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样例输入: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</a:rPr>
              <a:t>4 7 </a:t>
            </a:r>
            <a:r>
              <a:rPr lang="en-US" altLang="zh-CN" sz="2400" b="1">
                <a:solidFill>
                  <a:schemeClr val="bg1"/>
                </a:solidFill>
              </a:rPr>
              <a:t>3 </a:t>
            </a:r>
            <a:r>
              <a:rPr lang="zh-CN" altLang="en-US" sz="2400" b="1">
                <a:solidFill>
                  <a:schemeClr val="bg1"/>
                </a:solidFill>
              </a:rPr>
              <a:t>13 11 </a:t>
            </a:r>
            <a:r>
              <a:rPr lang="en-US" altLang="zh-CN" sz="2400" b="1">
                <a:solidFill>
                  <a:schemeClr val="bg1"/>
                </a:solidFill>
              </a:rPr>
              <a:t>12 0 47 34 98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zh-CN" altLang="en-US" sz="2400" b="1">
                <a:solidFill>
                  <a:schemeClr val="bg1"/>
                </a:solidFill>
                <a:sym typeface="+mn-ea"/>
              </a:rPr>
              <a:t>样例输出</a:t>
            </a:r>
            <a:r>
              <a:rPr lang="en-US" altLang="zh-CN" sz="2400" b="1">
                <a:solidFill>
                  <a:schemeClr val="bg1"/>
                </a:solidFill>
                <a:sym typeface="+mn-ea"/>
              </a:rPr>
              <a:t>: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47 13 11 7 3 0 4 12 34 98</a:t>
            </a:r>
            <a:endParaRPr lang="en-US" altLang="zh-CN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8240" y="601980"/>
            <a:ext cx="894524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稳定性，即当两个相同的元素同时出现于某个序列之中，则经过一定的排序算法之后，两者在排序前后的相对位置不发生变化。换言之，即便是两个完全相同的元素，它们在排序过程中也是各有区别的，不允许混淆不清。</a:t>
            </a:r>
            <a:endParaRPr lang="zh-CN" altLang="en-US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  <a:p>
            <a:endParaRPr lang="zh-CN" altLang="en-US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初始状态：</a:t>
            </a:r>
            <a:r>
              <a:rPr lang="en-US" altLang="zh-CN" sz="3200" b="1">
                <a:solidFill>
                  <a:schemeClr val="bg1"/>
                </a:solidFill>
              </a:rPr>
              <a:t>1 69</a:t>
            </a:r>
            <a:r>
              <a:rPr lang="en-US" altLang="zh-CN" sz="1600" b="1">
                <a:solidFill>
                  <a:schemeClr val="bg1"/>
                </a:solidFill>
              </a:rPr>
              <a:t>(1) </a:t>
            </a:r>
            <a:r>
              <a:rPr lang="en-US" altLang="zh-CN" sz="3200" b="1">
                <a:solidFill>
                  <a:schemeClr val="bg1"/>
                </a:solidFill>
              </a:rPr>
              <a:t>69</a:t>
            </a:r>
            <a:r>
              <a:rPr lang="en-US" altLang="zh-CN" sz="1600" b="1">
                <a:solidFill>
                  <a:schemeClr val="bg1"/>
                </a:solidFill>
              </a:rPr>
              <a:t>(2)</a:t>
            </a:r>
            <a:r>
              <a:rPr lang="en-US" altLang="zh-CN" sz="3200" b="1">
                <a:solidFill>
                  <a:schemeClr val="bg1"/>
                </a:solidFill>
              </a:rPr>
              <a:t> 78 2 8 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45</a:t>
            </a:r>
            <a:endParaRPr lang="en-US" altLang="zh-CN" sz="3200" b="1">
              <a:solidFill>
                <a:schemeClr val="bg1"/>
              </a:solidFill>
            </a:endParaRPr>
          </a:p>
          <a:p>
            <a:endParaRPr lang="en-US" altLang="zh-CN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  <a:sym typeface="+mn-ea"/>
              </a:rPr>
              <a:t>稳定排序：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1 2 8 45 69</a:t>
            </a:r>
            <a:r>
              <a:rPr lang="en-US" altLang="zh-CN" sz="1600" b="1">
                <a:solidFill>
                  <a:schemeClr val="bg1"/>
                </a:solidFill>
                <a:sym typeface="+mn-ea"/>
              </a:rPr>
              <a:t>(1)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 69</a:t>
            </a:r>
            <a:r>
              <a:rPr lang="en-US" altLang="zh-CN" sz="1600" b="1">
                <a:solidFill>
                  <a:schemeClr val="bg1"/>
                </a:solidFill>
                <a:sym typeface="+mn-ea"/>
              </a:rPr>
              <a:t>(2)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 78</a:t>
            </a:r>
            <a:endParaRPr lang="en-US" altLang="zh-CN" sz="3200" b="1">
              <a:solidFill>
                <a:schemeClr val="bg1"/>
              </a:solidFill>
            </a:endParaRPr>
          </a:p>
          <a:p>
            <a:r>
              <a:rPr lang="zh-CN" altLang="en-US" sz="3200" b="1">
                <a:solidFill>
                  <a:schemeClr val="bg1"/>
                </a:solidFill>
              </a:rPr>
              <a:t>不稳定排序：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1 2 8 45 69</a:t>
            </a:r>
            <a:r>
              <a:rPr lang="en-US" altLang="zh-CN" sz="1600" b="1">
                <a:solidFill>
                  <a:schemeClr val="bg1"/>
                </a:solidFill>
                <a:sym typeface="+mn-ea"/>
              </a:rPr>
              <a:t>(2)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 69</a:t>
            </a:r>
            <a:r>
              <a:rPr lang="en-US" altLang="zh-CN" sz="1600" b="1">
                <a:solidFill>
                  <a:schemeClr val="bg1"/>
                </a:solidFill>
                <a:sym typeface="+mn-ea"/>
              </a:rPr>
              <a:t>(1)</a:t>
            </a:r>
            <a:r>
              <a:rPr lang="en-US" altLang="zh-CN" sz="3200" b="1">
                <a:solidFill>
                  <a:schemeClr val="bg1"/>
                </a:solidFill>
                <a:sym typeface="+mn-ea"/>
              </a:rPr>
              <a:t> 78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6250" y="247650"/>
            <a:ext cx="3264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冒泡排序</a:t>
            </a:r>
            <a:r>
              <a:rPr lang="en-US" altLang="zh-CN" sz="3200" b="1">
                <a:solidFill>
                  <a:schemeClr val="bg1"/>
                </a:solidFill>
              </a:rPr>
              <a:t>O(N^2)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4595" y="4307205"/>
            <a:ext cx="97828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这个算法的名字由来是因为越小的元素会经由交换慢慢“浮”到数列的顶端（升序或降序排列），就如同碳酸饮料中二氧化碳的气泡最终会上浮到顶端一样，故名“冒泡排序”。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4595" y="1211580"/>
            <a:ext cx="101111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冒泡排序算法的原理如下：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1</a:t>
            </a:r>
            <a:r>
              <a:rPr lang="zh-CN" altLang="en-US" sz="2400" b="1">
                <a:solidFill>
                  <a:schemeClr val="bg1"/>
                </a:solidFill>
              </a:rPr>
              <a:t>、</a:t>
            </a:r>
            <a:r>
              <a:rPr lang="zh-CN" altLang="en-US" sz="2400" b="1">
                <a:solidFill>
                  <a:schemeClr val="bg1"/>
                </a:solidFill>
              </a:rPr>
              <a:t>比较相邻的元素。如果第一个比第二个大，就交换他们两个。  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2</a:t>
            </a:r>
            <a:r>
              <a:rPr lang="zh-CN" altLang="en-US" sz="2400" b="1">
                <a:solidFill>
                  <a:schemeClr val="bg1"/>
                </a:solidFill>
              </a:rPr>
              <a:t>、</a:t>
            </a:r>
            <a:r>
              <a:rPr lang="zh-CN" altLang="en-US" sz="2400" b="1">
                <a:solidFill>
                  <a:schemeClr val="bg1"/>
                </a:solidFill>
              </a:rPr>
              <a:t>对每一对相邻元素做同样的工作，从开始第一对到结尾的最后一对。最后的元素应该会是最大的数。</a:t>
            </a:r>
            <a:endParaRPr lang="zh-CN" altLang="en-US" sz="2400" b="1">
              <a:solidFill>
                <a:schemeClr val="bg1"/>
              </a:solidFill>
            </a:endParaRPr>
          </a:p>
          <a:p>
            <a:r>
              <a:rPr lang="en-US" altLang="zh-CN" sz="2400" b="1">
                <a:solidFill>
                  <a:schemeClr val="bg1"/>
                </a:solidFill>
              </a:rPr>
              <a:t>3</a:t>
            </a:r>
            <a:r>
              <a:rPr lang="zh-CN" altLang="en-US" sz="2400" b="1">
                <a:solidFill>
                  <a:schemeClr val="bg1"/>
                </a:solidFill>
              </a:rPr>
              <a:t>、</a:t>
            </a:r>
            <a:r>
              <a:rPr lang="zh-CN" altLang="en-US" sz="2400" b="1">
                <a:solidFill>
                  <a:schemeClr val="bg1"/>
                </a:solidFill>
              </a:rPr>
              <a:t>针对所有的元素重复以上的步骤，除了最后一个。持续每次对越来越少的元素重复上面的步骤，直到没有任何一对数字需要比较。</a:t>
            </a:r>
            <a:endParaRPr lang="zh-CN" altLang="en-US" sz="2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391679-20180618163321525-19366698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3430" y="1817370"/>
            <a:ext cx="7629525" cy="3000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6250" y="247650"/>
            <a:ext cx="32645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冒泡排序</a:t>
            </a:r>
            <a:r>
              <a:rPr lang="en-US" altLang="zh-CN" sz="3200" b="1">
                <a:solidFill>
                  <a:schemeClr val="bg1"/>
                </a:solidFill>
              </a:rPr>
              <a:t>O(N^2)</a:t>
            </a:r>
            <a:endParaRPr lang="en-US" altLang="zh-CN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68730" y="1709420"/>
            <a:ext cx="921067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两个元素的值如何互换？</a:t>
            </a:r>
            <a:endParaRPr lang="zh-CN" altLang="en-US" sz="32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a = 1;</a:t>
            </a:r>
            <a:endParaRPr lang="en-US" altLang="zh-CN" sz="32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 = 2; </a:t>
            </a:r>
            <a:endParaRPr lang="en-US" altLang="zh-CN" sz="32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endParaRPr lang="en-US" altLang="zh-CN" sz="32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endParaRPr lang="en-US" altLang="zh-CN" sz="32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a = 2;</a:t>
            </a:r>
            <a:endParaRPr lang="en-US" altLang="zh-CN" sz="32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b = 1;</a:t>
            </a:r>
            <a:endParaRPr lang="en-US" altLang="zh-CN" sz="32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5885" y="1456690"/>
            <a:ext cx="23094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</a:rPr>
              <a:t>9 6 5 4 8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885" y="2291080"/>
            <a:ext cx="230949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>
                <a:solidFill>
                  <a:srgbClr val="C00000"/>
                </a:solidFill>
                <a:sym typeface="+mn-ea"/>
              </a:rPr>
              <a:t>6 9</a:t>
            </a:r>
            <a:r>
              <a:rPr lang="en-US" altLang="zh-CN" sz="4000" b="1">
                <a:solidFill>
                  <a:schemeClr val="bg1"/>
                </a:solidFill>
                <a:sym typeface="+mn-ea"/>
              </a:rPr>
              <a:t> 5 4 8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  <a:p>
            <a:r>
              <a:rPr lang="en-US" altLang="zh-CN" sz="4000" b="1">
                <a:solidFill>
                  <a:schemeClr val="bg1"/>
                </a:solidFill>
                <a:sym typeface="+mn-ea"/>
              </a:rPr>
              <a:t>6 </a:t>
            </a:r>
            <a:r>
              <a:rPr lang="en-US" altLang="zh-CN" sz="4000" b="1">
                <a:solidFill>
                  <a:srgbClr val="C00000"/>
                </a:solidFill>
                <a:sym typeface="+mn-ea"/>
              </a:rPr>
              <a:t>5 9</a:t>
            </a:r>
            <a:r>
              <a:rPr lang="en-US" altLang="zh-CN" sz="4000" b="1">
                <a:solidFill>
                  <a:schemeClr val="bg1"/>
                </a:solidFill>
                <a:sym typeface="+mn-ea"/>
              </a:rPr>
              <a:t> 4 8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  <a:p>
            <a:r>
              <a:rPr lang="en-US" altLang="zh-CN" sz="4000" b="1">
                <a:solidFill>
                  <a:schemeClr val="bg1"/>
                </a:solidFill>
                <a:sym typeface="+mn-ea"/>
              </a:rPr>
              <a:t>6 5 </a:t>
            </a:r>
            <a:r>
              <a:rPr lang="en-US" altLang="zh-CN" sz="4000" b="1">
                <a:solidFill>
                  <a:srgbClr val="C00000"/>
                </a:solidFill>
                <a:sym typeface="+mn-ea"/>
              </a:rPr>
              <a:t>4 9</a:t>
            </a:r>
            <a:r>
              <a:rPr lang="en-US" altLang="zh-CN" sz="4000" b="1">
                <a:solidFill>
                  <a:schemeClr val="bg1"/>
                </a:solidFill>
                <a:sym typeface="+mn-ea"/>
              </a:rPr>
              <a:t> 8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  <a:p>
            <a:r>
              <a:rPr lang="en-US" altLang="zh-CN" sz="4000" b="1">
                <a:solidFill>
                  <a:schemeClr val="bg1"/>
                </a:solidFill>
                <a:sym typeface="+mn-ea"/>
              </a:rPr>
              <a:t>6 5 4 </a:t>
            </a:r>
            <a:r>
              <a:rPr lang="en-US" altLang="zh-CN" sz="4000" b="1">
                <a:solidFill>
                  <a:srgbClr val="C00000"/>
                </a:solidFill>
                <a:sym typeface="+mn-ea"/>
              </a:rPr>
              <a:t>8 9</a:t>
            </a:r>
            <a:endParaRPr lang="en-US" altLang="zh-CN" sz="4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72410" y="2291080"/>
            <a:ext cx="23094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>
                <a:solidFill>
                  <a:srgbClr val="C00000"/>
                </a:solidFill>
                <a:sym typeface="+mn-ea"/>
              </a:rPr>
              <a:t>5 6</a:t>
            </a:r>
            <a:r>
              <a:rPr lang="en-US" altLang="zh-CN" sz="4000" b="1">
                <a:solidFill>
                  <a:schemeClr val="bg1"/>
                </a:solidFill>
                <a:sym typeface="+mn-ea"/>
              </a:rPr>
              <a:t> 4 8 9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  <a:p>
            <a:r>
              <a:rPr lang="en-US" altLang="zh-CN" sz="4000" b="1">
                <a:solidFill>
                  <a:schemeClr val="bg1"/>
                </a:solidFill>
                <a:sym typeface="+mn-ea"/>
              </a:rPr>
              <a:t>5 </a:t>
            </a:r>
            <a:r>
              <a:rPr lang="en-US" altLang="zh-CN" sz="4000" b="1">
                <a:solidFill>
                  <a:srgbClr val="C00000"/>
                </a:solidFill>
                <a:sym typeface="+mn-ea"/>
              </a:rPr>
              <a:t>4 6</a:t>
            </a:r>
            <a:r>
              <a:rPr lang="en-US" altLang="zh-CN" sz="4000" b="1">
                <a:solidFill>
                  <a:schemeClr val="bg1"/>
                </a:solidFill>
                <a:sym typeface="+mn-ea"/>
              </a:rPr>
              <a:t> 8 9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  <a:p>
            <a:r>
              <a:rPr lang="en-US" altLang="zh-CN" sz="4000" b="1">
                <a:solidFill>
                  <a:schemeClr val="bg1"/>
                </a:solidFill>
                <a:sym typeface="+mn-ea"/>
              </a:rPr>
              <a:t>5 4 </a:t>
            </a:r>
            <a:r>
              <a:rPr lang="en-US" altLang="zh-CN" sz="4000" b="1">
                <a:solidFill>
                  <a:srgbClr val="C00000"/>
                </a:solidFill>
                <a:sym typeface="+mn-ea"/>
              </a:rPr>
              <a:t>6 8</a:t>
            </a:r>
            <a:r>
              <a:rPr lang="en-US" altLang="zh-CN" sz="4000" b="1">
                <a:solidFill>
                  <a:schemeClr val="bg1"/>
                </a:solidFill>
                <a:sym typeface="+mn-ea"/>
              </a:rPr>
              <a:t> 9</a:t>
            </a:r>
            <a:endParaRPr lang="en-US" altLang="zh-CN" sz="4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72410" y="1456690"/>
            <a:ext cx="23094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sym typeface="+mn-ea"/>
              </a:rPr>
              <a:t>6 5 4 8 </a:t>
            </a:r>
            <a:r>
              <a:rPr lang="en-US" altLang="zh-CN" sz="4000" b="1">
                <a:solidFill>
                  <a:srgbClr val="C00000"/>
                </a:solidFill>
                <a:sym typeface="+mn-ea"/>
              </a:rPr>
              <a:t>9</a:t>
            </a:r>
            <a:endParaRPr lang="en-US" altLang="zh-CN" sz="4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67655" y="1456690"/>
            <a:ext cx="23094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sym typeface="+mn-ea"/>
              </a:rPr>
              <a:t>5 4 6 </a:t>
            </a:r>
            <a:r>
              <a:rPr lang="en-US" altLang="zh-CN" sz="4000" b="1">
                <a:solidFill>
                  <a:srgbClr val="C00000"/>
                </a:solidFill>
                <a:sym typeface="+mn-ea"/>
              </a:rPr>
              <a:t>8 9</a:t>
            </a:r>
            <a:endParaRPr lang="en-US" altLang="zh-CN" sz="4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67655" y="2291080"/>
            <a:ext cx="23094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>
                <a:solidFill>
                  <a:srgbClr val="C00000"/>
                </a:solidFill>
                <a:sym typeface="+mn-ea"/>
              </a:rPr>
              <a:t>4 5</a:t>
            </a:r>
            <a:r>
              <a:rPr lang="en-US" altLang="zh-CN" sz="4000" b="1">
                <a:solidFill>
                  <a:schemeClr val="bg1"/>
                </a:solidFill>
                <a:sym typeface="+mn-ea"/>
              </a:rPr>
              <a:t> 6 8 9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  <a:p>
            <a:r>
              <a:rPr lang="en-US" altLang="zh-CN" sz="4000" b="1">
                <a:solidFill>
                  <a:schemeClr val="bg1"/>
                </a:solidFill>
                <a:sym typeface="+mn-ea"/>
              </a:rPr>
              <a:t>4</a:t>
            </a:r>
            <a:r>
              <a:rPr lang="en-US" altLang="zh-CN" sz="4000" b="1">
                <a:solidFill>
                  <a:srgbClr val="C00000"/>
                </a:solidFill>
                <a:sym typeface="+mn-ea"/>
              </a:rPr>
              <a:t> 5 6</a:t>
            </a:r>
            <a:r>
              <a:rPr lang="en-US" altLang="zh-CN" sz="4000" b="1">
                <a:solidFill>
                  <a:schemeClr val="bg1"/>
                </a:solidFill>
                <a:sym typeface="+mn-ea"/>
              </a:rPr>
              <a:t> 8 9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  <a:p>
            <a:endParaRPr lang="en-US" altLang="zh-CN" sz="4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28940" y="1456690"/>
            <a:ext cx="23094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sym typeface="+mn-ea"/>
              </a:rPr>
              <a:t>5 4 </a:t>
            </a:r>
            <a:r>
              <a:rPr lang="en-US" altLang="zh-CN" sz="4000" b="1">
                <a:solidFill>
                  <a:srgbClr val="C00000"/>
                </a:solidFill>
                <a:sym typeface="+mn-ea"/>
              </a:rPr>
              <a:t>6 8 9</a:t>
            </a:r>
            <a:endParaRPr lang="en-US" altLang="zh-CN" sz="4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28940" y="2291080"/>
            <a:ext cx="230949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 b="1">
                <a:solidFill>
                  <a:srgbClr val="C00000"/>
                </a:solidFill>
                <a:sym typeface="+mn-ea"/>
              </a:rPr>
              <a:t>4 5</a:t>
            </a:r>
            <a:r>
              <a:rPr lang="en-US" altLang="zh-CN" sz="4000" b="1">
                <a:solidFill>
                  <a:schemeClr val="bg1"/>
                </a:solidFill>
                <a:sym typeface="+mn-ea"/>
              </a:rPr>
              <a:t> 6 8 9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  <a:p>
            <a:endParaRPr lang="en-US" altLang="zh-CN" sz="4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338435" y="1456690"/>
            <a:ext cx="23094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sym typeface="+mn-ea"/>
              </a:rPr>
              <a:t>4 </a:t>
            </a:r>
            <a:r>
              <a:rPr lang="en-US" altLang="zh-CN" sz="4000" b="1">
                <a:solidFill>
                  <a:srgbClr val="C00000"/>
                </a:solidFill>
                <a:sym typeface="+mn-ea"/>
              </a:rPr>
              <a:t>5</a:t>
            </a:r>
            <a:r>
              <a:rPr lang="en-US" altLang="zh-CN" sz="4000" b="1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zh-CN" sz="4000" b="1">
                <a:solidFill>
                  <a:srgbClr val="C00000"/>
                </a:solidFill>
                <a:sym typeface="+mn-ea"/>
              </a:rPr>
              <a:t>6 8 9</a:t>
            </a:r>
            <a:endParaRPr lang="en-US" altLang="zh-CN" sz="40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615" y="496570"/>
            <a:ext cx="23094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</a:rPr>
              <a:t>初始状态：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008235" y="637540"/>
            <a:ext cx="23094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chemeClr val="bg1"/>
                </a:solidFill>
              </a:rPr>
              <a:t>结束状态</a:t>
            </a:r>
            <a:endParaRPr lang="zh-CN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63575" y="629285"/>
            <a:ext cx="4677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实现代码：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0" y="1401445"/>
            <a:ext cx="9011920" cy="3692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68730" y="1709420"/>
            <a:ext cx="921067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输入</a:t>
            </a:r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n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&lt;</a:t>
            </a:r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n&lt;=1000)</a:t>
            </a:r>
            <a:endParaRPr lang="en-US" altLang="zh-CN" sz="32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再输入</a:t>
            </a:r>
            <a:r>
              <a:rPr lang="en-US" altLang="zh-CN" sz="32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n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个数</a:t>
            </a:r>
            <a:r>
              <a:rPr lang="zh-CN" altLang="en-US" sz="3200" b="1" dirty="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进行降序排序，用冒泡排序实现。</a:t>
            </a:r>
            <a:endParaRPr lang="zh-CN" altLang="en-US" sz="3200" b="1" dirty="0">
              <a:solidFill>
                <a:schemeClr val="bg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3575" y="629285"/>
            <a:ext cx="4677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chemeClr val="bg1"/>
                </a:solidFill>
              </a:rPr>
              <a:t>课堂练习</a:t>
            </a:r>
            <a:r>
              <a:rPr lang="en-US" altLang="zh-CN" sz="3200" b="1">
                <a:solidFill>
                  <a:schemeClr val="bg1"/>
                </a:solidFill>
              </a:rPr>
              <a:t>1</a:t>
            </a:r>
            <a:r>
              <a:rPr lang="zh-CN" altLang="en-US" sz="3200" b="1">
                <a:solidFill>
                  <a:schemeClr val="bg1"/>
                </a:solidFill>
              </a:rPr>
              <a:t>：</a:t>
            </a:r>
            <a:endParaRPr lang="zh-CN" altLang="en-US"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3831f66c-a734-4b4e-987a-a80909641354}"/>
</p:tagLst>
</file>

<file path=ppt/tags/tag2.xml><?xml version="1.0" encoding="utf-8"?>
<p:tagLst xmlns:p="http://schemas.openxmlformats.org/presentationml/2006/main">
  <p:tag name="KSO_WM_UNIT_TABLE_BEAUTIFY" val="smartTable{3831f66c-a734-4b4e-987a-a8090964135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2861</Words>
  <Application>WPS 演示</Application>
  <PresentationFormat>宽屏</PresentationFormat>
  <Paragraphs>287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</vt:lpstr>
      <vt:lpstr>PowerPoint 演示文稿</vt:lpstr>
      <vt:lpstr>排序算法：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53</cp:revision>
  <dcterms:created xsi:type="dcterms:W3CDTF">2020-02-15T15:10:00Z</dcterms:created>
  <dcterms:modified xsi:type="dcterms:W3CDTF">2021-12-23T07:44:24Z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