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59" r:id="rId5"/>
    <p:sldId id="262" r:id="rId6"/>
    <p:sldId id="264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393315" y="1674495"/>
            <a:ext cx="81476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信息奥赛基础       </a:t>
            </a:r>
            <a:r>
              <a:rPr lang="en-US" altLang="zh-CN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#5</a:t>
            </a:r>
            <a:endParaRPr lang="en-US" altLang="zh-CN" sz="60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05190" y="2938145"/>
            <a:ext cx="1217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指针</a:t>
            </a:r>
            <a:endParaRPr lang="zh-CN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81710" y="466090"/>
            <a:ext cx="929195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每一个变量都有一个内存位置，每一个内存位置都定义了可使用（&amp;）运算符访问的地址，它表示了在内存中的一个地址。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" y="1850390"/>
            <a:ext cx="5285105" cy="44723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930" y="1850390"/>
            <a:ext cx="4038600" cy="8610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25500" y="419100"/>
            <a:ext cx="92919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什么是指针？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5500" y="1272540"/>
            <a:ext cx="1027493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指针是一个变量，它的值为另一个变量的地址，即，内存位置的直接地址。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先定义后使用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int num = 10;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int *p = &amp;num;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5500" y="4273550"/>
            <a:ext cx="982218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在变量声明的时候，如果没有确切的地址可以赋值，为指针变量赋一个 NULL 值是一个良好的编程习惯。赋为 NULL 值的指针被称为空指针。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NULL 指针是一个定义在标准库中的值为零的常量。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820420" y="41719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2800" b="1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latin typeface="+mn-ea"/>
              </a:rPr>
              <a:t>、</a:t>
            </a:r>
            <a:r>
              <a:rPr lang="zh-CN" sz="2800" b="1">
                <a:solidFill>
                  <a:schemeClr val="bg1"/>
                </a:solidFill>
                <a:latin typeface="+mn-ea"/>
              </a:rPr>
              <a:t>指针的定义</a:t>
            </a:r>
            <a:endParaRPr lang="zh-CN" altLang="en-US" sz="2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79110" y="2031365"/>
            <a:ext cx="54260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1">
                <a:solidFill>
                  <a:schemeClr val="bg1"/>
                </a:solidFill>
                <a:latin typeface="+mn-ea"/>
              </a:rPr>
              <a:t>6</a:t>
            </a:r>
            <a:r>
              <a:rPr lang="zh-CN" altLang="en-US" sz="2800" b="1">
                <a:solidFill>
                  <a:schemeClr val="bg1"/>
                </a:solidFill>
                <a:latin typeface="+mn-ea"/>
              </a:rPr>
              <a:t>、</a:t>
            </a:r>
            <a:r>
              <a:rPr lang="zh-CN" sz="2800" b="1">
                <a:solidFill>
                  <a:schemeClr val="bg1"/>
                </a:solidFill>
                <a:latin typeface="+mn-ea"/>
              </a:rPr>
              <a:t>函数中通过指针控制变量的值</a:t>
            </a:r>
            <a:endParaRPr lang="zh-CN" altLang="en-US" sz="2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7710" y="269938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2800" b="1">
                <a:solidFill>
                  <a:schemeClr val="bg1"/>
                </a:solidFill>
                <a:latin typeface="+mn-ea"/>
                <a:cs typeface="+mn-ea"/>
              </a:rPr>
              <a:t>3</a:t>
            </a:r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、</a:t>
            </a:r>
            <a:r>
              <a:rPr lang="en-US" sz="2800" b="1">
                <a:solidFill>
                  <a:schemeClr val="bg1"/>
                </a:solidFill>
                <a:latin typeface="+mn-ea"/>
                <a:cs typeface="+mn-ea"/>
              </a:rPr>
              <a:t>&amp;</a:t>
            </a:r>
            <a:r>
              <a:rPr lang="zh-CN" sz="2800" b="1">
                <a:solidFill>
                  <a:schemeClr val="bg1"/>
                </a:solidFill>
                <a:latin typeface="+mn-ea"/>
                <a:cs typeface="+mn-ea"/>
              </a:rPr>
              <a:t>和</a:t>
            </a:r>
            <a:r>
              <a:rPr lang="en-US" sz="2800" b="1">
                <a:solidFill>
                  <a:schemeClr val="bg1"/>
                </a:solidFill>
                <a:latin typeface="+mn-ea"/>
                <a:cs typeface="+mn-ea"/>
              </a:rPr>
              <a:t>*</a:t>
            </a:r>
            <a:r>
              <a:rPr lang="zh-CN" sz="2800" b="1">
                <a:solidFill>
                  <a:schemeClr val="bg1"/>
                </a:solidFill>
                <a:latin typeface="+mn-ea"/>
                <a:cs typeface="+mn-ea"/>
              </a:rPr>
              <a:t>的连用</a:t>
            </a:r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7710" y="382714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2800" b="1">
                <a:solidFill>
                  <a:schemeClr val="bg1"/>
                </a:solidFill>
                <a:latin typeface="+mn-ea"/>
              </a:rPr>
              <a:t>4</a:t>
            </a:r>
            <a:r>
              <a:rPr lang="zh-CN" altLang="en-US" sz="2800" b="1">
                <a:solidFill>
                  <a:schemeClr val="bg1"/>
                </a:solidFill>
                <a:latin typeface="+mn-ea"/>
              </a:rPr>
              <a:t>、</a:t>
            </a:r>
            <a:r>
              <a:rPr lang="zh-CN" sz="2800" b="1">
                <a:solidFill>
                  <a:schemeClr val="bg1"/>
                </a:solidFill>
                <a:latin typeface="+mn-ea"/>
              </a:rPr>
              <a:t>优先级</a:t>
            </a:r>
            <a:endParaRPr lang="zh-CN" altLang="en-US" sz="2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11825" y="699770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2800" b="1">
                <a:solidFill>
                  <a:schemeClr val="bg1"/>
                </a:solidFill>
                <a:latin typeface="+mn-ea"/>
              </a:rPr>
              <a:t>5</a:t>
            </a:r>
            <a:r>
              <a:rPr lang="zh-CN" altLang="en-US" sz="2800" b="1">
                <a:solidFill>
                  <a:schemeClr val="bg1"/>
                </a:solidFill>
                <a:latin typeface="+mn-ea"/>
              </a:rPr>
              <a:t>、</a:t>
            </a:r>
            <a:r>
              <a:rPr lang="zh-CN" sz="2800" b="1">
                <a:solidFill>
                  <a:schemeClr val="bg1"/>
                </a:solidFill>
                <a:latin typeface="+mn-ea"/>
              </a:rPr>
              <a:t>指针的作用</a:t>
            </a:r>
            <a:endParaRPr lang="zh-CN" altLang="en-US" sz="2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79110" y="3542665"/>
            <a:ext cx="5080000" cy="181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2800" b="1">
                <a:solidFill>
                  <a:schemeClr val="bg1"/>
                </a:solidFill>
                <a:latin typeface="+mn-ea"/>
              </a:rPr>
              <a:t>7</a:t>
            </a:r>
            <a:r>
              <a:rPr lang="zh-CN" altLang="en-US" sz="2800" b="1">
                <a:solidFill>
                  <a:schemeClr val="bg1"/>
                </a:solidFill>
                <a:latin typeface="+mn-ea"/>
              </a:rPr>
              <a:t>、</a:t>
            </a:r>
            <a:r>
              <a:rPr lang="zh-CN" sz="2800" b="1">
                <a:solidFill>
                  <a:schemeClr val="bg1"/>
                </a:solidFill>
                <a:latin typeface="+mn-ea"/>
              </a:rPr>
              <a:t>函数多返回值</a:t>
            </a:r>
            <a:endParaRPr lang="zh-CN" sz="2800" b="1">
              <a:solidFill>
                <a:schemeClr val="bg1"/>
              </a:solidFill>
              <a:latin typeface="+mn-ea"/>
            </a:endParaRPr>
          </a:p>
          <a:p>
            <a:pPr indent="0"/>
            <a:endParaRPr lang="zh-CN" altLang="en-US" sz="2800" b="1">
              <a:solidFill>
                <a:schemeClr val="bg1"/>
              </a:solidFill>
              <a:latin typeface="+mn-ea"/>
            </a:endParaRPr>
          </a:p>
          <a:p>
            <a:pPr indent="0"/>
            <a:endParaRPr lang="zh-CN" altLang="en-US" sz="2800" b="1">
              <a:solidFill>
                <a:schemeClr val="bg1"/>
              </a:solidFill>
              <a:latin typeface="+mn-ea"/>
            </a:endParaRPr>
          </a:p>
          <a:p>
            <a:pPr indent="0"/>
            <a:r>
              <a:rPr lang="en-US" altLang="zh-CN" sz="2800" b="1">
                <a:solidFill>
                  <a:schemeClr val="bg1"/>
                </a:solidFill>
                <a:latin typeface="+mn-ea"/>
              </a:rPr>
              <a:t>8</a:t>
            </a:r>
            <a:r>
              <a:rPr lang="zh-CN" altLang="en-US" sz="2800" b="1">
                <a:solidFill>
                  <a:schemeClr val="bg1"/>
                </a:solidFill>
                <a:latin typeface="+mn-ea"/>
              </a:rPr>
              <a:t>、</a:t>
            </a:r>
            <a:r>
              <a:rPr lang="zh-CN" altLang="en-US" sz="2800" b="1">
                <a:solidFill>
                  <a:schemeClr val="bg1"/>
                </a:solidFill>
                <a:latin typeface="+mn-ea"/>
              </a:rPr>
              <a:t>数组的指针应用</a:t>
            </a:r>
            <a:endParaRPr lang="zh-CN" altLang="en-US" sz="2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7710" y="1570990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2800" b="1">
                <a:solidFill>
                  <a:schemeClr val="bg1"/>
                </a:solidFill>
                <a:latin typeface="+mn-ea"/>
                <a:cs typeface="+mn-ea"/>
              </a:rPr>
              <a:t>2</a:t>
            </a:r>
            <a:r>
              <a:rPr lang="zh-CN" sz="2800" b="1">
                <a:solidFill>
                  <a:schemeClr val="bg1"/>
                </a:solidFill>
                <a:latin typeface="+mn-ea"/>
                <a:cs typeface="+mn-ea"/>
              </a:rPr>
              <a:t>、值拷贝、地址拷贝</a:t>
            </a:r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93775" y="929640"/>
            <a:ext cx="1070991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strlen所作的是一个计数器的工作，它从内存的某个位置（可以是字符串开头，中间某个位置，甚至是某个不确定的内存区域）开始扫描，直到碰到第一个字符串结束符'\0'为止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332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作业：</a:t>
            </a:r>
            <a:endParaRPr lang="zh-CN" altLang="en-US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利用指针，编写一个用于交换两个整型变量值的函数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输入：</a:t>
            </a:r>
            <a:r>
              <a:rPr lang="en-US" altLang="zh-CN" b="1" dirty="0">
                <a:solidFill>
                  <a:schemeClr val="bg1"/>
                </a:solidFill>
              </a:rPr>
              <a:t>5 6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输出：</a:t>
            </a:r>
            <a:r>
              <a:rPr lang="en-US" altLang="zh-CN" b="1" dirty="0">
                <a:solidFill>
                  <a:schemeClr val="bg1"/>
                </a:solidFill>
              </a:rPr>
              <a:t>6 5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WPS 演示</Application>
  <PresentationFormat>宽屏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11</cp:revision>
  <dcterms:created xsi:type="dcterms:W3CDTF">2020-02-23T04:36:00Z</dcterms:created>
  <dcterms:modified xsi:type="dcterms:W3CDTF">2021-12-27T09:53:32Z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