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3"/>
    <p:sldId id="256" r:id="rId4"/>
    <p:sldId id="257" r:id="rId5"/>
    <p:sldId id="258" r:id="rId6"/>
    <p:sldId id="287" r:id="rId7"/>
    <p:sldId id="288" r:id="rId8"/>
    <p:sldId id="289" r:id="rId9"/>
    <p:sldId id="260" r:id="rId10"/>
    <p:sldId id="261" r:id="rId11"/>
    <p:sldId id="263" r:id="rId12"/>
    <p:sldId id="273" r:id="rId13"/>
    <p:sldId id="274" r:id="rId14"/>
    <p:sldId id="285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93315" y="1674495"/>
            <a:ext cx="81476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信息奥赛基础       </a:t>
            </a:r>
            <a:r>
              <a:rPr lang="en-US" altLang="zh-CN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#6</a:t>
            </a:r>
            <a:endParaRPr lang="en-US" altLang="zh-CN" sz="60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05190" y="2938145"/>
            <a:ext cx="287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进制转换</a:t>
            </a:r>
            <a:endParaRPr lang="zh-CN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2440" y="131445"/>
            <a:ext cx="1077150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题目描述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小丽同学在编程中学到了回文数的概念，如果一个数正过来读和反过来读是同一个数，那么这个数就是回文数；比如：2、5、8、66、121、686、12321都是回文数，小丽发现，这样的数不算多。于是小丽有个想法，如果这个数不是回文数，但这个数在2进制或者16进制下是回文数，就算这个整数是半个回文数，比如417并不是回文，但417对应的16进制数是1A1是回文数，因此417算半个回文数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请你编程帮助小丽找符合条件的半个回文数。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输入：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第一行是一个整数n（10&lt;=n&lt;=100）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第二行是n个整数（这些整数都是0~999999999之间的整数）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输出：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所有符合条件的半个回文数，每行一个。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440" y="5125085"/>
            <a:ext cx="25400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样例输入：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5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121 417 27 100 21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54680" y="5125085"/>
            <a:ext cx="2540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样例输出：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417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27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21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040" y="210185"/>
            <a:ext cx="7701915" cy="617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320" y="318135"/>
            <a:ext cx="9524365" cy="5909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69845" y="0"/>
            <a:ext cx="8054340" cy="59480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3235" y="365125"/>
            <a:ext cx="4563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作业：</a:t>
            </a:r>
            <a:endParaRPr lang="zh-C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90" y="1265555"/>
            <a:ext cx="11437620" cy="52463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30860" y="317500"/>
            <a:ext cx="4563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作业：</a:t>
            </a:r>
            <a:endParaRPr lang="zh-C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0860" y="317500"/>
            <a:ext cx="2876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进制转换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0860" y="1189990"/>
            <a:ext cx="972566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将数字符号按序排列成数位，并遵照某种由低位到高位进位的方法进行计数，来表示数值的方式，称作进位计数制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0555" y="2312670"/>
            <a:ext cx="95262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进位计数制的表示主要包含三个基本要素：</a:t>
            </a:r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数位、基数和位权</a:t>
            </a:r>
            <a:r>
              <a:rPr lang="zh-CN" altLang="en-US" sz="2400" b="1">
                <a:solidFill>
                  <a:schemeClr val="bg1"/>
                </a:solidFill>
              </a:rPr>
              <a:t>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数位</a:t>
            </a:r>
            <a:r>
              <a:rPr lang="zh-CN" altLang="en-US" sz="2400" b="1">
                <a:solidFill>
                  <a:schemeClr val="bg1"/>
                </a:solidFill>
              </a:rPr>
              <a:t>是指数码在一个数中所处的位置；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基数</a:t>
            </a:r>
            <a:r>
              <a:rPr lang="zh-CN" altLang="en-US" sz="2400" b="1">
                <a:solidFill>
                  <a:schemeClr val="bg1"/>
                </a:solidFill>
              </a:rPr>
              <a:t>是指在某种进位计数制中，每个数位上所能使用的数码的个数，例如十进位计数制中，其基数为10；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位权</a:t>
            </a:r>
            <a:r>
              <a:rPr lang="zh-CN" altLang="en-US" sz="2400" b="1">
                <a:solidFill>
                  <a:schemeClr val="bg1"/>
                </a:solidFill>
              </a:rPr>
              <a:t>是指一个固定值，是指在某种进位计数制中，每个数位上的数码所代表的数值的大小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1600" y="5171440"/>
            <a:ext cx="860361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215.48 = 2×10</a:t>
            </a:r>
            <a:r>
              <a:rPr lang="en-US" altLang="zh-CN" sz="2800" b="1">
                <a:solidFill>
                  <a:schemeClr val="bg1"/>
                </a:solidFill>
              </a:rPr>
              <a:t>^</a:t>
            </a:r>
            <a:r>
              <a:rPr lang="zh-CN" altLang="en-US" sz="2800" b="1">
                <a:solidFill>
                  <a:schemeClr val="bg1"/>
                </a:solidFill>
              </a:rPr>
              <a:t>2＋1×10</a:t>
            </a:r>
            <a:r>
              <a:rPr lang="en-US" altLang="zh-CN" sz="2800" b="1">
                <a:solidFill>
                  <a:schemeClr val="bg1"/>
                </a:solidFill>
              </a:rPr>
              <a:t>^</a:t>
            </a:r>
            <a:r>
              <a:rPr lang="zh-CN" altLang="en-US" sz="2800" b="1">
                <a:solidFill>
                  <a:schemeClr val="bg1"/>
                </a:solidFill>
              </a:rPr>
              <a:t>1＋5×10</a:t>
            </a:r>
            <a:r>
              <a:rPr lang="en-US" altLang="zh-CN" sz="2800" b="1">
                <a:solidFill>
                  <a:schemeClr val="bg1"/>
                </a:solidFill>
              </a:rPr>
              <a:t>^</a:t>
            </a:r>
            <a:r>
              <a:rPr lang="zh-CN" altLang="en-US" sz="2800" b="1">
                <a:solidFill>
                  <a:schemeClr val="bg1"/>
                </a:solidFill>
              </a:rPr>
              <a:t>0＋4×10</a:t>
            </a:r>
            <a:r>
              <a:rPr lang="en-US" altLang="zh-CN" sz="2800" b="1">
                <a:solidFill>
                  <a:schemeClr val="bg1"/>
                </a:solidFill>
              </a:rPr>
              <a:t>^</a:t>
            </a:r>
            <a:r>
              <a:rPr lang="zh-CN" altLang="en-US" sz="2800" b="1">
                <a:solidFill>
                  <a:schemeClr val="bg1"/>
                </a:solidFill>
              </a:rPr>
              <a:t>-1＋8×10</a:t>
            </a:r>
            <a:r>
              <a:rPr lang="en-US" altLang="zh-CN" sz="2800" b="1">
                <a:solidFill>
                  <a:schemeClr val="bg1"/>
                </a:solidFill>
              </a:rPr>
              <a:t>^</a:t>
            </a:r>
            <a:r>
              <a:rPr lang="zh-CN" altLang="en-US" sz="2800" b="1">
                <a:solidFill>
                  <a:schemeClr val="bg1"/>
                </a:solidFill>
              </a:rPr>
              <a:t>-2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2250" y="530860"/>
            <a:ext cx="1118425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２．二进制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　　二进位计数制简称二进制；有二个不同的数码符号：0、1。每个数码符号根据它在这个数中所处的位置（数位），按“逢二进一”来决定其实际数值，即各数位的位权是以2为底的幂次方。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　　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３．八进制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　　八进位计数制简称八进制；有八个不同的数码符号：0、1、2、3、4、5、6、7。每个数码符号根据它在这个数中所处的位置（数位），按“逢八进一”来决定其实际数值，即各数位的位权是以8为底的幂次方。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４．十六进制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　　十六进位计数制简称十六进制；有十六个不同的数码符号：0、1、2、3、4、5、6、7、8、9、A、B、C、D、E、F。每个数码符号根据它在这个数中所处的位置（数位），按“逢十六进一”来决定其实际数值，即各数位的位权是以16为底的幂次方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57860" y="1432560"/>
            <a:ext cx="4563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</a:rPr>
              <a:t>R</a:t>
            </a:r>
            <a:r>
              <a:rPr lang="zh-CN" altLang="en-US" sz="3600" b="1">
                <a:solidFill>
                  <a:schemeClr val="bg1"/>
                </a:solidFill>
              </a:rPr>
              <a:t>转十</a:t>
            </a:r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方法：按权展开求和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pic>
        <p:nvPicPr>
          <p:cNvPr id="2" name="图片 1" descr="03f26bd7997bbbf4394c296e5549610f8a56d6a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8605" y="447040"/>
            <a:ext cx="60960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30860" y="2398395"/>
            <a:ext cx="592201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方法：除</a:t>
            </a:r>
            <a:r>
              <a:rPr lang="en-US" altLang="zh-CN" sz="3200" b="1">
                <a:solidFill>
                  <a:schemeClr val="bg1"/>
                </a:solidFill>
              </a:rPr>
              <a:t>R</a:t>
            </a:r>
            <a:r>
              <a:rPr lang="zh-CN" altLang="en-US" sz="3200" b="1">
                <a:solidFill>
                  <a:schemeClr val="bg1"/>
                </a:solidFill>
              </a:rPr>
              <a:t>求余法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</a:rPr>
              <a:t>除以</a:t>
            </a:r>
            <a:r>
              <a:rPr lang="en-US" altLang="zh-CN" sz="3200" b="1">
                <a:solidFill>
                  <a:schemeClr val="bg1"/>
                </a:solidFill>
              </a:rPr>
              <a:t>R</a:t>
            </a:r>
            <a:r>
              <a:rPr lang="zh-CN" altLang="en-US" sz="3200" b="1">
                <a:solidFill>
                  <a:schemeClr val="bg1"/>
                </a:solidFill>
              </a:rPr>
              <a:t>取余，逆序输出</a:t>
            </a:r>
            <a:endParaRPr lang="zh-CN" altLang="en-US" sz="3200" b="1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3200" b="1">
                <a:solidFill>
                  <a:schemeClr val="bg1"/>
                </a:solidFill>
              </a:rPr>
              <a:t>（</a:t>
            </a:r>
            <a:r>
              <a:rPr lang="en-US" altLang="zh-CN" sz="3200" b="1">
                <a:solidFill>
                  <a:schemeClr val="bg1"/>
                </a:solidFill>
              </a:rPr>
              <a:t>89</a:t>
            </a:r>
            <a:r>
              <a:rPr lang="zh-CN" altLang="en-US" sz="3200" b="1">
                <a:solidFill>
                  <a:schemeClr val="bg1"/>
                </a:solidFill>
              </a:rPr>
              <a:t>）</a:t>
            </a:r>
            <a:r>
              <a:rPr lang="en-US" altLang="zh-CN" sz="1600" b="1">
                <a:solidFill>
                  <a:schemeClr val="bg1"/>
                </a:solidFill>
              </a:rPr>
              <a:t>10     </a:t>
            </a:r>
            <a:r>
              <a:rPr lang="en-US" altLang="zh-CN" sz="2800" b="1">
                <a:solidFill>
                  <a:schemeClr val="bg1"/>
                </a:solidFill>
              </a:rPr>
              <a:t>=</a:t>
            </a:r>
            <a:r>
              <a:rPr lang="en-US" altLang="zh-CN" sz="3200" b="1">
                <a:solidFill>
                  <a:schemeClr val="bg1"/>
                </a:solidFill>
              </a:rPr>
              <a:t> 1011001</a:t>
            </a:r>
            <a:endParaRPr lang="en-US" altLang="zh-CN" b="1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chemeClr val="bg1"/>
                </a:solidFill>
              </a:rPr>
              <a:t>=2^6+2^4+2^3+2^0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l="32589" t="15240" r="43391" b="19630"/>
          <a:stretch>
            <a:fillRect/>
          </a:stretch>
        </p:blipFill>
        <p:spPr>
          <a:xfrm rot="5400000">
            <a:off x="7456805" y="1318895"/>
            <a:ext cx="3192145" cy="48869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0860" y="1376680"/>
            <a:ext cx="16306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solidFill>
                  <a:schemeClr val="bg1"/>
                </a:solidFill>
                <a:sym typeface="+mn-ea"/>
              </a:rPr>
              <a:t>十转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R</a:t>
            </a:r>
            <a:r>
              <a:rPr lang="zh-CN" altLang="en-US" sz="3200" b="1">
                <a:solidFill>
                  <a:schemeClr val="bg1"/>
                </a:solidFill>
                <a:sym typeface="+mn-ea"/>
              </a:rPr>
              <a:t>：</a:t>
            </a:r>
            <a:endParaRPr lang="zh-CN" altLang="en-US" sz="32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880" y="159829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solidFill>
                  <a:schemeClr val="bg1"/>
                </a:solidFill>
                <a:sym typeface="+mn-ea"/>
              </a:rPr>
              <a:t>二转八：</a:t>
            </a:r>
            <a:endParaRPr lang="zh-CN" altLang="en-US" sz="3200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4" descr="df087f0f8b56ad04c77c4c5ddae10ef85956d0a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680" y="753745"/>
            <a:ext cx="6665595" cy="4499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9880" y="2506980"/>
            <a:ext cx="382016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方法：3位二进制数按权展开相加得到1位八进制数（由右向左）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6880" y="4669790"/>
            <a:ext cx="26212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solidFill>
                  <a:schemeClr val="bg1"/>
                </a:solidFill>
                <a:sym typeface="+mn-ea"/>
              </a:rPr>
              <a:t>二转十六同理</a:t>
            </a:r>
            <a:endParaRPr lang="zh-CN" altLang="en-US" sz="32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8485" y="1360805"/>
            <a:ext cx="1402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solidFill>
                  <a:schemeClr val="bg1"/>
                </a:solidFill>
                <a:sym typeface="+mn-ea"/>
              </a:rPr>
              <a:t>八转二</a:t>
            </a:r>
            <a:endParaRPr lang="zh-CN" altLang="en-US" sz="3200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4" descr="50a010f85856d53d4730835d47d2bb665059caa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0440" y="669290"/>
            <a:ext cx="6364605" cy="42430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8485" y="2306320"/>
            <a:ext cx="371157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方法：八进制数每一位转二进制，相连得到二进制数，对每个八进制为3个二进制，不足时在最左边补零。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8485" y="4912360"/>
            <a:ext cx="26212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solidFill>
                  <a:schemeClr val="bg1"/>
                </a:solidFill>
                <a:sym typeface="+mn-ea"/>
              </a:rPr>
              <a:t>十六转二同理</a:t>
            </a:r>
            <a:endParaRPr lang="zh-CN" altLang="en-US" sz="32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4995" y="238760"/>
            <a:ext cx="6457315" cy="6184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4025" y="132080"/>
            <a:ext cx="7874635" cy="61442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00981196"/>
  <p:tag name="KSO_WM_UNIT_PLACING_PICTURE_USER_VIEWPORT" val="{&quot;height&quot;:6795,&quot;width&quot;:7095}"/>
</p:tagLst>
</file>

<file path=ppt/tags/tag2.xml><?xml version="1.0" encoding="utf-8"?>
<p:tagLst xmlns:p="http://schemas.openxmlformats.org/presentationml/2006/main">
  <p:tag name="REFSHAPE" val="290671780"/>
  <p:tag name="KSO_WM_UNIT_PLACING_PICTURE_USER_VIEWPORT" val="{&quot;height&quot;:6870,&quot;width&quot;:8805}"/>
</p:tagLst>
</file>

<file path=ppt/tags/tag3.xml><?xml version="1.0" encoding="utf-8"?>
<p:tagLst xmlns:p="http://schemas.openxmlformats.org/presentationml/2006/main">
  <p:tag name="REFSHAPE" val="208359740"/>
  <p:tag name="KSO_WM_UNIT_PLACING_PICTURE_USER_VIEWPORT" val="{&quot;height&quot;:6735,&quot;width&quot;:91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</Words>
  <Application>WPS 演示</Application>
  <PresentationFormat>宽屏</PresentationFormat>
  <Paragraphs>71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齐天伦</cp:lastModifiedBy>
  <cp:revision>19</cp:revision>
  <dcterms:created xsi:type="dcterms:W3CDTF">2020-02-26T08:23:00Z</dcterms:created>
  <dcterms:modified xsi:type="dcterms:W3CDTF">2021-07-09T13:17:23Z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