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59" r:id="rId7"/>
    <p:sldId id="260" r:id="rId8"/>
    <p:sldId id="262" r:id="rId9"/>
    <p:sldId id="264" r:id="rId10"/>
    <p:sldId id="265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674495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信息奥赛基础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#7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5190" y="2938145"/>
            <a:ext cx="287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高精度计算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607185" y="991235"/>
          <a:ext cx="8547735" cy="8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05"/>
                <a:gridCol w="1221105"/>
                <a:gridCol w="1221105"/>
                <a:gridCol w="1221105"/>
                <a:gridCol w="1221105"/>
                <a:gridCol w="1221105"/>
                <a:gridCol w="1221105"/>
              </a:tblGrid>
              <a:tr h="839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4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4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4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4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4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4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4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76425" y="2006600"/>
            <a:ext cx="8278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 0	     1          2	           3	     4	         5	  6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1850" y="297180"/>
            <a:ext cx="5222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为什么要做高精度？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1850" y="1711325"/>
            <a:ext cx="5222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加法计算的思路？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8850" y="2507615"/>
            <a:ext cx="52228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从右向左逐位相加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从右向左逐位进位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65825" y="1711325"/>
            <a:ext cx="5222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编程如何实现？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8395" y="4048125"/>
            <a:ext cx="27851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  9 7 3 4</a:t>
            </a:r>
            <a:endParaRPr lang="en-US" altLang="zh-CN" sz="3600" b="1">
              <a:solidFill>
                <a:schemeClr val="bg1"/>
              </a:solidFill>
            </a:endParaRPr>
          </a:p>
          <a:p>
            <a:r>
              <a:rPr lang="en-US" altLang="zh-CN" sz="3600" b="1">
                <a:solidFill>
                  <a:schemeClr val="bg1"/>
                </a:solidFill>
              </a:rPr>
              <a:t>+   5 9 7 </a:t>
            </a:r>
            <a:endParaRPr lang="en-US" altLang="zh-CN" sz="3600" b="1">
              <a:solidFill>
                <a:schemeClr val="bg1"/>
              </a:solidFill>
            </a:endParaRPr>
          </a:p>
          <a:p>
            <a:r>
              <a:rPr lang="en-US" altLang="zh-CN" sz="3600" b="1">
                <a:solidFill>
                  <a:schemeClr val="bg1"/>
                </a:solidFill>
              </a:rPr>
              <a:t>10 3 3 1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13460" y="5119370"/>
            <a:ext cx="2205990" cy="16510"/>
          </a:xfrm>
          <a:prstGeom prst="line">
            <a:avLst/>
          </a:prstGeom>
          <a:ln w="508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6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31385" y="1472565"/>
          <a:ext cx="5433060" cy="329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612"/>
                <a:gridCol w="1086612"/>
                <a:gridCol w="1086612"/>
                <a:gridCol w="1086612"/>
                <a:gridCol w="1086612"/>
              </a:tblGrid>
              <a:tr h="8420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426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3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  <a:endParaRPr lang="en-US" altLang="zh-CN" sz="18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3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2930" y="1637030"/>
            <a:ext cx="27851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  9 7 3 4</a:t>
            </a:r>
            <a:endParaRPr lang="en-US" altLang="zh-CN" sz="3600" b="1">
              <a:solidFill>
                <a:schemeClr val="bg1"/>
              </a:solidFill>
            </a:endParaRPr>
          </a:p>
          <a:p>
            <a:r>
              <a:rPr lang="en-US" altLang="zh-CN" sz="3600" b="1">
                <a:solidFill>
                  <a:schemeClr val="bg1"/>
                </a:solidFill>
              </a:rPr>
              <a:t>+   5 9 7 </a:t>
            </a:r>
            <a:endParaRPr lang="en-US" altLang="zh-CN" sz="3600" b="1">
              <a:solidFill>
                <a:schemeClr val="bg1"/>
              </a:solidFill>
            </a:endParaRPr>
          </a:p>
          <a:p>
            <a:r>
              <a:rPr lang="en-US" altLang="zh-CN" sz="3600" b="1">
                <a:solidFill>
                  <a:schemeClr val="bg1"/>
                </a:solidFill>
              </a:rPr>
              <a:t>10 3 3 1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80695" y="2708275"/>
            <a:ext cx="2205990" cy="16510"/>
          </a:xfrm>
          <a:prstGeom prst="line">
            <a:avLst/>
          </a:prstGeom>
          <a:ln w="508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19830" y="827405"/>
            <a:ext cx="678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下标：</a:t>
            </a:r>
            <a:r>
              <a:rPr lang="en-US" altLang="zh-CN" sz="3600" b="1">
                <a:solidFill>
                  <a:schemeClr val="bg1"/>
                </a:solidFill>
              </a:rPr>
              <a:t> 0       1	        2        3        4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351020" y="3111500"/>
            <a:ext cx="6391910" cy="1333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86685" y="4869180"/>
            <a:ext cx="7843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最终结果：</a:t>
            </a:r>
            <a:r>
              <a:rPr lang="en-US" altLang="zh-CN" sz="3600" b="1">
                <a:solidFill>
                  <a:schemeClr val="bg1"/>
                </a:solidFill>
              </a:rPr>
              <a:t> 1        0	3        3        1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1470" y="116205"/>
            <a:ext cx="3597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加法计算的思路？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1045845" y="1579880"/>
            <a:ext cx="66306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字符串读入高精度整数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将每一位逆序存入两个整数数组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从左向右逐位计算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逆序输出结果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116205"/>
            <a:ext cx="3597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加法计算的思路：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50825" y="243840"/>
            <a:ext cx="5222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减法计算的思路？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5685" y="2104390"/>
            <a:ext cx="27851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     7 3 4</a:t>
            </a:r>
            <a:endParaRPr lang="en-US" altLang="zh-CN" sz="3600" b="1">
              <a:solidFill>
                <a:schemeClr val="bg1"/>
              </a:solidFill>
            </a:endParaRPr>
          </a:p>
          <a:p>
            <a:r>
              <a:rPr lang="en-US" altLang="zh-CN" sz="3600" b="1">
                <a:solidFill>
                  <a:schemeClr val="bg1"/>
                </a:solidFill>
              </a:rPr>
              <a:t>-    5 9 7 </a:t>
            </a:r>
            <a:endParaRPr lang="en-US" altLang="zh-CN" sz="3600" b="1">
              <a:solidFill>
                <a:schemeClr val="bg1"/>
              </a:solidFill>
            </a:endParaRPr>
          </a:p>
          <a:p>
            <a:r>
              <a:rPr lang="en-US" altLang="zh-CN" sz="3600" b="1">
                <a:solidFill>
                  <a:schemeClr val="bg1"/>
                </a:solidFill>
              </a:rPr>
              <a:t>     1 3 7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33450" y="3175635"/>
            <a:ext cx="2205990" cy="16510"/>
          </a:xfrm>
          <a:prstGeom prst="line">
            <a:avLst/>
          </a:prstGeom>
          <a:ln w="508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841365" y="1472565"/>
          <a:ext cx="5433060" cy="329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612"/>
                <a:gridCol w="1086612"/>
                <a:gridCol w="1086612"/>
                <a:gridCol w="1086612"/>
              </a:tblGrid>
              <a:tr h="8420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426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3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8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29810" y="827405"/>
            <a:ext cx="678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下标：</a:t>
            </a:r>
            <a:r>
              <a:rPr lang="en-US" altLang="zh-CN" sz="3600" b="1">
                <a:solidFill>
                  <a:schemeClr val="bg1"/>
                </a:solidFill>
              </a:rPr>
              <a:t> 0       1	        2        3        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024755" y="3162300"/>
            <a:ext cx="6391910" cy="1333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20795" y="4295775"/>
            <a:ext cx="7843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最终结果：</a:t>
            </a:r>
            <a:r>
              <a:rPr lang="en-US" altLang="zh-CN" sz="3600" b="1">
                <a:solidFill>
                  <a:schemeClr val="bg1"/>
                </a:solidFill>
              </a:rPr>
              <a:t> 1        3	7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450" y="5735955"/>
            <a:ext cx="966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 b="1">
                <a:solidFill>
                  <a:schemeClr val="bg1"/>
                </a:solidFill>
              </a:rPr>
              <a:t>判断正负</a:t>
            </a:r>
            <a:r>
              <a:rPr lang="zh-CN" altLang="en-US" sz="3600" b="1">
                <a:solidFill>
                  <a:schemeClr val="bg1"/>
                </a:solidFill>
              </a:rPr>
              <a:t>，若</a:t>
            </a:r>
            <a:r>
              <a:rPr lang="en-US" altLang="zh-CN" sz="3600" b="1">
                <a:solidFill>
                  <a:schemeClr val="bg1"/>
                </a:solidFill>
              </a:rPr>
              <a:t>a&lt;b</a:t>
            </a:r>
            <a:r>
              <a:rPr lang="zh-CN" sz="3600" b="1">
                <a:solidFill>
                  <a:schemeClr val="bg1"/>
                </a:solidFill>
              </a:rPr>
              <a:t>，交换两字符串的位置</a:t>
            </a:r>
            <a:endParaRPr 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93775" y="465455"/>
            <a:ext cx="2642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乘法计算？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77230" y="728345"/>
          <a:ext cx="5433060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10"/>
                <a:gridCol w="905510"/>
                <a:gridCol w="905510"/>
                <a:gridCol w="905510"/>
                <a:gridCol w="905510"/>
                <a:gridCol w="905510"/>
              </a:tblGrid>
              <a:tr h="8420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 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426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3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3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8032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5111115" y="2367280"/>
            <a:ext cx="6391910" cy="1333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V="1">
            <a:off x="5111115" y="4013835"/>
            <a:ext cx="6391910" cy="1333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54000" y="83185"/>
            <a:ext cx="2642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高精度乘法？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295775" y="601980"/>
          <a:ext cx="3416935" cy="60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85"/>
                <a:gridCol w="621665"/>
                <a:gridCol w="670560"/>
                <a:gridCol w="669290"/>
                <a:gridCol w="737235"/>
              </a:tblGrid>
              <a:tr h="7975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975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endParaRPr lang="en-US" altLang="zh-CN" sz="20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896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  <a:endParaRPr lang="en-US" altLang="zh-CN" sz="16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  <a:endParaRPr lang="en-US" altLang="zh-CN" sz="16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  <a:endParaRPr lang="en-US" altLang="zh-CN" sz="16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0896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  <a:endParaRPr lang="en-US" altLang="zh-CN" sz="16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  <a:endParaRPr lang="en-US" altLang="zh-CN" sz="16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  <a:endParaRPr lang="en-US" altLang="zh-CN" sz="16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800" b="1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439920" y="2192655"/>
            <a:ext cx="2406015" cy="571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439920" y="4117975"/>
            <a:ext cx="2406015" cy="571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24580" y="144780"/>
            <a:ext cx="5450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下标：</a:t>
            </a:r>
            <a:r>
              <a:rPr lang="en-US" altLang="zh-CN" sz="2400" b="1">
                <a:solidFill>
                  <a:schemeClr val="bg1"/>
                </a:solidFill>
              </a:rPr>
              <a:t> 0       1	     2       3       4	      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39920" y="5104765"/>
            <a:ext cx="2406015" cy="571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95775" y="5898515"/>
            <a:ext cx="2406015" cy="571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09880" y="183515"/>
            <a:ext cx="111359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一个大整数（不超过</a:t>
            </a:r>
            <a:r>
              <a:rPr lang="en-US" altLang="zh-CN" sz="3200" b="1">
                <a:solidFill>
                  <a:schemeClr val="bg1"/>
                </a:solidFill>
              </a:rPr>
              <a:t>300</a:t>
            </a:r>
            <a:r>
              <a:rPr lang="zh-CN" altLang="en-US" sz="3200" b="1">
                <a:solidFill>
                  <a:schemeClr val="bg1"/>
                </a:solidFill>
              </a:rPr>
              <a:t>位且大于</a:t>
            </a:r>
            <a:r>
              <a:rPr lang="en-US" altLang="zh-CN" sz="3200" b="1">
                <a:solidFill>
                  <a:schemeClr val="bg1"/>
                </a:solidFill>
              </a:rPr>
              <a:t>0</a:t>
            </a:r>
            <a:r>
              <a:rPr lang="zh-CN" altLang="en-US" sz="3200" b="1">
                <a:solidFill>
                  <a:schemeClr val="bg1"/>
                </a:solidFill>
              </a:rPr>
              <a:t>）除以一个正整数（不超过</a:t>
            </a:r>
            <a:r>
              <a:rPr lang="en-US" altLang="zh-CN" sz="3200" b="1">
                <a:solidFill>
                  <a:schemeClr val="bg1"/>
                </a:solidFill>
              </a:rPr>
              <a:t>9</a:t>
            </a:r>
            <a:r>
              <a:rPr lang="zh-CN" altLang="en-US" sz="3200" b="1">
                <a:solidFill>
                  <a:schemeClr val="bg1"/>
                </a:solidFill>
              </a:rPr>
              <a:t>位</a:t>
            </a:r>
            <a:r>
              <a:rPr lang="en-US" altLang="zh-CN" sz="3200" b="1">
                <a:solidFill>
                  <a:schemeClr val="bg1"/>
                </a:solidFill>
              </a:rPr>
              <a:t>)</a:t>
            </a:r>
            <a:r>
              <a:rPr lang="zh-CN" altLang="en-US" sz="3200" b="1">
                <a:solidFill>
                  <a:schemeClr val="bg1"/>
                </a:solidFill>
              </a:rPr>
              <a:t>，求商和余数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196840" y="1776730"/>
            <a:ext cx="4250055" cy="0"/>
          </a:xfrm>
          <a:prstGeom prst="line">
            <a:avLst/>
          </a:prstGeom>
          <a:ln w="57150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822190" y="1812925"/>
            <a:ext cx="365125" cy="906145"/>
          </a:xfrm>
          <a:prstGeom prst="line">
            <a:avLst/>
          </a:prstGeom>
          <a:ln w="57150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5308600" y="1947545"/>
          <a:ext cx="3906520" cy="476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</a:tblGrid>
              <a:tr h="528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72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36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36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375785" y="1947545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36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5308600" y="1101725"/>
          <a:ext cx="390652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 flipV="1">
            <a:off x="5184775" y="2966720"/>
            <a:ext cx="4225925" cy="24130"/>
          </a:xfrm>
          <a:prstGeom prst="line">
            <a:avLst/>
          </a:prstGeom>
          <a:ln w="57150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96840" y="5080000"/>
            <a:ext cx="4164965" cy="0"/>
          </a:xfrm>
          <a:prstGeom prst="line">
            <a:avLst/>
          </a:prstGeom>
          <a:ln w="57150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257800" y="6184900"/>
            <a:ext cx="4152900" cy="0"/>
          </a:xfrm>
          <a:prstGeom prst="line">
            <a:avLst/>
          </a:prstGeom>
          <a:ln w="57150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93775" y="455295"/>
            <a:ext cx="4862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solidFill>
                  <a:schemeClr val="bg1"/>
                </a:solidFill>
              </a:rPr>
              <a:t>作业：求</a:t>
            </a:r>
            <a:r>
              <a:rPr lang="en-US" altLang="zh-CN" sz="3200" b="1">
                <a:solidFill>
                  <a:schemeClr val="bg1"/>
                </a:solidFill>
              </a:rPr>
              <a:t>2^n</a:t>
            </a:r>
            <a:r>
              <a:rPr lang="zh-CN" altLang="en-US" sz="3200" b="1">
                <a:solidFill>
                  <a:schemeClr val="bg1"/>
                </a:solidFill>
              </a:rPr>
              <a:t>的高精度值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a44c6b1-7412-4a83-af16-bbf2facbc2d3}"/>
  <p:tag name="TABLE_RECT" val="430*208.65*100*122.7"/>
  <p:tag name="TABLE_EMPHASIZE_COLOR" val="6579300"/>
  <p:tag name="TABLE_ONEKEY_SKIN_IDX" val="0"/>
  <p:tag name="TABLE_SKINIDX" val="-1"/>
  <p:tag name="TABLE_COLORIDX" val="l"/>
</p:tagLst>
</file>

<file path=ppt/tags/tag2.xml><?xml version="1.0" encoding="utf-8"?>
<p:tagLst xmlns:p="http://schemas.openxmlformats.org/presentationml/2006/main">
  <p:tag name="KSO_WM_UNIT_TABLE_BEAUTIFY" val="smartTable{1a44c6b1-7412-4a83-af16-bbf2facbc2d3}"/>
  <p:tag name="TABLE_RECT" val="430*208.65*100*122.7"/>
  <p:tag name="TABLE_EMPHASIZE_COLOR" val="6579300"/>
  <p:tag name="TABLE_ONEKEY_SKIN_IDX" val="0"/>
  <p:tag name="TABLE_SKINIDX" val="-1"/>
  <p:tag name="TABLE_COLORIDX" val="l"/>
</p:tagLst>
</file>

<file path=ppt/tags/tag3.xml><?xml version="1.0" encoding="utf-8"?>
<p:tagLst xmlns:p="http://schemas.openxmlformats.org/presentationml/2006/main">
  <p:tag name="KSO_WM_UNIT_TABLE_BEAUTIFY" val="smartTable{1a44c6b1-7412-4a83-af16-bbf2facbc2d3}"/>
  <p:tag name="TABLE_RECT" val="430*208.65*100*122.7"/>
  <p:tag name="TABLE_EMPHASIZE_COLOR" val="6579300"/>
  <p:tag name="TABLE_ONEKEY_SKIN_IDX" val="0"/>
  <p:tag name="TABLE_SKINIDX" val="-1"/>
  <p:tag name="TABLE_COLORIDX" val="l"/>
</p:tagLst>
</file>

<file path=ppt/tags/tag4.xml><?xml version="1.0" encoding="utf-8"?>
<p:tagLst xmlns:p="http://schemas.openxmlformats.org/presentationml/2006/main">
  <p:tag name="KSO_WM_UNIT_TABLE_BEAUTIFY" val="smartTable{b6eaafc4-dc2f-4a40-b403-ce43bff2fa4d}"/>
  <p:tag name="TABLE_RECT" val="430*208.65*100*122.7"/>
  <p:tag name="TABLE_EMPHASIZE_COLOR" val="6579300"/>
  <p:tag name="TABLE_ONEKEY_SKIN_IDX" val="0"/>
  <p:tag name="TABLE_SKINIDX" val="-1"/>
  <p:tag name="TABLE_COLORIDX" val="l"/>
</p:tagLst>
</file>

<file path=ppt/tags/tag5.xml><?xml version="1.0" encoding="utf-8"?>
<p:tagLst xmlns:p="http://schemas.openxmlformats.org/presentationml/2006/main">
  <p:tag name="KSO_WM_UNIT_TABLE_BEAUTIFY" val="smartTable{5dc041ae-53a1-40d1-8c39-da8290b14ba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238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15</cp:revision>
  <dcterms:created xsi:type="dcterms:W3CDTF">2020-02-26T08:34:00Z</dcterms:created>
  <dcterms:modified xsi:type="dcterms:W3CDTF">2021-12-29T16:10:50Z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