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7" r:id="rId3"/>
    <p:sldId id="258" r:id="rId4"/>
    <p:sldId id="256" r:id="rId5"/>
    <p:sldId id="263" r:id="rId6"/>
    <p:sldId id="257" r:id="rId7"/>
    <p:sldId id="264" r:id="rId8"/>
    <p:sldId id="265" r:id="rId9"/>
    <p:sldId id="266" r:id="rId10"/>
    <p:sldId id="270" r:id="rId11"/>
    <p:sldId id="271" r:id="rId12"/>
    <p:sldId id="288" r:id="rId13"/>
    <p:sldId id="275" r:id="rId14"/>
    <p:sldId id="279" r:id="rId15"/>
    <p:sldId id="280" r:id="rId16"/>
    <p:sldId id="272" r:id="rId17"/>
    <p:sldId id="281" r:id="rId18"/>
    <p:sldId id="285" r:id="rId19"/>
    <p:sldId id="276" r:id="rId20"/>
    <p:sldId id="28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93315" y="1674495"/>
            <a:ext cx="81476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信息奥赛基础       </a:t>
            </a:r>
            <a:r>
              <a:rPr lang="en-US" altLang="zh-CN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#9</a:t>
            </a:r>
            <a:endParaRPr lang="en-US" altLang="zh-CN" sz="6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05190" y="2938145"/>
            <a:ext cx="287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递推</a:t>
            </a:r>
            <a:endParaRPr lang="zh-CN" altLang="en-US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7028815" y="1118870"/>
          <a:ext cx="3651250" cy="462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50"/>
                <a:gridCol w="730250"/>
                <a:gridCol w="730250"/>
                <a:gridCol w="730250"/>
                <a:gridCol w="730250"/>
              </a:tblGrid>
              <a:tr h="95948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20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150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91567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9150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9150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44170" y="126365"/>
            <a:ext cx="2269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cs typeface="+mn-ea"/>
              </a:rPr>
              <a:t>递推解法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cs typeface="+mn-ea"/>
              </a:rPr>
              <a:t>：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39280" y="339090"/>
            <a:ext cx="2269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cs typeface="+mn-ea"/>
              </a:rPr>
              <a:t>数组模拟图：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13660" y="4163695"/>
            <a:ext cx="3767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从倒数第二层开始向上递推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433820" y="1564640"/>
            <a:ext cx="40005" cy="299783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3285" y="185420"/>
            <a:ext cx="581787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15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9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10 2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15 2 5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14 0 3 5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9 8 2 0 7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15 0 9 0 6 2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8 9 0 8 8 7 6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3 3 6 8 19 3 4 9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2 0 4 8 0 8 9 1 1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1 4 7 0 8 5 10 9 8 1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10 2 5 10 5 8 40 3 9 10 11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1 2 3 4 5 6 7 8 9 10 11 12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1 2 3 4 5 6 7 8 9 10 11 12 13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14 13 12 11 10 9 8 7 6 5 4 3 2 1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19 21 53 12 40 55 28 92 30 28 95 10 20 39 50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输出：</a:t>
            </a:r>
            <a:r>
              <a:rPr lang="en-US" altLang="zh-CN" sz="2400" b="1">
                <a:solidFill>
                  <a:schemeClr val="bg1"/>
                </a:solidFill>
              </a:rPr>
              <a:t>267</a:t>
            </a:r>
            <a:endParaRPr lang="en-US" altLang="zh-CN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84480" y="364490"/>
            <a:ext cx="23685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例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数塔行走路线问题：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numTower.cpp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5800" y="2609850"/>
            <a:ext cx="10820400" cy="3857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270" y="284480"/>
            <a:ext cx="3286125" cy="21170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825" y="284480"/>
            <a:ext cx="2525395" cy="11931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130175"/>
            <a:ext cx="918210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" y="2366645"/>
            <a:ext cx="6657975" cy="3895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30" y="1371600"/>
            <a:ext cx="6657975" cy="389572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8498205" y="912495"/>
          <a:ext cx="2190750" cy="553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50"/>
                <a:gridCol w="730250"/>
                <a:gridCol w="730250"/>
              </a:tblGrid>
              <a:tr h="95948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9150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</a:tr>
              <a:tr h="91567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</a:tr>
              <a:tr h="9150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</a:tr>
              <a:tr h="9150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9150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878445" y="314325"/>
            <a:ext cx="3767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下标：</a:t>
            </a:r>
            <a:r>
              <a:rPr lang="en-US" altLang="zh-CN" sz="2000" b="1">
                <a:solidFill>
                  <a:schemeClr val="bg1"/>
                </a:solidFill>
              </a:rPr>
              <a:t>0	           1          2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78445" y="613410"/>
            <a:ext cx="46482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下标：</a:t>
            </a:r>
            <a:r>
              <a:rPr lang="en-US" altLang="zh-CN" sz="2000" b="1">
                <a:solidFill>
                  <a:schemeClr val="bg1"/>
                </a:solidFill>
              </a:rPr>
              <a:t>0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  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         1</a:t>
            </a:r>
            <a:endParaRPr lang="en-US" altLang="zh-CN" sz="2000" b="1">
              <a:solidFill>
                <a:schemeClr val="bg1"/>
              </a:solidFill>
            </a:endParaRPr>
          </a:p>
          <a:p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          2</a:t>
            </a:r>
            <a:endParaRPr lang="en-US" altLang="zh-CN" sz="2000" b="1">
              <a:solidFill>
                <a:schemeClr val="bg1"/>
              </a:solidFill>
            </a:endParaRPr>
          </a:p>
          <a:p>
            <a:endParaRPr lang="en-US" altLang="zh-CN" sz="2000" b="1">
              <a:solidFill>
                <a:schemeClr val="bg1"/>
              </a:solidFill>
            </a:endParaRPr>
          </a:p>
          <a:p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3</a:t>
            </a:r>
            <a:endParaRPr lang="en-US" altLang="zh-CN" sz="2000" b="1">
              <a:solidFill>
                <a:schemeClr val="bg1"/>
              </a:solidFill>
            </a:endParaRPr>
          </a:p>
          <a:p>
            <a:endParaRPr lang="en-US" altLang="zh-CN" sz="2000" b="1">
              <a:solidFill>
                <a:schemeClr val="bg1"/>
              </a:solidFill>
            </a:endParaRPr>
          </a:p>
          <a:p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4</a:t>
            </a:r>
            <a:endParaRPr lang="en-US" altLang="zh-CN" sz="2000" b="1">
              <a:solidFill>
                <a:schemeClr val="bg1"/>
              </a:solidFill>
            </a:endParaRPr>
          </a:p>
          <a:p>
            <a:endParaRPr lang="en-US" altLang="zh-CN" sz="2000" b="1">
              <a:solidFill>
                <a:schemeClr val="bg1"/>
              </a:solidFill>
            </a:endParaRPr>
          </a:p>
          <a:p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5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3276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例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过河卒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41045"/>
            <a:ext cx="11546205" cy="5656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2023" r="42596" b="-977"/>
          <a:stretch>
            <a:fillRect/>
          </a:stretch>
        </p:blipFill>
        <p:spPr>
          <a:xfrm>
            <a:off x="6280150" y="2294890"/>
            <a:ext cx="5747385" cy="34899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-1905"/>
            <a:ext cx="3276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习题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骨牌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12495" y="939165"/>
            <a:ext cx="944943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solidFill>
                  <a:schemeClr val="bg1"/>
                </a:solidFill>
                <a:ea typeface="宋体" panose="02010600030101010101" pitchFamily="2" charset="-122"/>
              </a:rPr>
              <a:t>题目描述</a:t>
            </a:r>
            <a:r>
              <a:rPr lang="zh-CN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有</a:t>
            </a:r>
            <a:r>
              <a:rPr lang="en-US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1×n</a:t>
            </a:r>
            <a:r>
              <a:rPr lang="zh-CN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n&lt;=50</a:t>
            </a:r>
            <a:r>
              <a:rPr lang="zh-CN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）的一个长方形，用一个</a:t>
            </a:r>
            <a:r>
              <a:rPr lang="en-US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1×1</a:t>
            </a:r>
            <a:r>
              <a:rPr lang="zh-CN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1×2</a:t>
            </a:r>
            <a:r>
              <a:rPr lang="zh-CN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和</a:t>
            </a:r>
            <a:r>
              <a:rPr lang="en-US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1×3</a:t>
            </a:r>
            <a:r>
              <a:rPr lang="zh-CN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的骨牌铺满方格，请问有多少种铺法？例如当</a:t>
            </a:r>
            <a:r>
              <a:rPr lang="en-US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n=3</a:t>
            </a:r>
            <a:r>
              <a:rPr lang="zh-CN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时为</a:t>
            </a:r>
            <a:r>
              <a:rPr lang="en-US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1×3</a:t>
            </a:r>
            <a:r>
              <a:rPr lang="zh-CN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的方格。此时用</a:t>
            </a:r>
            <a:r>
              <a:rPr lang="en-US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1×1</a:t>
            </a:r>
            <a:r>
              <a:rPr lang="zh-CN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1×2</a:t>
            </a:r>
            <a:r>
              <a:rPr lang="zh-CN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和</a:t>
            </a:r>
            <a:r>
              <a:rPr lang="en-US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1×3</a:t>
            </a:r>
            <a:r>
              <a:rPr lang="zh-CN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的骨牌铺满方格，共有四种铺法。如下图：</a:t>
            </a:r>
            <a:endParaRPr lang="zh-CN" altLang="en-US" sz="24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56000" y="2267902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556000" y="2572702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3556000" y="2877502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2573655" y="2877185"/>
            <a:ext cx="6127750" cy="8648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文本框 103"/>
          <p:cNvSpPr txBox="1"/>
          <p:nvPr/>
        </p:nvSpPr>
        <p:spPr>
          <a:xfrm>
            <a:off x="912495" y="3741738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1">
                <a:solidFill>
                  <a:schemeClr val="bg1"/>
                </a:solidFill>
                <a:ea typeface="宋体" panose="02010600030101010101" pitchFamily="2" charset="-122"/>
              </a:rPr>
              <a:t>输入一个整数</a:t>
            </a:r>
            <a:r>
              <a:rPr lang="en-US" sz="2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n</a:t>
            </a:r>
            <a:r>
              <a:rPr lang="zh-CN" sz="2000" b="1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sz="2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n&lt;=50</a:t>
            </a:r>
            <a:r>
              <a:rPr lang="zh-CN" sz="2000" b="1">
                <a:solidFill>
                  <a:schemeClr val="bg1"/>
                </a:solidFill>
                <a:ea typeface="宋体" panose="02010600030101010101" pitchFamily="2" charset="-122"/>
              </a:rPr>
              <a:t>）输出骨牌的铺法样例输入</a:t>
            </a:r>
            <a:r>
              <a:rPr lang="en-US" sz="2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3</a:t>
            </a:r>
            <a:r>
              <a:rPr lang="zh-CN" sz="2000" b="1">
                <a:solidFill>
                  <a:schemeClr val="bg1"/>
                </a:solidFill>
                <a:ea typeface="宋体" panose="02010600030101010101" pitchFamily="2" charset="-122"/>
              </a:rPr>
              <a:t>样例输出</a:t>
            </a:r>
            <a:r>
              <a:rPr lang="en-US" sz="2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4</a:t>
            </a:r>
            <a:endParaRPr lang="en-US" altLang="en-US" sz="20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5420" y="578485"/>
            <a:ext cx="15513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1</a:t>
            </a:r>
            <a:endParaRPr lang="en-US" altLang="zh-CN" sz="3600">
              <a:solidFill>
                <a:schemeClr val="bg1"/>
              </a:solidFill>
            </a:endParaRPr>
          </a:p>
          <a:p>
            <a:endParaRPr lang="en-US" altLang="zh-CN" sz="3600">
              <a:solidFill>
                <a:schemeClr val="bg1"/>
              </a:solidFill>
            </a:endParaRPr>
          </a:p>
          <a:p>
            <a:r>
              <a:rPr lang="en-US" altLang="zh-CN" sz="3600">
                <a:solidFill>
                  <a:schemeClr val="bg1"/>
                </a:solidFill>
              </a:rPr>
              <a:t>2</a:t>
            </a:r>
            <a:endParaRPr lang="en-US" altLang="zh-CN" sz="3600">
              <a:solidFill>
                <a:schemeClr val="bg1"/>
              </a:solidFill>
            </a:endParaRPr>
          </a:p>
          <a:p>
            <a:endParaRPr lang="en-US" altLang="zh-CN" sz="3600">
              <a:solidFill>
                <a:schemeClr val="bg1"/>
              </a:solidFill>
            </a:endParaRPr>
          </a:p>
          <a:p>
            <a:r>
              <a:rPr lang="en-US" altLang="zh-CN" sz="3600">
                <a:solidFill>
                  <a:schemeClr val="bg1"/>
                </a:solidFill>
              </a:rPr>
              <a:t>4</a:t>
            </a:r>
            <a:endParaRPr lang="en-US" altLang="zh-CN" sz="3600">
              <a:solidFill>
                <a:schemeClr val="bg1"/>
              </a:solidFill>
            </a:endParaRPr>
          </a:p>
          <a:p>
            <a:endParaRPr lang="en-US" altLang="zh-CN" sz="3600">
              <a:solidFill>
                <a:schemeClr val="bg1"/>
              </a:solidFill>
            </a:endParaRPr>
          </a:p>
          <a:p>
            <a:r>
              <a:rPr lang="en-US" altLang="zh-CN" sz="3600">
                <a:solidFill>
                  <a:schemeClr val="bg1"/>
                </a:solidFill>
              </a:rPr>
              <a:t>7</a:t>
            </a:r>
            <a:endParaRPr lang="en-US" altLang="zh-CN" sz="3600">
              <a:solidFill>
                <a:schemeClr val="bg1"/>
              </a:solidFill>
            </a:endParaRPr>
          </a:p>
          <a:p>
            <a:endParaRPr lang="en-US" altLang="zh-CN" sz="3600">
              <a:solidFill>
                <a:schemeClr val="bg1"/>
              </a:solidFill>
            </a:endParaRPr>
          </a:p>
          <a:p>
            <a:r>
              <a:rPr lang="en-US" altLang="zh-CN" sz="3600">
                <a:solidFill>
                  <a:schemeClr val="bg1"/>
                </a:solidFill>
              </a:rPr>
              <a:t>13</a:t>
            </a:r>
            <a:endParaRPr lang="en-US" altLang="zh-CN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87400" y="189230"/>
            <a:ext cx="95700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Hello Kitty 想摘点花生送给她喜欢的米老鼠。她来到一片有网格状道路的矩形花生地(如下图)，从西北角进去，东南角出来。地里每个道路的交叉点上都有种着一株花生苗，上面有若干颗花生，经过一株花生苗就能摘走该它上面所有的花生。Hello Kitty只能向东或向南走，不能向西或向北走。问Hello Kitty 最多能够摘到多少颗花生。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" y="1388110"/>
            <a:ext cx="3333750" cy="2790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11345" y="1388110"/>
            <a:ext cx="730948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输入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第一行是两个整数m和n（m&lt;=100，n&lt;=100），代表了花生地里有m行，每行有n列的花生！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后面m行，每行有n个整数代表了每行中，每株花生的数量！</a:t>
            </a:r>
            <a:endParaRPr lang="zh-CN" altLang="en-US" sz="2000" b="1">
              <a:solidFill>
                <a:schemeClr val="bg1"/>
              </a:solidFill>
            </a:endParaRPr>
          </a:p>
          <a:p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输出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输出是一个整数，代表了最多能摘到的花生的总数</a:t>
            </a:r>
            <a:endParaRPr lang="zh-CN" altLang="en-US" sz="2000" b="1">
              <a:solidFill>
                <a:schemeClr val="bg1"/>
              </a:solidFill>
            </a:endParaRPr>
          </a:p>
          <a:p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样例输入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2 2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1 1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3 4</a:t>
            </a:r>
            <a:endParaRPr lang="zh-CN" altLang="en-US" sz="2000" b="1">
              <a:solidFill>
                <a:schemeClr val="bg1"/>
              </a:solidFill>
            </a:endParaRPr>
          </a:p>
          <a:p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样例输出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8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940" y="4710430"/>
            <a:ext cx="3276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作业</a:t>
            </a:r>
            <a:endParaRPr 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710" y="780415"/>
            <a:ext cx="10184765" cy="50266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-1905"/>
            <a:ext cx="3276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作业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pell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数列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43280" y="669925"/>
            <a:ext cx="803275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什么是递推？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一种用若干重复运算来描述复杂问题的方法。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通常通过计算前面的一些项来得出序列中的指定项的值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43280" y="669925"/>
            <a:ext cx="803275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什么是递推？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一种用若干重复运算来描述复杂问题的方法。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通常通过计算前面的一些项来得出序列中的指定项的值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3280" y="2916555"/>
            <a:ext cx="11155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特点：前后过程之间存在数量关系（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递推式</a:t>
            </a:r>
            <a:r>
              <a:rPr lang="zh-CN" altLang="en-US" sz="2400" b="1">
                <a:solidFill>
                  <a:schemeClr val="bg1"/>
                </a:solidFill>
              </a:rPr>
              <a:t>），可以从已知条件推导出最终结果。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4730" y="4030345"/>
            <a:ext cx="7689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</a:rPr>
              <a:t>1, 2, 3, 6, 11, 20, 37, 68...</a:t>
            </a:r>
            <a:endParaRPr lang="en-US" altLang="zh-CN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38530" y="1461135"/>
            <a:ext cx="85871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无论是顺推还是逆推，其关键是找到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递推式</a:t>
            </a:r>
            <a:r>
              <a:rPr lang="zh-CN" altLang="en-US" sz="2400" b="1">
                <a:solidFill>
                  <a:schemeClr val="bg1"/>
                </a:solidFill>
              </a:rPr>
              <a:t>。这种处理问题的方法能够使复杂运算化为若干步重复的简单运算，充分发挥出计算机擅长于重复处理的特点。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8530" y="3536315"/>
            <a:ext cx="85871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chemeClr val="bg1"/>
                </a:solidFill>
              </a:rPr>
              <a:t>递推算法的首要问题是要得到相邻数据项间的关系（递推关系）。递推算法避开了求通项公式的麻烦，一般来说，可以将递推算法看成是一种特殊的迭代算法。</a:t>
            </a:r>
            <a:endParaRPr lang="zh-CN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87450" y="1259840"/>
            <a:ext cx="811212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统计每个月兔子的数量</a:t>
            </a:r>
            <a:endParaRPr lang="zh-CN" altLang="en-US" sz="20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有一对兔子，从出生后第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个月起每个月都生一对兔子，一对小兔子长到第三个月后每个月又生一对兔子，假如兔子都不死，问第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个月（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n&lt;=50) 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的兔子总数为多少对？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输入：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输入一个整数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，表示第几个月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输出：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第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个月兔子总对数是多少？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4170" y="126365"/>
            <a:ext cx="98818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例题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：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rabbit.cpp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42160" y="1425575"/>
            <a:ext cx="6998335" cy="37846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 b="1">
                <a:solidFill>
                  <a:schemeClr val="bg1"/>
                </a:solidFill>
                <a:effectLst/>
              </a:rPr>
              <a:t>第一个月：</a:t>
            </a:r>
            <a:r>
              <a:rPr lang="en-US" altLang="zh-CN" sz="4000" b="1">
                <a:solidFill>
                  <a:schemeClr val="bg1"/>
                </a:solidFill>
                <a:effectLst/>
              </a:rPr>
              <a:t>a </a:t>
            </a:r>
            <a:endParaRPr lang="en-US" altLang="zh-CN" sz="4000" b="1">
              <a:solidFill>
                <a:schemeClr val="bg1"/>
              </a:solidFill>
              <a:effectLst/>
            </a:endParaRPr>
          </a:p>
          <a:p>
            <a:r>
              <a:rPr lang="zh-CN" altLang="en-US" sz="4000" b="1">
                <a:solidFill>
                  <a:schemeClr val="bg1"/>
                </a:solidFill>
                <a:effectLst/>
              </a:rPr>
              <a:t>第二个月：</a:t>
            </a:r>
            <a:r>
              <a:rPr lang="en-US" altLang="zh-CN" sz="4000" b="1">
                <a:solidFill>
                  <a:schemeClr val="bg1"/>
                </a:solidFill>
                <a:effectLst/>
              </a:rPr>
              <a:t>a</a:t>
            </a:r>
            <a:endParaRPr lang="en-US" altLang="zh-CN" sz="4000" b="1">
              <a:solidFill>
                <a:schemeClr val="bg1"/>
              </a:solidFill>
              <a:effectLst/>
            </a:endParaRPr>
          </a:p>
          <a:p>
            <a:r>
              <a:rPr lang="zh-CN" altLang="en-US" sz="4000" b="1">
                <a:solidFill>
                  <a:schemeClr val="bg1"/>
                </a:solidFill>
                <a:effectLst/>
              </a:rPr>
              <a:t>第三个月：</a:t>
            </a:r>
            <a:r>
              <a:rPr lang="en-US" altLang="zh-CN" sz="4000" b="1">
                <a:solidFill>
                  <a:schemeClr val="bg1"/>
                </a:solidFill>
                <a:effectLst/>
              </a:rPr>
              <a:t>a </a:t>
            </a:r>
            <a:r>
              <a:rPr lang="en-US" altLang="zh-CN" sz="4000" b="1">
                <a:solidFill>
                  <a:srgbClr val="FFFF00"/>
                </a:solidFill>
                <a:effectLst/>
              </a:rPr>
              <a:t>b</a:t>
            </a:r>
            <a:endParaRPr lang="en-US" altLang="zh-CN" sz="4000" b="1">
              <a:solidFill>
                <a:schemeClr val="bg1"/>
              </a:solidFill>
              <a:effectLst/>
            </a:endParaRPr>
          </a:p>
          <a:p>
            <a:r>
              <a:rPr lang="zh-CN" altLang="en-US" sz="4000" b="1">
                <a:solidFill>
                  <a:schemeClr val="bg1"/>
                </a:solidFill>
                <a:effectLst/>
              </a:rPr>
              <a:t>第四个月：</a:t>
            </a:r>
            <a:r>
              <a:rPr lang="en-US" altLang="zh-CN" sz="4000" b="1">
                <a:solidFill>
                  <a:schemeClr val="bg1"/>
                </a:solidFill>
                <a:effectLst/>
              </a:rPr>
              <a:t>a </a:t>
            </a:r>
            <a:r>
              <a:rPr lang="en-US" altLang="zh-CN" sz="4000" b="1">
                <a:solidFill>
                  <a:srgbClr val="FFFF00"/>
                </a:solidFill>
                <a:effectLst/>
              </a:rPr>
              <a:t>b</a:t>
            </a:r>
            <a:r>
              <a:rPr lang="en-US" altLang="zh-CN" sz="4000" b="1">
                <a:solidFill>
                  <a:schemeClr val="bg1"/>
                </a:solidFill>
                <a:effectLst/>
              </a:rPr>
              <a:t> </a:t>
            </a:r>
            <a:r>
              <a:rPr lang="en-US" altLang="zh-CN" sz="4000" b="1">
                <a:solidFill>
                  <a:srgbClr val="FF0000"/>
                </a:solidFill>
                <a:effectLst/>
              </a:rPr>
              <a:t>c</a:t>
            </a:r>
            <a:endParaRPr lang="en-US" altLang="zh-CN" sz="4000" b="1">
              <a:solidFill>
                <a:schemeClr val="bg1"/>
              </a:solidFill>
              <a:effectLst/>
            </a:endParaRPr>
          </a:p>
          <a:p>
            <a:r>
              <a:rPr lang="zh-CN" altLang="en-US" sz="4000" b="1">
                <a:solidFill>
                  <a:schemeClr val="bg1"/>
                </a:solidFill>
                <a:effectLst/>
              </a:rPr>
              <a:t>第五个月：</a:t>
            </a:r>
            <a:r>
              <a:rPr lang="en-US" altLang="zh-CN" sz="4000" b="1">
                <a:solidFill>
                  <a:schemeClr val="bg1"/>
                </a:solidFill>
                <a:effectLst/>
              </a:rPr>
              <a:t>a </a:t>
            </a:r>
            <a:r>
              <a:rPr lang="en-US" altLang="zh-CN" sz="4000" b="1">
                <a:solidFill>
                  <a:srgbClr val="FFFF00"/>
                </a:solidFill>
                <a:effectLst/>
              </a:rPr>
              <a:t>b</a:t>
            </a:r>
            <a:r>
              <a:rPr lang="en-US" altLang="zh-CN" sz="4000" b="1">
                <a:solidFill>
                  <a:schemeClr val="bg1"/>
                </a:solidFill>
                <a:effectLst/>
              </a:rPr>
              <a:t> </a:t>
            </a:r>
            <a:r>
              <a:rPr lang="en-US" altLang="zh-CN" sz="4000" b="1">
                <a:solidFill>
                  <a:srgbClr val="FF0000"/>
                </a:solidFill>
                <a:effectLst/>
              </a:rPr>
              <a:t>c</a:t>
            </a:r>
            <a:r>
              <a:rPr lang="en-US" altLang="zh-CN" sz="4000" b="1">
                <a:solidFill>
                  <a:schemeClr val="bg1"/>
                </a:solidFill>
                <a:effectLst/>
              </a:rPr>
              <a:t> </a:t>
            </a:r>
            <a:r>
              <a:rPr lang="en-US" altLang="zh-CN" sz="4000" b="1">
                <a:solidFill>
                  <a:schemeClr val="bg2">
                    <a:lumMod val="10000"/>
                  </a:schemeClr>
                </a:solidFill>
                <a:effectLst/>
              </a:rPr>
              <a:t>d</a:t>
            </a:r>
            <a:r>
              <a:rPr lang="en-US" altLang="zh-CN" sz="4000" b="1">
                <a:solidFill>
                  <a:schemeClr val="bg1"/>
                </a:solidFill>
                <a:effectLst/>
              </a:rPr>
              <a:t> </a:t>
            </a:r>
            <a:r>
              <a:rPr lang="en-US" altLang="zh-CN" sz="4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/>
              </a:rPr>
              <a:t>e</a:t>
            </a:r>
            <a:endParaRPr lang="en-US" altLang="zh-CN" sz="40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effectLst/>
            </a:endParaRPr>
          </a:p>
          <a:p>
            <a:r>
              <a:rPr lang="zh-CN" altLang="en-US" sz="4000" b="1">
                <a:solidFill>
                  <a:schemeClr val="bg1"/>
                </a:solidFill>
                <a:effectLst/>
              </a:rPr>
              <a:t>第六个月：？</a:t>
            </a:r>
            <a:endParaRPr lang="zh-CN" altLang="en-US" sz="4000" b="1">
              <a:solidFill>
                <a:schemeClr val="bg1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4170" y="126365"/>
            <a:ext cx="9881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例题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分析：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6415" y="1567815"/>
            <a:ext cx="6429375" cy="3296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4170" y="126365"/>
            <a:ext cx="9881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递归解法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：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44170" y="126365"/>
            <a:ext cx="9881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cs typeface="+mn-ea"/>
              </a:rPr>
              <a:t>递推解法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cs typeface="+mn-ea"/>
              </a:rPr>
              <a:t>：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036445" y="127571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800" b="1">
                <a:solidFill>
                  <a:schemeClr val="bg1"/>
                </a:solidFill>
                <a:latin typeface="+mn-ea"/>
                <a:cs typeface="+mn-ea"/>
              </a:rPr>
              <a:t>o( 2^n</a:t>
            </a:r>
            <a:r>
              <a:rPr lang="zh-CN" sz="2800" b="1">
                <a:solidFill>
                  <a:schemeClr val="bg1"/>
                </a:solidFill>
                <a:latin typeface="+mn-ea"/>
                <a:cs typeface="+mn-ea"/>
              </a:rPr>
              <a:t>）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-&gt; </a:t>
            </a:r>
            <a:r>
              <a:rPr lang="en-US" sz="2800" b="1">
                <a:solidFill>
                  <a:schemeClr val="bg1"/>
                </a:solidFill>
                <a:latin typeface="+mn-ea"/>
                <a:cs typeface="+mn-ea"/>
              </a:rPr>
              <a:t>o</a:t>
            </a:r>
            <a:r>
              <a:rPr lang="zh-CN" sz="2800" b="1">
                <a:solidFill>
                  <a:schemeClr val="bg1"/>
                </a:solidFill>
                <a:latin typeface="+mn-ea"/>
                <a:cs typeface="+mn-ea"/>
              </a:rPr>
              <a:t>（</a:t>
            </a:r>
            <a:r>
              <a:rPr lang="en-US" sz="28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sz="2800" b="1">
                <a:solidFill>
                  <a:schemeClr val="bg1"/>
                </a:solidFill>
                <a:latin typeface="+mn-ea"/>
                <a:cs typeface="+mn-ea"/>
              </a:rPr>
              <a:t>）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972175" y="2174875"/>
          <a:ext cx="5309870" cy="429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310"/>
                <a:gridCol w="1040765"/>
                <a:gridCol w="1061720"/>
                <a:gridCol w="1061720"/>
                <a:gridCol w="1062355"/>
              </a:tblGrid>
              <a:tr h="9271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30</a:t>
                      </a:r>
                      <a:endParaRPr lang="en-US" altLang="zh-CN" sz="20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8674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23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21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</a:tr>
              <a:tr h="8680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</a:tr>
              <a:tr h="8674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</a:tr>
              <a:tr h="760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8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4423" r="1031"/>
          <a:stretch>
            <a:fillRect/>
          </a:stretch>
        </p:blipFill>
        <p:spPr>
          <a:xfrm>
            <a:off x="2499360" y="364490"/>
            <a:ext cx="6610985" cy="6353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4480" y="364490"/>
            <a:ext cx="23685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例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数塔问题：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numTower.cpp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cbb1096-036a-4220-82a9-cb370aa43f32}"/>
  <p:tag name="TABLE_ENDDRAG_ORIGIN_RECT" val="418*335"/>
  <p:tag name="TABLE_ENDDRAG_RECT" val="470*173*418*335"/>
</p:tagLst>
</file>

<file path=ppt/tags/tag2.xml><?xml version="1.0" encoding="utf-8"?>
<p:tagLst xmlns:p="http://schemas.openxmlformats.org/presentationml/2006/main">
  <p:tag name="KSO_WM_UNIT_TABLE_BEAUTIFY" val="smartTable{47eeaf2b-1fad-4e66-9f9c-dd3518874b08}"/>
  <p:tag name="TABLE_RECT" val="355*144.663*250*302.4"/>
  <p:tag name="TABLE_EMPHASIZE_COLOR" val="6579300"/>
  <p:tag name="TABLE_ONEKEY_SKIN_IDX" val="0"/>
  <p:tag name="TABLE_SKINIDX" val="-1"/>
  <p:tag name="TABLE_COLORIDX" val="l"/>
</p:tagLst>
</file>

<file path=ppt/tags/tag3.xml><?xml version="1.0" encoding="utf-8"?>
<p:tagLst xmlns:p="http://schemas.openxmlformats.org/presentationml/2006/main">
  <p:tag name="REFSHAPE" val="212580516"/>
  <p:tag name="KSO_WM_UNIT_PLACING_PICTURE_USER_VIEWPORT" val="{&quot;height&quot;:6075,&quot;width&quot;:17040}"/>
</p:tagLst>
</file>

<file path=ppt/tags/tag4.xml><?xml version="1.0" encoding="utf-8"?>
<p:tagLst xmlns:p="http://schemas.openxmlformats.org/presentationml/2006/main">
  <p:tag name="KSO_WM_UNIT_TABLE_BEAUTIFY" val="smartTable{47eeaf2b-1fad-4e66-9f9c-dd3518874b08}"/>
  <p:tag name="TABLE_RECT" val="355*144.663*250*302.4"/>
  <p:tag name="TABLE_EMPHASIZE_COLOR" val="6579300"/>
  <p:tag name="TABLE_ONEKEY_SKIN_IDX" val="0"/>
  <p:tag name="TABLE_SKINIDX" val="-1"/>
  <p:tag name="TABLE_COLORIDX" val="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1419</Words>
  <Application>WPS 演示</Application>
  <PresentationFormat>宽屏</PresentationFormat>
  <Paragraphs>214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33</cp:revision>
  <dcterms:created xsi:type="dcterms:W3CDTF">2020-01-11T13:45:00Z</dcterms:created>
  <dcterms:modified xsi:type="dcterms:W3CDTF">2021-12-30T07:31:05Z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