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  <p:sldMasterId id="2147483676" r:id="rId6"/>
  </p:sldMasterIdLst>
  <p:notesMasterIdLst>
    <p:notesMasterId r:id="rId8"/>
  </p:notesMasterIdLst>
  <p:sldIdLst>
    <p:sldId id="494" r:id="rId7"/>
    <p:sldId id="396" r:id="rId9"/>
    <p:sldId id="696" r:id="rId10"/>
    <p:sldId id="693" r:id="rId11"/>
    <p:sldId id="697" r:id="rId12"/>
    <p:sldId id="700" r:id="rId13"/>
    <p:sldId id="701" r:id="rId14"/>
    <p:sldId id="702" r:id="rId15"/>
    <p:sldId id="694" r:id="rId16"/>
    <p:sldId id="703" r:id="rId17"/>
    <p:sldId id="704" r:id="rId18"/>
    <p:sldId id="705" r:id="rId19"/>
    <p:sldId id="706" r:id="rId20"/>
    <p:sldId id="707" r:id="rId21"/>
    <p:sldId id="708" r:id="rId22"/>
    <p:sldId id="695" r:id="rId23"/>
    <p:sldId id="699" r:id="rId24"/>
    <p:sldId id="282" r:id="rId25"/>
    <p:sldId id="666" r:id="rId26"/>
    <p:sldId id="672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08" userDrawn="1">
          <p15:clr>
            <a:srgbClr val="A4A3A4"/>
          </p15:clr>
        </p15:guide>
        <p15:guide id="2" pos="36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808"/>
        <p:guide pos="3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gs" Target="tags/tag309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36.xml"/><Relationship Id="rId6" Type="http://schemas.openxmlformats.org/officeDocument/2006/relationships/tags" Target="../tags/tag182.xml"/><Relationship Id="rId59" Type="http://schemas.openxmlformats.org/officeDocument/2006/relationships/tags" Target="../tags/tag235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95.xml"/><Relationship Id="rId6" Type="http://schemas.openxmlformats.org/officeDocument/2006/relationships/tags" Target="../tags/tag241.xml"/><Relationship Id="rId59" Type="http://schemas.openxmlformats.org/officeDocument/2006/relationships/tags" Target="../tags/tag294.xml"/><Relationship Id="rId58" Type="http://schemas.openxmlformats.org/officeDocument/2006/relationships/tags" Target="../tags/tag293.xml"/><Relationship Id="rId57" Type="http://schemas.openxmlformats.org/officeDocument/2006/relationships/tags" Target="../tags/tag292.xml"/><Relationship Id="rId56" Type="http://schemas.openxmlformats.org/officeDocument/2006/relationships/tags" Target="../tags/tag291.xml"/><Relationship Id="rId55" Type="http://schemas.openxmlformats.org/officeDocument/2006/relationships/tags" Target="../tags/tag290.xml"/><Relationship Id="rId54" Type="http://schemas.openxmlformats.org/officeDocument/2006/relationships/tags" Target="../tags/tag289.xml"/><Relationship Id="rId53" Type="http://schemas.openxmlformats.org/officeDocument/2006/relationships/tags" Target="../tags/tag288.xml"/><Relationship Id="rId52" Type="http://schemas.openxmlformats.org/officeDocument/2006/relationships/tags" Target="../tags/tag287.xml"/><Relationship Id="rId51" Type="http://schemas.openxmlformats.org/officeDocument/2006/relationships/tags" Target="../tags/tag286.xml"/><Relationship Id="rId50" Type="http://schemas.openxmlformats.org/officeDocument/2006/relationships/tags" Target="../tags/tag285.xml"/><Relationship Id="rId5" Type="http://schemas.openxmlformats.org/officeDocument/2006/relationships/tags" Target="../tags/tag240.xml"/><Relationship Id="rId49" Type="http://schemas.openxmlformats.org/officeDocument/2006/relationships/tags" Target="../tags/tag284.xml"/><Relationship Id="rId48" Type="http://schemas.openxmlformats.org/officeDocument/2006/relationships/tags" Target="../tags/tag283.xml"/><Relationship Id="rId47" Type="http://schemas.openxmlformats.org/officeDocument/2006/relationships/tags" Target="../tags/tag282.xml"/><Relationship Id="rId46" Type="http://schemas.openxmlformats.org/officeDocument/2006/relationships/tags" Target="../tags/tag281.xml"/><Relationship Id="rId45" Type="http://schemas.openxmlformats.org/officeDocument/2006/relationships/tags" Target="../tags/tag280.xml"/><Relationship Id="rId44" Type="http://schemas.openxmlformats.org/officeDocument/2006/relationships/tags" Target="../tags/tag279.xml"/><Relationship Id="rId43" Type="http://schemas.openxmlformats.org/officeDocument/2006/relationships/tags" Target="../tags/tag278.xml"/><Relationship Id="rId42" Type="http://schemas.openxmlformats.org/officeDocument/2006/relationships/tags" Target="../tags/tag277.xml"/><Relationship Id="rId41" Type="http://schemas.openxmlformats.org/officeDocument/2006/relationships/tags" Target="../tags/tag276.xml"/><Relationship Id="rId40" Type="http://schemas.openxmlformats.org/officeDocument/2006/relationships/tags" Target="../tags/tag275.xml"/><Relationship Id="rId4" Type="http://schemas.openxmlformats.org/officeDocument/2006/relationships/tags" Target="../tags/tag239.xml"/><Relationship Id="rId39" Type="http://schemas.openxmlformats.org/officeDocument/2006/relationships/tags" Target="../tags/tag274.xml"/><Relationship Id="rId38" Type="http://schemas.openxmlformats.org/officeDocument/2006/relationships/tags" Target="../tags/tag273.xml"/><Relationship Id="rId37" Type="http://schemas.openxmlformats.org/officeDocument/2006/relationships/tags" Target="../tags/tag272.xml"/><Relationship Id="rId36" Type="http://schemas.openxmlformats.org/officeDocument/2006/relationships/tags" Target="../tags/tag271.xml"/><Relationship Id="rId35" Type="http://schemas.openxmlformats.org/officeDocument/2006/relationships/tags" Target="../tags/tag270.xml"/><Relationship Id="rId34" Type="http://schemas.openxmlformats.org/officeDocument/2006/relationships/tags" Target="../tags/tag269.xml"/><Relationship Id="rId33" Type="http://schemas.openxmlformats.org/officeDocument/2006/relationships/tags" Target="../tags/tag268.xml"/><Relationship Id="rId32" Type="http://schemas.openxmlformats.org/officeDocument/2006/relationships/tags" Target="../tags/tag267.xml"/><Relationship Id="rId31" Type="http://schemas.openxmlformats.org/officeDocument/2006/relationships/tags" Target="../tags/tag266.xml"/><Relationship Id="rId30" Type="http://schemas.openxmlformats.org/officeDocument/2006/relationships/tags" Target="../tags/tag265.xml"/><Relationship Id="rId3" Type="http://schemas.openxmlformats.org/officeDocument/2006/relationships/tags" Target="../tags/tag238.xml"/><Relationship Id="rId29" Type="http://schemas.openxmlformats.org/officeDocument/2006/relationships/tags" Target="../tags/tag264.xml"/><Relationship Id="rId28" Type="http://schemas.openxmlformats.org/officeDocument/2006/relationships/tags" Target="../tags/tag263.xml"/><Relationship Id="rId27" Type="http://schemas.openxmlformats.org/officeDocument/2006/relationships/tags" Target="../tags/tag262.xml"/><Relationship Id="rId26" Type="http://schemas.openxmlformats.org/officeDocument/2006/relationships/tags" Target="../tags/tag261.xml"/><Relationship Id="rId25" Type="http://schemas.openxmlformats.org/officeDocument/2006/relationships/tags" Target="../tags/tag260.xml"/><Relationship Id="rId24" Type="http://schemas.openxmlformats.org/officeDocument/2006/relationships/tags" Target="../tags/tag259.xml"/><Relationship Id="rId23" Type="http://schemas.openxmlformats.org/officeDocument/2006/relationships/tags" Target="../tags/tag258.xml"/><Relationship Id="rId22" Type="http://schemas.openxmlformats.org/officeDocument/2006/relationships/tags" Target="../tags/tag257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tags" Target="../tags/tag237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0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0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30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加法原理、乘法原理、排列组合、帕斯卡三角形</a:t>
            </a:r>
            <a:endParaRPr 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7250" y="1927225"/>
            <a:ext cx="4932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信息学，一条通往成功大门的幽径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排列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0800" y="1469390"/>
            <a:ext cx="97174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桌子上有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张卡片，卡片上的数字互不相同，现在用其中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张卡片拼成一个数，共有多少种不同的拼法。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20800" y="2884805"/>
            <a:ext cx="97174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桌子上有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张卡片，卡片上的数字互不相同，现在用其中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张卡片拼成一个数，共有多少种不同的拼法。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0800" y="4300220"/>
            <a:ext cx="97174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桌子上有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7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张卡片，卡片上的数字互不相同，现在用其中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张卡片拼成一个数，共有多少种不同的拼法。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排列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90905" y="1569720"/>
                <a:ext cx="856551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6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从</a:t>
                </a:r>
                <a:r>
                  <a:rPr lang="en-US" altLang="zh-CN" sz="36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n</a:t>
                </a:r>
                <a:r>
                  <a:rPr lang="zh-CN" altLang="en-US" sz="36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个数中取出</a:t>
                </a:r>
                <a:r>
                  <a:rPr lang="en-US" altLang="zh-CN" sz="36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m</a:t>
                </a:r>
                <a:r>
                  <a:rPr lang="zh-CN" altLang="en-US" sz="36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个数，排列结果记为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36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𝑛</m:t>
                        </m:r>
                      </m:sub>
                      <m:sup>
                        <m:r>
                          <a:rPr lang="en-US" altLang="zh-CN" sz="36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sz="3600" b="0" i="1" baseline="30000" dirty="0">
                  <a:solidFill>
                    <a:schemeClr val="bg1"/>
                  </a:solidFill>
                  <a:latin typeface="Cambria Math" panose="02040503050406030204" charset="0"/>
                  <a:ea typeface="汉仪文黑-85W" panose="00020600040101010101" charset="-122"/>
                  <a:cs typeface="Cambria Math" panose="02040503050406030204" charset="0"/>
                  <a:sym typeface="+mn-lt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5" y="1569720"/>
                <a:ext cx="8565515" cy="645160"/>
              </a:xfrm>
              <a:prstGeom prst="rect">
                <a:avLst/>
              </a:prstGeom>
              <a:blipFill rotWithShape="1">
                <a:blip r:embed="rId2"/>
                <a:stretch>
                  <a:fillRect t="-12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0905" y="2674620"/>
                <a:ext cx="9544050" cy="608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2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例如：从</a:t>
                </a:r>
                <a:r>
                  <a:rPr lang="en-US" altLang="zh-CN" sz="32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4</a:t>
                </a:r>
                <a:r>
                  <a:rPr lang="zh-CN" altLang="en-US" sz="32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个数中取出</a:t>
                </a:r>
                <a:r>
                  <a:rPr lang="en-US" altLang="zh-CN" sz="32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2</a:t>
                </a:r>
                <a:r>
                  <a:rPr lang="zh-CN" altLang="en-US" sz="32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个数，共有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32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4</m:t>
                        </m:r>
                      </m:sub>
                      <m:sup>
                        <m:r>
                          <a:rPr lang="en-US" altLang="zh-CN" sz="32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Cambria Math" panose="02040503050406030204" charset="0"/>
                    <a:ea typeface="汉仪文黑-85W" panose="00020600040101010101" charset="-122"/>
                    <a:cs typeface="Cambria Math" panose="02040503050406030204" charset="0"/>
                    <a:sym typeface="+mn-lt"/>
                  </a:rPr>
                  <a:t>种排列方式</a:t>
                </a:r>
                <a:endParaRPr lang="zh-CN" altLang="en-US" sz="3200" dirty="0">
                  <a:solidFill>
                    <a:schemeClr val="bg1"/>
                  </a:solidFill>
                  <a:latin typeface="Cambria Math" panose="02040503050406030204" charset="0"/>
                  <a:ea typeface="汉仪文黑-85W" panose="00020600040101010101" charset="-122"/>
                  <a:cs typeface="Cambria Math" panose="02040503050406030204" charset="0"/>
                  <a:sym typeface="+mn-lt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5" y="2674620"/>
                <a:ext cx="9544050" cy="608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90905" y="4218940"/>
                <a:ext cx="9544050" cy="178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</m:ctrlPr>
                        </m:sSubSupPr>
                        <m:e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𝑚</m:t>
                          </m:r>
                        </m:sup>
                      </m:sSubSup>
                      <m:r>
                        <a:rPr lang="en-US" altLang="zh-CN" sz="5400" i="1" dirty="0">
                          <a:solidFill>
                            <a:schemeClr val="bg1"/>
                          </a:solidFill>
                          <a:latin typeface="Cambria Math" panose="02040503050406030204" charset="0"/>
                          <a:ea typeface="汉仪文黑-85W" panose="00020600040101010101" charset="-122"/>
                          <a:cs typeface="Cambria Math" panose="02040503050406030204" charset="0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𝑛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(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𝑛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−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𝑚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altLang="zh-CN" sz="5400" i="1" dirty="0">
                  <a:solidFill>
                    <a:schemeClr val="bg1"/>
                  </a:solidFill>
                  <a:latin typeface="Cambria Math" panose="02040503050406030204" charset="0"/>
                  <a:ea typeface="汉仪文黑-85W" panose="00020600040101010101" charset="-122"/>
                  <a:cs typeface="Cambria Math" panose="02040503050406030204" charset="0"/>
                  <a:sym typeface="+mn-lt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5" y="4218940"/>
                <a:ext cx="9544050" cy="17818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排列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760" y="1391285"/>
            <a:ext cx="9420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飞机调度站有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架飞机，每天有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架飞机按照不同的先后顺序出航，共有多少种出航方式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7760" y="3188335"/>
            <a:ext cx="9420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地铁站总部有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8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辆地铁，每天有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辆进入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号线，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辆进入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号线，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辆进入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号线，地铁发车有先后顺序，共有多少种不同的调度方式。</a:t>
            </a:r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7760" y="4985385"/>
            <a:ext cx="9420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桌子上共有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0-9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的卡牌各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张，需拿出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张牌组成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个四位数，共有多少种不同的组成方法。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组合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0800" y="1469390"/>
            <a:ext cx="97174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从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名男生中选择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名男生去搬书，共有多少种不同的方案？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0800" y="3171190"/>
            <a:ext cx="97174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桌子上的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张牌选择其中的两张牌一起打出，共有多少种不同的方案？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7615" y="4872990"/>
            <a:ext cx="97174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租车公司提供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辆车可租，选择其中的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辆自驾游，共有多少种不同的选择方案？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排列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90905" y="1569720"/>
                <a:ext cx="856551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6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从</a:t>
                </a:r>
                <a:r>
                  <a:rPr lang="en-US" altLang="zh-CN" sz="36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n</a:t>
                </a:r>
                <a:r>
                  <a:rPr lang="zh-CN" altLang="en-US" sz="36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个数中取出</a:t>
                </a:r>
                <a:r>
                  <a:rPr lang="en-US" altLang="zh-CN" sz="36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m</a:t>
                </a:r>
                <a:r>
                  <a:rPr lang="zh-CN" altLang="en-US" sz="36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个数，组合结果记为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36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36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𝑛</m:t>
                        </m:r>
                      </m:sub>
                      <m:sup>
                        <m:r>
                          <a:rPr lang="en-US" altLang="zh-CN" sz="36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sz="3600" b="0" i="1" baseline="30000" dirty="0">
                  <a:solidFill>
                    <a:schemeClr val="bg1"/>
                  </a:solidFill>
                  <a:latin typeface="Cambria Math" panose="02040503050406030204" charset="0"/>
                  <a:ea typeface="汉仪文黑-85W" panose="00020600040101010101" charset="-122"/>
                  <a:cs typeface="Cambria Math" panose="02040503050406030204" charset="0"/>
                  <a:sym typeface="+mn-lt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5" y="1569720"/>
                <a:ext cx="8565515" cy="645160"/>
              </a:xfrm>
              <a:prstGeom prst="rect">
                <a:avLst/>
              </a:prstGeom>
              <a:blipFill rotWithShape="1">
                <a:blip r:embed="rId2"/>
                <a:stretch>
                  <a:fillRect t="-12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0905" y="2674620"/>
                <a:ext cx="9544050" cy="608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2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例：从</a:t>
                </a:r>
                <a:r>
                  <a:rPr lang="en-US" altLang="zh-CN" sz="32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4</a:t>
                </a:r>
                <a:r>
                  <a:rPr lang="zh-CN" altLang="en-US" sz="32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名同学中选择其中</a:t>
                </a:r>
                <a:r>
                  <a:rPr lang="en-US" altLang="zh-CN" sz="32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2</a:t>
                </a:r>
                <a:r>
                  <a:rPr lang="zh-CN" altLang="en-US" sz="3200" b="0" dirty="0">
                    <a:solidFill>
                      <a:schemeClr val="bg1"/>
                    </a:solidFill>
                    <a:latin typeface="汉仪文黑-85W" panose="00020600040101010101" charset="-122"/>
                    <a:ea typeface="汉仪文黑-85W" panose="00020600040101010101" charset="-122"/>
                    <a:cs typeface="+mn-ea"/>
                    <a:sym typeface="+mn-lt"/>
                  </a:rPr>
                  <a:t>名，共有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32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𝐶</m:t>
                        </m:r>
                      </m:e>
                      <m:sub>
                        <m:r>
                          <a:rPr lang="en-US" altLang="zh-CN" sz="32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4</m:t>
                        </m:r>
                      </m:sub>
                      <m:sup>
                        <m:r>
                          <a:rPr lang="en-US" altLang="zh-CN" sz="3200" b="0" i="1" dirty="0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汉仪文黑-85W" panose="00020600040101010101" charset="-122"/>
                            <a:cs typeface="Cambria Math" panose="02040503050406030204" charset="0"/>
                            <a:sym typeface="+mn-lt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Cambria Math" panose="02040503050406030204" charset="0"/>
                    <a:ea typeface="汉仪文黑-85W" panose="00020600040101010101" charset="-122"/>
                    <a:cs typeface="Cambria Math" panose="02040503050406030204" charset="0"/>
                    <a:sym typeface="+mn-lt"/>
                  </a:rPr>
                  <a:t>种组合方式</a:t>
                </a:r>
                <a:endParaRPr lang="zh-CN" altLang="en-US" sz="3200" dirty="0">
                  <a:solidFill>
                    <a:schemeClr val="bg1"/>
                  </a:solidFill>
                  <a:latin typeface="Cambria Math" panose="02040503050406030204" charset="0"/>
                  <a:ea typeface="汉仪文黑-85W" panose="00020600040101010101" charset="-122"/>
                  <a:cs typeface="Cambria Math" panose="02040503050406030204" charset="0"/>
                  <a:sym typeface="+mn-lt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5" y="2674620"/>
                <a:ext cx="9544050" cy="608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90905" y="4218940"/>
                <a:ext cx="9544050" cy="178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</m:ctrlPr>
                        </m:sSubSupPr>
                        <m:e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𝑚</m:t>
                          </m:r>
                        </m:sup>
                      </m:sSubSup>
                      <m:r>
                        <a:rPr lang="en-US" altLang="zh-CN" sz="5400" i="1" dirty="0">
                          <a:solidFill>
                            <a:schemeClr val="bg1"/>
                          </a:solidFill>
                          <a:latin typeface="Cambria Math" panose="02040503050406030204" charset="0"/>
                          <a:ea typeface="汉仪文黑-85W" panose="00020600040101010101" charset="-122"/>
                          <a:cs typeface="Cambria Math" panose="02040503050406030204" charset="0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𝑛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𝑚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!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(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𝑛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−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𝑚</m:t>
                          </m:r>
                          <m:r>
                            <a:rPr lang="en-US" altLang="zh-CN" sz="5400" i="1" dirty="0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汉仪文黑-85W" panose="00020600040101010101" charset="-122"/>
                              <a:cs typeface="Cambria Math" panose="02040503050406030204" charset="0"/>
                              <a:sym typeface="+mn-lt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altLang="zh-CN" sz="5400" i="1" dirty="0">
                  <a:solidFill>
                    <a:schemeClr val="bg1"/>
                  </a:solidFill>
                  <a:latin typeface="Cambria Math" panose="02040503050406030204" charset="0"/>
                  <a:ea typeface="汉仪文黑-85W" panose="00020600040101010101" charset="-122"/>
                  <a:cs typeface="Cambria Math" panose="02040503050406030204" charset="0"/>
                  <a:sym typeface="+mn-lt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5" y="4218940"/>
                <a:ext cx="9544050" cy="17818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组合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760" y="1391285"/>
            <a:ext cx="9420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从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9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个候选人中选择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个主席，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个副主席，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个教导员，共有多少种不同的选择方案？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7760" y="3188335"/>
            <a:ext cx="9420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大艺团有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8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名男生和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名女生，现在需要选出表演团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人，其中至少需要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名女生，共有多少种不同的选择方案？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7760" y="4985385"/>
            <a:ext cx="9420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双颜色差异的手套，左手都是红色的，右手都是蓝色的，现从中任选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只手套，能恰好组成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双同色的手套的方案数为？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076700" y="2808605"/>
            <a:ext cx="5099685" cy="1643380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帕斯卡三角形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杨辉三角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14320" y="3141980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杨辉三角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618990" y="649605"/>
            <a:ext cx="6934835" cy="3667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94385" y="1286510"/>
            <a:ext cx="35528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杨辉三角，是二项式系数在三角形中的一种几何排列。在欧洲，这个表叫做帕斯卡三角形。帕斯卡（1623----1662）是在1654年发现这一规律的，比杨辉要迟393年，比贾宪迟600年。杨辉三角是中国古代数学的杰出研究成果之一，它把二项式系数图形化，把组合数内在的一些代数性质直观地从图形中体现出来，是一种离散型的数与形的结合。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未命名标题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076700" y="3151505"/>
            <a:ext cx="455612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加法原理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076700" y="3141980"/>
            <a:ext cx="5099685" cy="1643380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未命名目录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14320" y="3141980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加法原理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890" y="1377950"/>
            <a:ext cx="88988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从广州到上海，可以乘飞机，火车，轮船，汽车。已知在今天飞机有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班，火车有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班，轮船有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班，汽车有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24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班，一共有多少种不同的走法？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2890" y="3565525"/>
            <a:ext cx="88988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小明有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支铅笔，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支圆珠笔，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支钢笔，他要取出一只笔来写字，共有多少种不同的方法？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076700" y="3141980"/>
            <a:ext cx="5099685" cy="1643380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乘法原理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14320" y="3141980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乘法原理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24165" y="1567815"/>
            <a:ext cx="1445260" cy="14439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69425" y="3011805"/>
            <a:ext cx="1445260" cy="14439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93330" y="116776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endParaRPr lang="en-US" altLang="zh-CN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69425" y="264350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endParaRPr lang="en-US" altLang="zh-CN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14685" y="445579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endParaRPr lang="en-US" altLang="zh-CN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905" y="1701165"/>
            <a:ext cx="62731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一只蚂蚁在点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，它要经过点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到达点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一共有多少种不同的走法。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926705" y="1591945"/>
            <a:ext cx="2899410" cy="2838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乘法原理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8710" y="1408430"/>
            <a:ext cx="101511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小明有许多衣服，帽子有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顶，衣服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件和裤子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8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条和鞋子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双，他在出门的时候要从这几种服装中选择一套，请问他一共有多少种不同的穿搭方案。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8710" y="3013710"/>
            <a:ext cx="101511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要从清华大学计算机系的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个专业重评选出学习先进集体，体育先进集体各一个，卫生先进集体共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个专业，共有多少种不同的评选结果。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8710" y="4618990"/>
            <a:ext cx="101511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maths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是英语中的数学的意思，把这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个字母用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种颜色的笔来写，一共有多少种不同的写法。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(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每种颜色的笔只能用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次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)</a:t>
            </a:r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maths</a:t>
            </a:r>
            <a:r>
              <a:rPr lang="zh-CN" altLang="en-US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是英语中的数学的意思，把这</a:t>
            </a:r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个字母用</a:t>
            </a:r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种颜色的笔来写，一共有多少种不同的写法。</a:t>
            </a:r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每种颜色的笔</a:t>
            </a:r>
            <a:r>
              <a:rPr 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可以用不限次数</a:t>
            </a:r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)</a:t>
            </a:r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乘法原理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9510" y="1388110"/>
            <a:ext cx="9919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如下图是一个花园，你要对花园中的区域涂色，现在给你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种不同颜色的油漆，两个相邻的花园不可以涂相同的颜色，一共有多少种不同的涂色方法。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7765" y="2468880"/>
            <a:ext cx="4110990" cy="355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977765" y="3337560"/>
            <a:ext cx="4080510" cy="1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4" idx="2"/>
          </p:cNvCxnSpPr>
          <p:nvPr/>
        </p:nvCxnSpPr>
        <p:spPr>
          <a:xfrm flipH="1">
            <a:off x="7033260" y="3337560"/>
            <a:ext cx="15240" cy="2687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87925" y="4495165"/>
            <a:ext cx="2060575" cy="4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028180" y="4989830"/>
            <a:ext cx="2060575" cy="4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59270" y="2721610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36285" y="3736975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81620" y="3984625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36285" y="5081270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D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81620" y="5333365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E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81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乘法原理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027545" y="2363470"/>
            <a:ext cx="4161790" cy="43135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062595" y="3484880"/>
            <a:ext cx="2091055" cy="20707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0" idx="0"/>
            <a:endCxn id="11" idx="0"/>
          </p:cNvCxnSpPr>
          <p:nvPr/>
        </p:nvCxnSpPr>
        <p:spPr>
          <a:xfrm>
            <a:off x="9108440" y="2363470"/>
            <a:ext cx="0" cy="1121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3"/>
            <a:endCxn id="10" idx="3"/>
          </p:cNvCxnSpPr>
          <p:nvPr/>
        </p:nvCxnSpPr>
        <p:spPr>
          <a:xfrm flipH="1">
            <a:off x="7637145" y="5252085"/>
            <a:ext cx="731520" cy="793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59510" y="1388110"/>
            <a:ext cx="9919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如下图是一个花园，你要对花园中的区域涂色，现在给你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种不同颜色的油漆，两个相邻的花园不可以涂相同的颜色，一共有多少种不同的涂色方法。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26830" y="4336415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84515" y="2958465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92035" y="4704715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26830" y="6045200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D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60355" y="4704715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E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195185" y="3705860"/>
            <a:ext cx="962025" cy="352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0024110" y="3686810"/>
            <a:ext cx="952500" cy="400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5"/>
            <a:endCxn id="10" idx="5"/>
          </p:cNvCxnSpPr>
          <p:nvPr/>
        </p:nvCxnSpPr>
        <p:spPr>
          <a:xfrm>
            <a:off x="9847580" y="5252085"/>
            <a:ext cx="732155" cy="793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730105" y="2958465"/>
            <a:ext cx="36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F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076700" y="3141980"/>
            <a:ext cx="5099685" cy="1643380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排列组合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14320" y="3141980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ISPRING_PRESENTATION_TITLE" val="PowerPoint 演示文稿"/>
  <p:tag name="commondata" val="eyJoZGlkIjoiY2U2ZTNiMWFhODNlMmRiZjk2NmYyNjc3YTc5MmUyZWEifQ==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WPS 演示</Application>
  <PresentationFormat>宽屏</PresentationFormat>
  <Paragraphs>145</Paragraphs>
  <Slides>20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Cambria Math</vt:lpstr>
      <vt:lpstr>第一PPT，www.1ppt.com</vt:lpstr>
      <vt:lpstr>4_第一PPT，www.1ppt.com</vt:lpstr>
      <vt:lpstr>1_第一PPT，www.1ppt.com</vt:lpstr>
      <vt:lpstr>2_第一PPT，www.1ppt.com</vt:lpstr>
      <vt:lpstr>3_第一PPT，www.1ppt.com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Capze</cp:lastModifiedBy>
  <cp:revision>114</cp:revision>
  <dcterms:created xsi:type="dcterms:W3CDTF">2017-06-29T01:06:00Z</dcterms:created>
  <dcterms:modified xsi:type="dcterms:W3CDTF">2024-07-10T07:35:14Z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2052-12.1.0.17147</vt:lpwstr>
  </property>
</Properties>
</file>