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4"/>
      <p:bold r:id="rId135"/>
      <p:italic r:id="rId136"/>
      <p:boldItalic r:id="rId1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presProps" Target="pres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1.fntdata"/><Relationship Id="rId139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2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font" Target="fonts/font3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825d21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0a825d21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bee9b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bee9b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bee9be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bee9be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7bee9b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7bee9b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7bee9be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7bee9be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7bee9be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7bee9be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bee9be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7bee9be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7bee9be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7bee9be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7bee9be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e47bee9be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47bee9be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e47bee9be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a825d21a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0a825d21a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2c76e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2c76e4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2c76e4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2c76e4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a825d21a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0a825d21a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80ea7c2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80ea7c2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80ea7c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80ea7c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80ea7c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80ea7c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82c76e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82c76e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82c76e4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82c76e4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45c2fcbd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e45c2fcbd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4a4c84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4a4c84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5d81c95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5d81c95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5d81c9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5d81c9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4a4c84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64a4c84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870b1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870b1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6cef8bc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56cef8bc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6cef8bc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56cef8bc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cef8bc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6cef8bc2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ef8bc2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cef8bc2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6cef8bc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56cef8bc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6cef8bc2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6cef8bc2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6cef8bc2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56cef8bc2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ef8bc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56cef8bc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d44075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6d44075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6cef8bc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6cef8bc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d44075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6d44075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706373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5706373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063737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063737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063737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063737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70637374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70637374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70637374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570637374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0637374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570637374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0637374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70637374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8db191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78db191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716d77d9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5716d77d9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716d77d9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5716d77d9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6d44075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256d44075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716d77d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5716d77d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a825d21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a825d21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73528cf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73528cf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73528c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73528c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4b5bf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8d4b5bf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4b5bf2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8d4b5bf2c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716d77d9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5716d77d9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6d44075d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6d44075d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5d81c95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5d81c95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7bee9b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7bee9b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aggregate-functions/" TargetMode="Externa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pt/o-que-e-diagrama-entidade-relacionamento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ents.cloudclusters.io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kb/en/data-typ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mariadb.com/kb/en/create-table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Normaliza%C3%A7%C3%A3o_de_dados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Dados Relacionais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básicas: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C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reate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 </a:t>
            </a:r>
            <a:r>
              <a:rPr lang="en-US" sz="3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ead</a:t>
            </a:r>
            <a:endParaRPr sz="39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U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D </a:t>
            </a:r>
            <a:r>
              <a:rPr lang="en-US" sz="3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elete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8296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apenas as linhas que têm correspondência em ambas as tabelas envolvidas na junção. A junção é feita com base em uma condição de igualdade especificada na cláusula 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641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850" y="1354525"/>
            <a:ext cx="3753650" cy="311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3800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esquerda da junção e as linhas correspondentes da tabela à direita. Se não houver correspondência, os valores da tabela à direita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9879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LEFT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175" y="1607925"/>
            <a:ext cx="3071800" cy="232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477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da tabela à direita da junção e as linhas correspondentes da tabela à esquerda. Se não houver correspondência, os valores da tabela à esquerda serão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924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RIGHT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163" y="1780400"/>
            <a:ext cx="2710325" cy="19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918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Retorna todas as linhas de ambas as tabelas envolvidas na junção, combinando-as com base em uma condição de igualdade. Se não houver correspondência, os valores ausentes serão preenchidos com NULL.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tabela2 ON tabela1.coluna = tabela2.coluna;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3072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JOIN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550" y="1799725"/>
            <a:ext cx="2934925" cy="19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/>
          <p:nvPr/>
        </p:nvSpPr>
        <p:spPr>
          <a:xfrm>
            <a:off x="2497700" y="2164925"/>
            <a:ext cx="284100" cy="39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609500" y="3331600"/>
            <a:ext cx="284100" cy="47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0425" y="411277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MariaDB não tem comando full join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124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 permitem realizar consultas mais complexas permitindo que você use o resultado de uma consulta como entrada para outra consulta.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0778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/>
        </p:nvSpPr>
        <p:spPr>
          <a:xfrm>
            <a:off x="668000" y="402000"/>
            <a:ext cx="8016900" cy="4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subconsultas podem ser usadas em várias partes de uma consulta: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 Consultas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63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565525" y="1445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BD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1098725" y="1661625"/>
            <a:ext cx="6785700" cy="303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1069625" y="4746550"/>
            <a:ext cx="21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Banco de Dados |Database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267400" y="1883225"/>
            <a:ext cx="33045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267400" y="411417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Tabela | Table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45725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545725" y="3285525"/>
            <a:ext cx="141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Coluna |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065600" y="2237238"/>
            <a:ext cx="1209000" cy="105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512825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Nome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049100" y="1883225"/>
            <a:ext cx="124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Idade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530275" y="2283425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Pâmela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João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065600" y="2273350"/>
            <a:ext cx="124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2371650"/>
            <a:ext cx="120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Tupla | Tuple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843225" y="2872600"/>
            <a:ext cx="892200" cy="2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9"/>
          <p:cNvSpPr/>
          <p:nvPr/>
        </p:nvSpPr>
        <p:spPr>
          <a:xfrm>
            <a:off x="5985700" y="1883150"/>
            <a:ext cx="1718400" cy="2143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19"/>
          <p:cNvCxnSpPr>
            <a:stCxn id="140" idx="3"/>
          </p:cNvCxnSpPr>
          <p:nvPr/>
        </p:nvCxnSpPr>
        <p:spPr>
          <a:xfrm rot="10800000" flipH="1">
            <a:off x="4571900" y="2408825"/>
            <a:ext cx="1425600" cy="54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4600925" y="1975025"/>
            <a:ext cx="141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Relacionamentos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4546700" y="3026325"/>
            <a:ext cx="141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Primarias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Chaves Estrangeiras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4811375" y="2301100"/>
            <a:ext cx="366600" cy="4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81117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4734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https://mariadb.com/kb/en/joins/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9591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Funções agregadas e Agrupamento de resultados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06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COUNT: Conta o número de registros.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SUM: Soma 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AVG: Calcula a média dos valores de uma coluna numérica.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MIN: Retorna o valor mínimo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MAX: Retorna o valor máximo de uma coluna.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Agregadas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2172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Agrupamento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517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{{numero}}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 {{numero}}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*** opcional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583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1356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 de Resultados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81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588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https://mariadb.com/kb/en/aggregate-functions/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38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entre tabelas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de Consulta Estruturada (SQL)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Integridade referencial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Flexibilidade e extensibilidade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Suporte a transações ACID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66202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Índices de Busca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0257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nos permite examinar as operações realizadas, as tabelas acessadas, os índices utilizados e outras informações importantes para identificar possíveis melhorias de desempenho.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4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SELECT *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FROM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9949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63075" y="552875"/>
            <a:ext cx="8016900" cy="45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select_type:"SIMPLE", "SUBQUERY" , "JOIN"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"ALL" , "INDEX" entre outros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possible_keys: Os índices possíveis que podem ser utilizados na operação.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O índice utilizado na operação, se aplicável.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key_len: O comprimento do índice utilizado.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As colunas ou constantes usadas para acessar o índice.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868625"/>
            <a:ext cx="8016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do Plano de Execução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0805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recursos são fundamentais para melhorar o desempenho das consultas e otimizar a recuperação de informações em bancos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3406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INDEX {{nome_index}}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{{tabela}} ({{coluna1, coluna2…}});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de Busca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369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2698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https://mariadb.com/kb/en/alter-table/#add-index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3651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</a:t>
            </a:r>
            <a:r>
              <a:rPr lang="en-US" sz="2400" u="sng" dirty="0">
                <a:solidFill>
                  <a:schemeClr val="hlink"/>
                </a:solidFill>
              </a:rPr>
              <a:t>s</a:t>
            </a:r>
            <a:endParaRPr lang="en-US"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09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4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tomicidade</a:t>
            </a:r>
            <a:endParaRPr sz="31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 b="1">
                <a:latin typeface="Century Gothic"/>
                <a:ea typeface="Century Gothic"/>
                <a:cs typeface="Century Gothic"/>
                <a:sym typeface="Century Gothic"/>
              </a:rPr>
              <a:t>onsistência</a:t>
            </a:r>
            <a:endParaRPr sz="3900"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</a:t>
            </a:r>
            <a:r>
              <a:rPr lang="en-US" sz="4000" b="1">
                <a:solidFill>
                  <a:srgbClr val="27282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solamento</a:t>
            </a:r>
            <a:endParaRPr sz="4000" b="1">
              <a:solidFill>
                <a:srgbClr val="27282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4000" b="1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urabilidade</a:t>
            </a:r>
            <a:endParaRPr sz="40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ACID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18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https://www.oracle.com/br/database/what-is-a-relational-database/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2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e Conceitos Básicos de 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8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- Structured Query Language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700" y="1481050"/>
            <a:ext cx="5783512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22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DQL - Linguagem de Consulta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- Linguagem de Manipulação de Dados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INSERT, UPDATE e DELETE;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- Linguagem de Definição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CREATE, ALTER, DROP;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- Linguagem de Controle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GRANT, REVOKE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DTL - Linguagem de Transação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BEGIN, COMMIT, ROLLBACK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da SQL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33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3250025" y="885250"/>
            <a:ext cx="5332500" cy="3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nomes devem começar com uma letra ou com um caractere de sublinhado (_)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*** Os nomes podem conter letras, números e caracteres de sublinhado (_).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Sensibilidade a maiúsculas e minúsculas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0600" y="2254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Basíca: Nomenclatura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00" y="1528672"/>
            <a:ext cx="2832700" cy="274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9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Relacionais e desenvolver habilidades na criação, modelagem e consulta desses bancos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https://www.sqltutorial.org/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8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DER: Modelagem de Bancos de Dados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1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Entidade-Relacionamento (MER) é representado através de diagramas chamados Diagramas Entidade-Relacionamento (DER).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 e DER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entidades são nomeadas com substantivos concretos ou abstratos que representem de forma clara sua função dentro do domínio.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300" y="2662500"/>
            <a:ext cx="4877802" cy="22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1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atributos são as características ou propriedades das entidades. Eles descrevem informações específicas sobre uma entidade.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150" y="2571750"/>
            <a:ext cx="4954700" cy="228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65525" y="662925"/>
            <a:ext cx="80169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relacionamentos representam as associações entre entidades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900" y="2352225"/>
            <a:ext cx="4915400" cy="2704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685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565525" y="74180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Cardinalidade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1..1 (um para um)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1..n ou 1..* (um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 n..n ou *..* (muitos para muitos)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25" y="2625875"/>
            <a:ext cx="3830901" cy="245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056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diagramas com 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007500" y="686525"/>
            <a:ext cx="6867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https://app.quickdatabasediagrams.com/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05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https://www.lucidchart.com/pages/pt/o-que-e-diagrama-entidade-relacionamento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</a:t>
            </a:r>
            <a:b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	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aprender 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https://app.creately.com/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6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Acessar a url: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https://clients.cloudclusters.io/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criar conta.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5275" y="1960900"/>
            <a:ext cx="4341824" cy="2726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57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Selecionar opção “New Application”.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25" y="2133800"/>
            <a:ext cx="398959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1590175" y="2422150"/>
            <a:ext cx="1332000" cy="11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832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750" y="2032800"/>
            <a:ext cx="4441205" cy="281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MariaDB e selecionar a opção Deploy Now.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903700" y="2094275"/>
            <a:ext cx="26127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91000" y="3016425"/>
            <a:ext cx="1813500" cy="154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853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alterar nada e selecionar a opção Free Trial Now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300" y="2041575"/>
            <a:ext cx="4146524" cy="27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1170100" y="3631200"/>
            <a:ext cx="13833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6093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5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finalizado o deploy será apresentado a opção “Manage”.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125" y="2215750"/>
            <a:ext cx="2792945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0"/>
          <p:cNvCxnSpPr/>
          <p:nvPr/>
        </p:nvCxnSpPr>
        <p:spPr>
          <a:xfrm>
            <a:off x="1170100" y="3631200"/>
            <a:ext cx="2510400" cy="52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9531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Banco de Dados e Usuários, selecionando a opção DB&amp;User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250" y="2113300"/>
            <a:ext cx="3097625" cy="2856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1"/>
          <p:cNvCxnSpPr/>
          <p:nvPr/>
        </p:nvCxnSpPr>
        <p:spPr>
          <a:xfrm rot="10800000" flipH="1">
            <a:off x="1989775" y="2965125"/>
            <a:ext cx="1239900" cy="4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48762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7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o Banco clicando em “Create Database” adicione o nome “viagens” e seleciona o utf8mb4 em Character 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50" y="2164375"/>
            <a:ext cx="4670899" cy="2252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1399025" y="3393625"/>
            <a:ext cx="1050300" cy="51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 flipH="1">
            <a:off x="4236200" y="2776400"/>
            <a:ext cx="4277100" cy="5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2"/>
          <p:cNvCxnSpPr/>
          <p:nvPr/>
        </p:nvCxnSpPr>
        <p:spPr>
          <a:xfrm flipH="1">
            <a:off x="6466800" y="4129950"/>
            <a:ext cx="1970700" cy="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57586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usuário clicando em “Create User”, adicionando os dados abaixo, e a senha coloque uma de sua opção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800" y="2279300"/>
            <a:ext cx="3459374" cy="252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menu esquerdo selecione a opção “phpMyAdmin” e seleciona a opção “Launch”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2359300"/>
            <a:ext cx="4311330" cy="225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>
            <a:off x="1116225" y="3285350"/>
            <a:ext cx="152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4106100" y="2180850"/>
            <a:ext cx="6714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377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 e conceitos básicos de SQL.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Modelagem de tabelas, colunas e registros com operações CRUD.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 com modelagem de tabelas relacionadas.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PhpMyAdmin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565525" y="741800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Adicione as credenciais do usuário criado no passo 8 e selecione a opção “Executar”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00" y="2154750"/>
            <a:ext cx="2585475" cy="270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537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477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Tabelas, Colunas e Registros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693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armazenar dados de forma organizada. Cada tabela em um banco de dados relacional tem um nome único e é dividida em colunas e linhas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037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coluna é uma estrutura dentro de uma tabela que representa um atributo específico dos dados armazenados. Cada coluna tem um nome único e um tipo de dados associado que define o tipo de informação que pode ser armazenado nela, como números, textos, datas, etc.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700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registro, também conhecido como linha ou tupla, é uma instância individual de dados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Registros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6782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{{nome}}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({{coluna}} {{tipo}} {{opções}} COMMENT {{‘COMENTARIO´}});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074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477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podem variar muito entre os diversos SGBD, os mais comuns são: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(Integer)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Decimal/Numérico (Decimal/Numeric)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Caractere/Varchar (Character/Varchar)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(Date/Time)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(Boolean)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 longo (Text)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79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1295100"/>
            <a:ext cx="80169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valor: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Incremento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CREATE TABLE - Opções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Normalização de dados, identificando e corrigindo problemas de normalização.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avançadas com junções e subconsultas.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agregadas e agrupamento de resultados com GROUP BY e HAVING.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índices para otimização de consultas.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23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558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02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981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17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80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6574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496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305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 e Estrutura do Banco de dados Relacional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9529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Operações CRUD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506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INTO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nome-tabela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coluna1, coluna2, … ])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*** você pode ocultar as colunas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([ valor-coluna1, valor-coluna2, … ])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INSERT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709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* retorna todas as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77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{{ lista_colunas}}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{{condicao}};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com Where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1027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(igualdade)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ou != (desigualdade)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(maior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(menor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 (maior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 (menor ou igual que)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(comparação de padrões)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(pertence a uma lista de valores)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(dentro de um intervalo)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(e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(ou lógico)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SELECT - Operadores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684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Comandos: Update &amp; Delete</a:t>
            </a:r>
            <a:endParaRPr sz="28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916" y="1149600"/>
            <a:ext cx="4696721" cy="37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551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coluna_1 }} = {{ novo_valor_1 }},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 coluna_2 }} = {{ novo_valor_2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{{ condicao }} 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Update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647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FROM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{{ condicao }};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Comando: Delete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419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44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https://clients.cloudclusters.io/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1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Conteúdo…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27" y="1574262"/>
            <a:ext cx="3122175" cy="16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674" y="3443299"/>
            <a:ext cx="2315050" cy="15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8980" y="1467525"/>
            <a:ext cx="2802195" cy="1869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4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Alterando e Excluindo Tabelas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059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com endereços longos não estão conseguindo realizar cadastro no sistema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Opções: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Recriar a tabela, migrar os dados e excluir a tabela anterior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estrutura da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1204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DROP TABLE é usado no SQL - para remover uma tabela existente de um banco de dados relacional.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exclui permanentemente a tabela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Drop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070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cláusula ALTER TABLE é usada no SQL para modificar a estrutura de uma tabela existente em um banco de dados relacional.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permite: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Adicionar, alterar ou excluir colunas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Modificar as restrições, índices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Renomear a tabela entre outras alterações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 Table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217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610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https://mariadb.com/kb/en/alter-table/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https://mariadb.com/kb/en/drop-table/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594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Relacionais - Chaves Primária e Estrangeiras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8506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4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exclusivamente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pode conter valores nulos (NULL)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pode ter apenas uma chave primária.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50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ID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… 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{{tabela}}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COLUMN ID INT PRIMARY KEY;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Primária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>
            <a:off x="2225550" y="2616725"/>
            <a:ext cx="963000" cy="51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3291025" y="3159875"/>
            <a:ext cx="12090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8925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usada para estabelecer e manter a integridade dos dados entre tabelas relacionadas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nula (NOT NULL); </a:t>
            </a: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** registro órfão</a:t>
            </a:r>
            <a:endParaRPr sz="24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ter mais de uma (ou nenhuma) em uma tabela.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3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Relacionais/SQL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Relacionais/NoSQL (Not OnlySQL)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 a Objetos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Hierárquico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0674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{{tabela }} (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INT PRIMARY KEY,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chave_estrangeira INT,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(chave_estrangeira) REFERENCES {{outra tabela 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8593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{{ tabela }}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{{nome_constraint }}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(ID_)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{{outra_tabela}} (ID)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5512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68000" y="1459025"/>
            <a:ext cx="8016900" cy="3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DELETE especifica o que acontece com os registros dependentes quando um registro pai é excluído.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UPDATE define o comportamento dos registros dependentes quando um registro pai é atualizado.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CASCADE, SET NULL, SET DEFAULT e RESTRICT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Chaves Estrangeira - Restrições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9247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Mostre-me o código!”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b="1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3200" b="0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Linus Torvalds </a:t>
            </a:r>
            <a:endParaRPr sz="32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2911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705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https://mariadb.com/kb/en/data-types/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https://mariadb.com/kb/en/create-table/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020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661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3550" y="1448800"/>
            <a:ext cx="8016900" cy="27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	nome	endereco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| João	        | Rua A, 123,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| Maria	 | Rua B, 456, Cidade Y, Estado 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| Pedro	 | Avenida C, 789, Cidade X, Estado 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buscar todos os usuário da Cidade X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30475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Problema: 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09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normalização de dados é um processo no qual se organiza e estrutura um banco de dados relacional de forma a eliminar redundâncias e anomalias, garantindo a consistência e integridade dos dados.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Normalização de dados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236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1FN: Atomicidade de 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estabelece que cada valor em uma tabela deve ser atômico, ou seja, indivisível. Nenhum campo deve conter múltiplos valores ou listas. No seu caso, o campo "endereco" contém múltiplos valores, como rua, número, cidade e estado. Para atingir a 1FN, precisamos dividir o campo "endereco" em colunas separadas.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4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SGBD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975" y="1748650"/>
            <a:ext cx="12763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523" y="1760900"/>
            <a:ext cx="1608302" cy="10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425" y="1355223"/>
            <a:ext cx="1910775" cy="19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175" y="3221088"/>
            <a:ext cx="1978362" cy="19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5400" y="3556808"/>
            <a:ext cx="1608300" cy="16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800" y="1445425"/>
            <a:ext cx="1865800" cy="18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351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825" y="1313500"/>
            <a:ext cx="4829237" cy="352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454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estabelece que uma tabela deve estar na 1FN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atributos não chave devem depender totalmente da chave primária.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Dica se sua tabela tem uma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 primária simples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não existe a possibilidade de termos dependência parcial e por tanto ela já se encontra na 2FN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6531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668000" y="1459025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tabela deve estar na 2FN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coluna não-chave depender de outra coluna não-chave.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Nosso exemplo: Relação Estado -&gt; Cidade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3FN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8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57875" y="819900"/>
            <a:ext cx="8016900" cy="31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1FN garante que cada valor seja atômico e que os registros sejam únicos e identificáveis.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2FN garante que os atributos não chave dependam totalmente da chave primária, evitando dependências parciais.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3FN elimina dependências transitivas entre os atributos não chave, garantindo que cada atributo não chave dependa apenas da chave primária, não havendo dependências indiretas entre eles.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39875" y="530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178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668000" y="1459025"/>
            <a:ext cx="80169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6 ao todo, para mais detalhes consultar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9875" y="469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Normais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771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741800"/>
            <a:ext cx="8016900" cy="4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https://github.com/pamelaborges/dio-bd-relacional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91825" y="25387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Scripts produzidos no Hands On	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1360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https://pt.wikipedia.org/wiki/Normaliza%C3%A7%C3%A3o_de_dados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547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75"/>
            <a:ext cx="82428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Avançadas - Consultas com junções e subconsultas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972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usadas no SQL para combinar dados de duas ou mais tabelas relacionadas em uma única consulta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JOINs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448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63075" y="1069650"/>
            <a:ext cx="8016900" cy="4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ou LEFT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 ou RIGHT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JOIN ou FULL OUTER JOIN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8686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Junções: Tipos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87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A5D25A-D767-4561-ACC1-4B035E20079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C668956-8803-476B-8D60-ECB77B828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CEF82-58AA-421A-B736-A94A7C337B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3894</Words>
  <Application>Microsoft Office PowerPoint</Application>
  <PresentationFormat>Apresentação na tela (16:9)</PresentationFormat>
  <Paragraphs>723</Paragraphs>
  <Slides>128</Slides>
  <Notes>128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128</vt:i4>
      </vt:variant>
    </vt:vector>
  </HeadingPairs>
  <TitlesOfParts>
    <vt:vector size="1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2024-04-14T03:12:02Z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