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3" r:id="rId7"/>
    <p:sldId id="260" r:id="rId9"/>
    <p:sldId id="261" r:id="rId10"/>
    <p:sldId id="262" r:id="rId11"/>
    <p:sldId id="267" r:id="rId12"/>
  </p:sldIdLst>
  <p:sldSz cx="6858000" cy="12192000"/>
  <p:notesSz cx="6889750" cy="96075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5" d="100"/>
          <a:sy n="95" d="100"/>
        </p:scale>
        <p:origin x="1805" y="-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558" cy="48204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902597" y="0"/>
            <a:ext cx="2985558" cy="48204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562610" y="1200944"/>
            <a:ext cx="5764530" cy="324254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8975" y="4623633"/>
            <a:ext cx="5511800" cy="378297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125505"/>
            <a:ext cx="2985558" cy="4820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902597" y="9125505"/>
            <a:ext cx="2985558" cy="4820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A843-CC8F-43A1-91D7-9DFD5BBD07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E601-A0BF-41E6-8C0C-25B68199EF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A843-CC8F-43A1-91D7-9DFD5BBD07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E601-A0BF-41E6-8C0C-25B68199EF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A843-CC8F-43A1-91D7-9DFD5BBD07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E601-A0BF-41E6-8C0C-25B68199EF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A843-CC8F-43A1-91D7-9DFD5BBD07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E601-A0BF-41E6-8C0C-25B68199EF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A843-CC8F-43A1-91D7-9DFD5BBD07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E601-A0BF-41E6-8C0C-25B68199EF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A843-CC8F-43A1-91D7-9DFD5BBD07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E601-A0BF-41E6-8C0C-25B68199EF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A843-CC8F-43A1-91D7-9DFD5BBD07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E601-A0BF-41E6-8C0C-25B68199EF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A843-CC8F-43A1-91D7-9DFD5BBD07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E601-A0BF-41E6-8C0C-25B68199EF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A843-CC8F-43A1-91D7-9DFD5BBD07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E601-A0BF-41E6-8C0C-25B68199EF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A843-CC8F-43A1-91D7-9DFD5BBD07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E601-A0BF-41E6-8C0C-25B68199EF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A843-CC8F-43A1-91D7-9DFD5BBD07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4E601-A0BF-41E6-8C0C-25B68199EF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5A843-CC8F-43A1-91D7-9DFD5BBD07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4E601-A0BF-41E6-8C0C-25B68199EFF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482" y="1788114"/>
            <a:ext cx="514351" cy="51435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787833" y="1629790"/>
            <a:ext cx="4452947" cy="11988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Car-eye </a:t>
            </a:r>
            <a:r>
              <a:rPr lang="zh-CN" altLang="en-US" sz="2400" b="1" dirty="0"/>
              <a:t>车辆管理平台</a:t>
            </a:r>
            <a:endParaRPr lang="en-US" altLang="zh-CN" sz="2400" b="1" dirty="0"/>
          </a:p>
          <a:p>
            <a:r>
              <a:rPr lang="en-US" altLang="zh-CN" sz="2400" b="1" dirty="0"/>
              <a:t>www.car-eye.cn</a:t>
            </a:r>
            <a:endParaRPr lang="zh-CN" altLang="en-US" sz="2400" b="1" dirty="0"/>
          </a:p>
          <a:p>
            <a:r>
              <a:rPr lang="en-US" altLang="zh-CN" sz="2400" b="1" dirty="0">
                <a:solidFill>
                  <a:schemeClr val="bg1"/>
                </a:solidFill>
              </a:rPr>
              <a:t>www.car-eye.cn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87833" y="11019692"/>
            <a:ext cx="4097149" cy="7603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深圳市晟鸿科技有限公司</a:t>
            </a:r>
            <a:endParaRPr lang="en-US" altLang="zh-CN" sz="2400" b="1" dirty="0"/>
          </a:p>
          <a:p>
            <a:endParaRPr lang="zh-CN" alt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35992" y="872256"/>
            <a:ext cx="51018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 深圳市晟鸿科技有限公司是成立于</a:t>
            </a:r>
            <a:r>
              <a:rPr lang="en-US" altLang="zh-CN" sz="1200" dirty="0"/>
              <a:t>2016</a:t>
            </a:r>
            <a:r>
              <a:rPr lang="zh-CN" altLang="en-US" sz="1200" dirty="0"/>
              <a:t>年，旨在为公众和设备供应商、运营商提供移动设备管理平台解决方案，方便他们快速构建自己的管理系统。 </a:t>
            </a:r>
            <a:r>
              <a:rPr lang="en-US" altLang="zh-CN" sz="1200" dirty="0"/>
              <a:t>“</a:t>
            </a:r>
            <a:r>
              <a:rPr lang="zh-CN" altLang="en-US" sz="1200" dirty="0"/>
              <a:t>资源分享，开拓共赢</a:t>
            </a:r>
            <a:r>
              <a:rPr lang="en-US" altLang="zh-CN" sz="1200" dirty="0"/>
              <a:t>”</a:t>
            </a:r>
            <a:r>
              <a:rPr lang="zh-CN" altLang="en-US" sz="1200" dirty="0"/>
              <a:t>是我们团队的宗旨，公司开放的</a:t>
            </a:r>
            <a:r>
              <a:rPr lang="en-US" altLang="zh-CN" sz="1200" dirty="0" err="1"/>
              <a:t>CarEye</a:t>
            </a:r>
            <a:r>
              <a:rPr lang="zh-CN" altLang="en-US" sz="1200" dirty="0"/>
              <a:t>平台提供丰富的平台接口和资源，方便第三方开发者进行二次开发。</a:t>
            </a:r>
            <a:endParaRPr lang="en-US" altLang="zh-CN" sz="1200" dirty="0"/>
          </a:p>
          <a:p>
            <a:r>
              <a:rPr lang="en-US" altLang="zh-CN" sz="1200" dirty="0"/>
              <a:t>  </a:t>
            </a:r>
            <a:r>
              <a:rPr lang="zh-CN" altLang="en-US" sz="1200" dirty="0"/>
              <a:t>深圳市晟鸿科技有限公司在不断的发展，由最初的流媒体服务，发展到车辆管理云平台、流媒体服务器、安防监控平台、视频服务负载均衡等多个业务领域。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zh-CN" altLang="en-US" sz="1200" dirty="0"/>
              <a:t>车辆管理平台是公司主要产品，以位置和视频服务为中心的管理平台，已经过多次迭代升级，能满足两客一危，环卫，渣土等多个行业车的管理</a:t>
            </a:r>
            <a:r>
              <a:rPr lang="zh-CN" altLang="en-US" sz="1200"/>
              <a:t>需求。公司以视频视频服务作为主要核心开发技术。视频服务已经扩展到交通，公安等多个领域内的多种协议。</a:t>
            </a:r>
            <a:endParaRPr lang="zh-CN" altLang="en-US" sz="1200" dirty="0"/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4825" y="285714"/>
            <a:ext cx="192280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公司简介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405886"/>
            <a:ext cx="2230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体系架构</a:t>
            </a:r>
            <a:endParaRPr lang="zh-CN" altLang="en-US" sz="2400" b="1" dirty="0"/>
          </a:p>
        </p:txBody>
      </p:sp>
      <p:sp>
        <p:nvSpPr>
          <p:cNvPr id="70" name="矩形 69"/>
          <p:cNvSpPr/>
          <p:nvPr/>
        </p:nvSpPr>
        <p:spPr>
          <a:xfrm>
            <a:off x="1656184" y="4663138"/>
            <a:ext cx="1944216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/>
              <a:t>规则管理</a:t>
            </a:r>
            <a:endParaRPr lang="zh-CN" altLang="en-US" sz="1200" dirty="0"/>
          </a:p>
        </p:txBody>
      </p:sp>
      <p:sp>
        <p:nvSpPr>
          <p:cNvPr id="71" name="矩形 70"/>
          <p:cNvSpPr/>
          <p:nvPr/>
        </p:nvSpPr>
        <p:spPr>
          <a:xfrm>
            <a:off x="1512168" y="4663138"/>
            <a:ext cx="194421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76273" y="4033382"/>
            <a:ext cx="6651975" cy="5814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76273" y="4765322"/>
            <a:ext cx="785890" cy="49685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rgbClr val="002060"/>
              </a:solidFill>
            </a:endParaRPr>
          </a:p>
          <a:p>
            <a:pPr algn="ctr"/>
            <a:r>
              <a:rPr lang="en-US" altLang="zh-CN" sz="1600" b="1" dirty="0" err="1">
                <a:solidFill>
                  <a:srgbClr val="002060"/>
                </a:solidFill>
              </a:rPr>
              <a:t>CarEye</a:t>
            </a:r>
            <a:endParaRPr lang="en-US" altLang="zh-CN" sz="1600" b="1" dirty="0">
              <a:solidFill>
                <a:srgbClr val="002060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002060"/>
                </a:solidFill>
              </a:rPr>
              <a:t>生态</a:t>
            </a:r>
            <a:endParaRPr lang="en-US" altLang="zh-CN" sz="1600" b="1" dirty="0">
              <a:solidFill>
                <a:srgbClr val="002060"/>
              </a:solidFill>
            </a:endParaRPr>
          </a:p>
          <a:p>
            <a:pPr algn="ctr"/>
            <a:endParaRPr lang="en-US" altLang="zh-CN" dirty="0">
              <a:solidFill>
                <a:srgbClr val="002060"/>
              </a:solidFill>
            </a:endParaRPr>
          </a:p>
          <a:p>
            <a:pPr algn="ctr"/>
            <a:r>
              <a:rPr lang="zh-CN" altLang="en-US" sz="1200" dirty="0">
                <a:solidFill>
                  <a:srgbClr val="002060"/>
                </a:solidFill>
              </a:rPr>
              <a:t>支付</a:t>
            </a:r>
            <a:endParaRPr lang="en-US" altLang="zh-CN" sz="1200" dirty="0">
              <a:solidFill>
                <a:srgbClr val="002060"/>
              </a:solidFill>
            </a:endParaRPr>
          </a:p>
          <a:p>
            <a:pPr algn="ctr"/>
            <a:endParaRPr lang="en-US" altLang="zh-CN" sz="1200" dirty="0">
              <a:solidFill>
                <a:srgbClr val="002060"/>
              </a:solidFill>
            </a:endParaRPr>
          </a:p>
          <a:p>
            <a:pPr algn="ctr"/>
            <a:r>
              <a:rPr lang="zh-CN" altLang="en-US" sz="1200" dirty="0">
                <a:solidFill>
                  <a:srgbClr val="002060"/>
                </a:solidFill>
              </a:rPr>
              <a:t>保险</a:t>
            </a:r>
            <a:endParaRPr lang="en-US" altLang="zh-CN" sz="1200" dirty="0">
              <a:solidFill>
                <a:srgbClr val="002060"/>
              </a:solidFill>
            </a:endParaRPr>
          </a:p>
          <a:p>
            <a:pPr algn="ctr"/>
            <a:endParaRPr lang="en-US" altLang="zh-CN" sz="1200" dirty="0">
              <a:solidFill>
                <a:srgbClr val="002060"/>
              </a:solidFill>
            </a:endParaRPr>
          </a:p>
          <a:p>
            <a:pPr algn="ctr"/>
            <a:r>
              <a:rPr lang="zh-CN" altLang="en-US" sz="1200" dirty="0">
                <a:solidFill>
                  <a:srgbClr val="002060"/>
                </a:solidFill>
              </a:rPr>
              <a:t>油卡</a:t>
            </a:r>
            <a:endParaRPr lang="en-US" altLang="zh-CN" sz="1200" dirty="0">
              <a:solidFill>
                <a:srgbClr val="002060"/>
              </a:solidFill>
            </a:endParaRPr>
          </a:p>
          <a:p>
            <a:pPr algn="ctr"/>
            <a:endParaRPr lang="en-US" altLang="zh-CN" dirty="0">
              <a:solidFill>
                <a:srgbClr val="002060"/>
              </a:solidFill>
            </a:endParaRPr>
          </a:p>
          <a:p>
            <a:pPr algn="ctr"/>
            <a:endParaRPr lang="en-US" altLang="zh-CN" dirty="0">
              <a:solidFill>
                <a:srgbClr val="002060"/>
              </a:solidFill>
            </a:endParaRPr>
          </a:p>
          <a:p>
            <a:pPr algn="ctr"/>
            <a:endParaRPr lang="en-US" altLang="zh-CN" dirty="0">
              <a:solidFill>
                <a:srgbClr val="002060"/>
              </a:solidFill>
            </a:endParaRPr>
          </a:p>
          <a:p>
            <a:pPr algn="ctr"/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1456770" y="8940940"/>
            <a:ext cx="4194284" cy="7200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rgbClr val="002060"/>
                </a:solidFill>
              </a:rPr>
              <a:t>数据源</a:t>
            </a:r>
            <a:endParaRPr lang="en-US" altLang="zh-CN" sz="1200" b="1" dirty="0">
              <a:solidFill>
                <a:srgbClr val="002060"/>
              </a:solidFill>
            </a:endParaRPr>
          </a:p>
          <a:p>
            <a:pPr algn="ctr"/>
            <a:endParaRPr lang="zh-CN" altLang="en-US" sz="1200" dirty="0">
              <a:solidFill>
                <a:srgbClr val="002060"/>
              </a:solidFill>
            </a:endParaRPr>
          </a:p>
        </p:txBody>
      </p:sp>
      <p:sp>
        <p:nvSpPr>
          <p:cNvPr id="75" name="TextBox 6"/>
          <p:cNvSpPr txBox="1"/>
          <p:nvPr/>
        </p:nvSpPr>
        <p:spPr>
          <a:xfrm>
            <a:off x="1596087" y="9100250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智能终端</a:t>
            </a:r>
            <a:endParaRPr lang="zh-CN" altLang="en-US" sz="1200" dirty="0"/>
          </a:p>
        </p:txBody>
      </p:sp>
      <p:sp>
        <p:nvSpPr>
          <p:cNvPr id="76" name="TextBox 7"/>
          <p:cNvSpPr txBox="1"/>
          <p:nvPr/>
        </p:nvSpPr>
        <p:spPr>
          <a:xfrm>
            <a:off x="2299364" y="9109623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智能汽车</a:t>
            </a:r>
            <a:endParaRPr lang="zh-CN" altLang="en-US" sz="1200" dirty="0"/>
          </a:p>
        </p:txBody>
      </p:sp>
      <p:sp>
        <p:nvSpPr>
          <p:cNvPr id="77" name="TextBox 8"/>
          <p:cNvSpPr txBox="1"/>
          <p:nvPr/>
        </p:nvSpPr>
        <p:spPr>
          <a:xfrm>
            <a:off x="4392488" y="9028242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便携式移动手机</a:t>
            </a:r>
            <a:r>
              <a:rPr lang="en-US" altLang="zh-CN" sz="1200" dirty="0"/>
              <a:t>/</a:t>
            </a:r>
            <a:r>
              <a:rPr lang="zh-CN" altLang="en-US" sz="1200" dirty="0"/>
              <a:t>设备</a:t>
            </a:r>
            <a:endParaRPr lang="zh-CN" altLang="en-US" sz="1200" dirty="0"/>
          </a:p>
        </p:txBody>
      </p:sp>
      <p:sp>
        <p:nvSpPr>
          <p:cNvPr id="79" name="矩形 78"/>
          <p:cNvSpPr/>
          <p:nvPr/>
        </p:nvSpPr>
        <p:spPr>
          <a:xfrm>
            <a:off x="6074372" y="4701204"/>
            <a:ext cx="653876" cy="49685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rgbClr val="002060"/>
              </a:solidFill>
            </a:endParaRPr>
          </a:p>
          <a:p>
            <a:pPr algn="ctr"/>
            <a:endParaRPr lang="en-US" altLang="zh-CN" dirty="0">
              <a:solidFill>
                <a:srgbClr val="002060"/>
              </a:solidFill>
            </a:endParaRPr>
          </a:p>
          <a:p>
            <a:pPr algn="ctr"/>
            <a:endParaRPr lang="en-US" altLang="zh-CN" dirty="0">
              <a:solidFill>
                <a:srgbClr val="002060"/>
              </a:solidFill>
            </a:endParaRPr>
          </a:p>
          <a:p>
            <a:pPr algn="ctr"/>
            <a:endParaRPr lang="en-US" altLang="zh-CN" dirty="0">
              <a:solidFill>
                <a:srgbClr val="002060"/>
              </a:solidFill>
            </a:endParaRPr>
          </a:p>
          <a:p>
            <a:pPr algn="ctr"/>
            <a:endParaRPr lang="en-US" altLang="zh-CN" dirty="0">
              <a:solidFill>
                <a:srgbClr val="002060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002060"/>
                </a:solidFill>
              </a:rPr>
              <a:t>安全管理</a:t>
            </a:r>
            <a:endParaRPr lang="en-US" altLang="zh-CN" sz="1600" b="1" dirty="0">
              <a:solidFill>
                <a:srgbClr val="002060"/>
              </a:solidFill>
            </a:endParaRPr>
          </a:p>
          <a:p>
            <a:pPr algn="ctr"/>
            <a:endParaRPr lang="en-US" altLang="zh-CN" sz="1200" dirty="0">
              <a:solidFill>
                <a:srgbClr val="002060"/>
              </a:solidFill>
            </a:endParaRPr>
          </a:p>
          <a:p>
            <a:pPr algn="ctr"/>
            <a:r>
              <a:rPr lang="zh-CN" altLang="en-US" sz="1200" dirty="0">
                <a:solidFill>
                  <a:srgbClr val="002060"/>
                </a:solidFill>
              </a:rPr>
              <a:t>证书</a:t>
            </a:r>
            <a:endParaRPr lang="en-US" altLang="zh-CN" sz="1200" dirty="0">
              <a:solidFill>
                <a:srgbClr val="002060"/>
              </a:solidFill>
            </a:endParaRPr>
          </a:p>
          <a:p>
            <a:pPr algn="ctr"/>
            <a:endParaRPr lang="en-US" altLang="zh-CN" sz="1200" dirty="0">
              <a:solidFill>
                <a:srgbClr val="002060"/>
              </a:solidFill>
            </a:endParaRPr>
          </a:p>
          <a:p>
            <a:pPr algn="ctr"/>
            <a:r>
              <a:rPr lang="zh-CN" altLang="en-US" sz="1200" dirty="0">
                <a:solidFill>
                  <a:srgbClr val="002060"/>
                </a:solidFill>
              </a:rPr>
              <a:t>连接</a:t>
            </a:r>
            <a:endParaRPr lang="en-US" altLang="zh-CN" sz="1200" dirty="0">
              <a:solidFill>
                <a:srgbClr val="002060"/>
              </a:solidFill>
            </a:endParaRPr>
          </a:p>
          <a:p>
            <a:pPr algn="ctr"/>
            <a:endParaRPr lang="en-US" altLang="zh-CN" sz="1200" dirty="0">
              <a:solidFill>
                <a:srgbClr val="002060"/>
              </a:solidFill>
            </a:endParaRPr>
          </a:p>
          <a:p>
            <a:pPr algn="ctr"/>
            <a:r>
              <a:rPr lang="zh-CN" altLang="en-US" sz="1200" dirty="0">
                <a:solidFill>
                  <a:srgbClr val="002060"/>
                </a:solidFill>
              </a:rPr>
              <a:t>授权</a:t>
            </a:r>
            <a:endParaRPr lang="en-US" altLang="zh-CN" sz="1200" dirty="0">
              <a:solidFill>
                <a:srgbClr val="002060"/>
              </a:solidFill>
            </a:endParaRPr>
          </a:p>
          <a:p>
            <a:pPr algn="ctr"/>
            <a:endParaRPr lang="en-US" altLang="zh-CN" sz="1200" dirty="0">
              <a:solidFill>
                <a:srgbClr val="002060"/>
              </a:solidFill>
            </a:endParaRPr>
          </a:p>
          <a:p>
            <a:pPr algn="ctr"/>
            <a:r>
              <a:rPr lang="zh-CN" altLang="en-US" sz="1200" dirty="0">
                <a:solidFill>
                  <a:srgbClr val="002060"/>
                </a:solidFill>
              </a:rPr>
              <a:t>数据</a:t>
            </a:r>
            <a:endParaRPr lang="en-US" altLang="zh-CN" sz="1200" dirty="0">
              <a:solidFill>
                <a:srgbClr val="002060"/>
              </a:solidFill>
            </a:endParaRPr>
          </a:p>
          <a:p>
            <a:pPr algn="ctr"/>
            <a:endParaRPr lang="en-US" altLang="zh-CN" b="1" dirty="0">
              <a:solidFill>
                <a:srgbClr val="002060"/>
              </a:solidFill>
            </a:endParaRPr>
          </a:p>
          <a:p>
            <a:pPr algn="ctr"/>
            <a:endParaRPr lang="en-US" altLang="zh-CN" b="1" dirty="0">
              <a:solidFill>
                <a:srgbClr val="002060"/>
              </a:solidFill>
            </a:endParaRPr>
          </a:p>
          <a:p>
            <a:pPr algn="ctr"/>
            <a:endParaRPr lang="en-US" altLang="zh-CN" sz="1400" dirty="0">
              <a:solidFill>
                <a:srgbClr val="002060"/>
              </a:solidFill>
            </a:endParaRPr>
          </a:p>
          <a:p>
            <a:pPr algn="ctr"/>
            <a:endParaRPr lang="en-US" altLang="zh-CN" dirty="0">
              <a:solidFill>
                <a:srgbClr val="002060"/>
              </a:solidFill>
            </a:endParaRPr>
          </a:p>
          <a:p>
            <a:pPr algn="ctr"/>
            <a:endParaRPr lang="en-US" altLang="zh-CN" dirty="0">
              <a:solidFill>
                <a:srgbClr val="002060"/>
              </a:solidFill>
            </a:endParaRPr>
          </a:p>
          <a:p>
            <a:pPr algn="ctr"/>
            <a:endParaRPr lang="en-US" altLang="zh-CN" dirty="0">
              <a:solidFill>
                <a:srgbClr val="002060"/>
              </a:solidFill>
            </a:endParaRPr>
          </a:p>
          <a:p>
            <a:pPr algn="ctr"/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1474589" y="8256177"/>
            <a:ext cx="4176465" cy="5974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rgbClr val="002060"/>
                </a:solidFill>
              </a:rPr>
              <a:t>  数据引擎</a:t>
            </a:r>
            <a:endParaRPr lang="en-US" altLang="zh-CN" sz="1200" b="1" dirty="0">
              <a:solidFill>
                <a:srgbClr val="002060"/>
              </a:solidFill>
            </a:endParaRPr>
          </a:p>
          <a:p>
            <a:pPr algn="ctr"/>
            <a:endParaRPr lang="zh-CN" altLang="en-US" sz="1200" dirty="0">
              <a:solidFill>
                <a:srgbClr val="002060"/>
              </a:solidFill>
            </a:endParaRPr>
          </a:p>
        </p:txBody>
      </p:sp>
      <p:sp>
        <p:nvSpPr>
          <p:cNvPr id="81" name="TextBox 13"/>
          <p:cNvSpPr txBox="1"/>
          <p:nvPr/>
        </p:nvSpPr>
        <p:spPr>
          <a:xfrm>
            <a:off x="4374092" y="8576740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关系数据库</a:t>
            </a:r>
            <a:endParaRPr lang="zh-CN" altLang="en-US" sz="1200" dirty="0"/>
          </a:p>
        </p:txBody>
      </p:sp>
      <p:sp>
        <p:nvSpPr>
          <p:cNvPr id="82" name="TextBox 14"/>
          <p:cNvSpPr txBox="1"/>
          <p:nvPr/>
        </p:nvSpPr>
        <p:spPr>
          <a:xfrm>
            <a:off x="4464496" y="8335546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mongodb</a:t>
            </a:r>
            <a:endParaRPr lang="zh-CN" altLang="en-US" sz="1200" dirty="0"/>
          </a:p>
        </p:txBody>
      </p:sp>
      <p:sp>
        <p:nvSpPr>
          <p:cNvPr id="83" name="TextBox 15"/>
          <p:cNvSpPr txBox="1"/>
          <p:nvPr/>
        </p:nvSpPr>
        <p:spPr>
          <a:xfrm>
            <a:off x="1584176" y="8335546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数据引擎和规则</a:t>
            </a:r>
            <a:endParaRPr lang="zh-CN" altLang="en-US" sz="1200" dirty="0"/>
          </a:p>
        </p:txBody>
      </p:sp>
      <p:sp>
        <p:nvSpPr>
          <p:cNvPr id="84" name="矩形 83"/>
          <p:cNvSpPr/>
          <p:nvPr/>
        </p:nvSpPr>
        <p:spPr>
          <a:xfrm>
            <a:off x="873223" y="4545107"/>
            <a:ext cx="2054550" cy="34558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rgbClr val="002060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3609249" y="4592012"/>
            <a:ext cx="2398360" cy="34563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rgbClr val="002060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933213" y="4621805"/>
            <a:ext cx="1880703" cy="7920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002060"/>
                </a:solidFill>
              </a:rPr>
              <a:t>规则</a:t>
            </a:r>
            <a:endParaRPr lang="en-US" altLang="zh-CN" sz="1200" dirty="0">
              <a:solidFill>
                <a:srgbClr val="002060"/>
              </a:solidFill>
            </a:endParaRPr>
          </a:p>
          <a:p>
            <a:r>
              <a:rPr lang="zh-CN" altLang="en-US" sz="1200" dirty="0">
                <a:solidFill>
                  <a:srgbClr val="002060"/>
                </a:solidFill>
              </a:rPr>
              <a:t>管理</a:t>
            </a:r>
            <a:endParaRPr lang="zh-CN" altLang="en-US" sz="1200" dirty="0">
              <a:solidFill>
                <a:srgbClr val="002060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1521295" y="4769012"/>
            <a:ext cx="504056" cy="276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报警</a:t>
            </a:r>
            <a:endParaRPr lang="zh-CN" altLang="en-US" sz="1000" dirty="0"/>
          </a:p>
        </p:txBody>
      </p:sp>
      <p:sp>
        <p:nvSpPr>
          <p:cNvPr id="88" name="矩形 87"/>
          <p:cNvSpPr/>
          <p:nvPr/>
        </p:nvSpPr>
        <p:spPr>
          <a:xfrm>
            <a:off x="2072127" y="4756100"/>
            <a:ext cx="64807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指令下发</a:t>
            </a:r>
            <a:endParaRPr lang="zh-CN" altLang="en-US" sz="900" dirty="0"/>
          </a:p>
        </p:txBody>
      </p:sp>
      <p:sp>
        <p:nvSpPr>
          <p:cNvPr id="89" name="矩形 88"/>
          <p:cNvSpPr/>
          <p:nvPr/>
        </p:nvSpPr>
        <p:spPr>
          <a:xfrm>
            <a:off x="1521295" y="5091105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业务规则</a:t>
            </a:r>
            <a:endParaRPr lang="zh-CN" altLang="en-US" sz="1000" dirty="0"/>
          </a:p>
        </p:txBody>
      </p:sp>
      <p:sp>
        <p:nvSpPr>
          <p:cNvPr id="90" name="矩形 89"/>
          <p:cNvSpPr/>
          <p:nvPr/>
        </p:nvSpPr>
        <p:spPr>
          <a:xfrm>
            <a:off x="933213" y="5489093"/>
            <a:ext cx="1880703" cy="7920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002060"/>
                </a:solidFill>
              </a:rPr>
              <a:t>流媒体</a:t>
            </a:r>
            <a:endParaRPr lang="en-US" altLang="zh-CN" sz="1200" dirty="0">
              <a:solidFill>
                <a:srgbClr val="002060"/>
              </a:solidFill>
            </a:endParaRPr>
          </a:p>
          <a:p>
            <a:r>
              <a:rPr lang="zh-CN" altLang="en-US" sz="1200" dirty="0">
                <a:solidFill>
                  <a:srgbClr val="002060"/>
                </a:solidFill>
              </a:rPr>
              <a:t>管理</a:t>
            </a:r>
            <a:endParaRPr lang="zh-CN" altLang="en-US" sz="1200" dirty="0">
              <a:solidFill>
                <a:srgbClr val="002060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1496428" y="5561101"/>
            <a:ext cx="64807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音视频管理</a:t>
            </a:r>
            <a:endParaRPr lang="zh-CN" altLang="en-US" sz="1000" dirty="0"/>
          </a:p>
        </p:txBody>
      </p:sp>
      <p:sp>
        <p:nvSpPr>
          <p:cNvPr id="92" name="矩形 91"/>
          <p:cNvSpPr/>
          <p:nvPr/>
        </p:nvSpPr>
        <p:spPr>
          <a:xfrm>
            <a:off x="2216508" y="5561101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图片</a:t>
            </a:r>
            <a:endParaRPr lang="zh-CN" altLang="en-US" sz="1000" dirty="0"/>
          </a:p>
        </p:txBody>
      </p:sp>
      <p:sp>
        <p:nvSpPr>
          <p:cNvPr id="93" name="矩形 92"/>
          <p:cNvSpPr/>
          <p:nvPr/>
        </p:nvSpPr>
        <p:spPr>
          <a:xfrm>
            <a:off x="1496428" y="5921141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负载均衡</a:t>
            </a:r>
            <a:endParaRPr lang="zh-CN" altLang="en-US" sz="1000" dirty="0"/>
          </a:p>
        </p:txBody>
      </p:sp>
      <p:sp>
        <p:nvSpPr>
          <p:cNvPr id="94" name="矩形 93"/>
          <p:cNvSpPr/>
          <p:nvPr/>
        </p:nvSpPr>
        <p:spPr>
          <a:xfrm>
            <a:off x="934171" y="6281181"/>
            <a:ext cx="1901934" cy="7920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002060"/>
                </a:solidFill>
              </a:rPr>
              <a:t>地图</a:t>
            </a:r>
            <a:endParaRPr lang="en-US" altLang="zh-CN" sz="1200" dirty="0">
              <a:solidFill>
                <a:srgbClr val="002060"/>
              </a:solidFill>
            </a:endParaRPr>
          </a:p>
          <a:p>
            <a:r>
              <a:rPr lang="zh-CN" altLang="en-US" sz="1200" dirty="0">
                <a:solidFill>
                  <a:srgbClr val="002060"/>
                </a:solidFill>
              </a:rPr>
              <a:t>管理</a:t>
            </a:r>
            <a:endParaRPr lang="zh-CN" altLang="en-US" sz="1200" dirty="0">
              <a:solidFill>
                <a:srgbClr val="002060"/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1534006" y="6353189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轨迹</a:t>
            </a:r>
            <a:endParaRPr lang="en-US" altLang="zh-CN" sz="1000" dirty="0"/>
          </a:p>
          <a:p>
            <a:pPr algn="ctr"/>
            <a:r>
              <a:rPr lang="zh-CN" altLang="en-US" sz="1000" dirty="0"/>
              <a:t>管理</a:t>
            </a:r>
            <a:endParaRPr lang="zh-CN" altLang="en-US" sz="1000" dirty="0"/>
          </a:p>
        </p:txBody>
      </p:sp>
      <p:sp>
        <p:nvSpPr>
          <p:cNvPr id="96" name="矩形 95"/>
          <p:cNvSpPr/>
          <p:nvPr/>
        </p:nvSpPr>
        <p:spPr>
          <a:xfrm>
            <a:off x="2196244" y="6368196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实时定位</a:t>
            </a:r>
            <a:endParaRPr lang="zh-CN" altLang="en-US" sz="1000" dirty="0"/>
          </a:p>
        </p:txBody>
      </p:sp>
      <p:sp>
        <p:nvSpPr>
          <p:cNvPr id="97" name="矩形 96"/>
          <p:cNvSpPr/>
          <p:nvPr/>
        </p:nvSpPr>
        <p:spPr>
          <a:xfrm>
            <a:off x="1534006" y="6726450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电子围栏</a:t>
            </a:r>
            <a:endParaRPr lang="zh-CN" altLang="en-US" sz="1000" dirty="0"/>
          </a:p>
        </p:txBody>
      </p:sp>
      <p:sp>
        <p:nvSpPr>
          <p:cNvPr id="98" name="矩形 97"/>
          <p:cNvSpPr/>
          <p:nvPr/>
        </p:nvSpPr>
        <p:spPr>
          <a:xfrm>
            <a:off x="945231" y="7073269"/>
            <a:ext cx="1913063" cy="7920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002060"/>
                </a:solidFill>
              </a:rPr>
              <a:t>车辆</a:t>
            </a:r>
            <a:endParaRPr lang="en-US" altLang="zh-CN" sz="1200" dirty="0">
              <a:solidFill>
                <a:srgbClr val="002060"/>
              </a:solidFill>
            </a:endParaRPr>
          </a:p>
          <a:p>
            <a:r>
              <a:rPr lang="zh-CN" altLang="en-US" sz="1200" dirty="0">
                <a:solidFill>
                  <a:srgbClr val="002060"/>
                </a:solidFill>
              </a:rPr>
              <a:t>管理</a:t>
            </a:r>
            <a:endParaRPr lang="zh-CN" altLang="en-US" sz="1200" dirty="0">
              <a:solidFill>
                <a:srgbClr val="002060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1534006" y="7145277"/>
            <a:ext cx="5760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OTA</a:t>
            </a:r>
            <a:endParaRPr lang="zh-CN" altLang="en-US" sz="1000" dirty="0"/>
          </a:p>
        </p:txBody>
      </p:sp>
      <p:sp>
        <p:nvSpPr>
          <p:cNvPr id="100" name="矩形 99"/>
          <p:cNvSpPr/>
          <p:nvPr/>
        </p:nvSpPr>
        <p:spPr>
          <a:xfrm>
            <a:off x="2182078" y="7145277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远程交互</a:t>
            </a:r>
            <a:endParaRPr lang="zh-CN" altLang="en-US" sz="1000" dirty="0"/>
          </a:p>
        </p:txBody>
      </p:sp>
      <p:sp>
        <p:nvSpPr>
          <p:cNvPr id="101" name="矩形 100"/>
          <p:cNvSpPr/>
          <p:nvPr/>
        </p:nvSpPr>
        <p:spPr>
          <a:xfrm>
            <a:off x="1508954" y="7505317"/>
            <a:ext cx="115212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电子围栏</a:t>
            </a:r>
            <a:endParaRPr lang="zh-CN" altLang="en-US" sz="1000" dirty="0"/>
          </a:p>
        </p:txBody>
      </p:sp>
      <p:sp>
        <p:nvSpPr>
          <p:cNvPr id="102" name="矩形 101"/>
          <p:cNvSpPr/>
          <p:nvPr/>
        </p:nvSpPr>
        <p:spPr>
          <a:xfrm>
            <a:off x="936104" y="4192949"/>
            <a:ext cx="23762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API</a:t>
            </a:r>
            <a:r>
              <a:rPr lang="zh-CN" altLang="en-US" dirty="0"/>
              <a:t>接口</a:t>
            </a:r>
            <a:endParaRPr lang="zh-CN" altLang="en-US" dirty="0"/>
          </a:p>
        </p:txBody>
      </p:sp>
      <p:sp>
        <p:nvSpPr>
          <p:cNvPr id="103" name="矩形 102"/>
          <p:cNvSpPr/>
          <p:nvPr/>
        </p:nvSpPr>
        <p:spPr>
          <a:xfrm>
            <a:off x="3600400" y="4159523"/>
            <a:ext cx="237626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平台对接</a:t>
            </a:r>
            <a:r>
              <a:rPr lang="en-US" altLang="zh-CN" dirty="0"/>
              <a:t>809</a:t>
            </a:r>
            <a:endParaRPr lang="zh-CN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180020" y="3330990"/>
            <a:ext cx="172819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第三方平台</a:t>
            </a:r>
            <a:endParaRPr lang="zh-CN" altLang="en-US" dirty="0"/>
          </a:p>
        </p:txBody>
      </p:sp>
      <p:sp>
        <p:nvSpPr>
          <p:cNvPr id="105" name="矩形 104"/>
          <p:cNvSpPr/>
          <p:nvPr/>
        </p:nvSpPr>
        <p:spPr>
          <a:xfrm>
            <a:off x="2448272" y="3366994"/>
            <a:ext cx="172819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合作伙伴</a:t>
            </a:r>
            <a:endParaRPr lang="zh-CN" altLang="en-US" dirty="0"/>
          </a:p>
        </p:txBody>
      </p:sp>
      <p:sp>
        <p:nvSpPr>
          <p:cNvPr id="106" name="矩形 105"/>
          <p:cNvSpPr/>
          <p:nvPr/>
        </p:nvSpPr>
        <p:spPr>
          <a:xfrm>
            <a:off x="4968552" y="3366994"/>
            <a:ext cx="172819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客户端</a:t>
            </a:r>
            <a:endParaRPr lang="zh-CN" altLang="en-US" dirty="0"/>
          </a:p>
        </p:txBody>
      </p:sp>
      <p:cxnSp>
        <p:nvCxnSpPr>
          <p:cNvPr id="107" name="肘形连接符 106"/>
          <p:cNvCxnSpPr>
            <a:stCxn id="104" idx="2"/>
            <a:endCxn id="102" idx="0"/>
          </p:cNvCxnSpPr>
          <p:nvPr/>
        </p:nvCxnSpPr>
        <p:spPr>
          <a:xfrm rot="16200000" flipH="1">
            <a:off x="1333217" y="3401929"/>
            <a:ext cx="501919" cy="108012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肘形连接符 107"/>
          <p:cNvCxnSpPr>
            <a:stCxn id="105" idx="2"/>
            <a:endCxn id="102" idx="0"/>
          </p:cNvCxnSpPr>
          <p:nvPr/>
        </p:nvCxnSpPr>
        <p:spPr>
          <a:xfrm rot="5400000">
            <a:off x="2485345" y="3365925"/>
            <a:ext cx="465915" cy="1188132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形状 71"/>
          <p:cNvCxnSpPr>
            <a:stCxn id="106" idx="2"/>
            <a:endCxn id="102" idx="0"/>
          </p:cNvCxnSpPr>
          <p:nvPr/>
        </p:nvCxnSpPr>
        <p:spPr>
          <a:xfrm rot="5400000">
            <a:off x="3745485" y="2105785"/>
            <a:ext cx="465915" cy="3708412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/>
          <p:nvPr/>
        </p:nvCxnSpPr>
        <p:spPr>
          <a:xfrm>
            <a:off x="5256584" y="3943058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矩形 110"/>
          <p:cNvSpPr/>
          <p:nvPr/>
        </p:nvSpPr>
        <p:spPr>
          <a:xfrm>
            <a:off x="3791664" y="4687958"/>
            <a:ext cx="2100293" cy="8640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002060"/>
                </a:solidFill>
              </a:rPr>
              <a:t>数据</a:t>
            </a:r>
            <a:endParaRPr lang="en-US" altLang="zh-CN" sz="1200" dirty="0">
              <a:solidFill>
                <a:srgbClr val="002060"/>
              </a:solidFill>
            </a:endParaRPr>
          </a:p>
          <a:p>
            <a:r>
              <a:rPr lang="zh-CN" altLang="en-US" sz="1200" dirty="0">
                <a:solidFill>
                  <a:srgbClr val="002060"/>
                </a:solidFill>
              </a:rPr>
              <a:t>模型</a:t>
            </a:r>
            <a:endParaRPr lang="zh-CN" altLang="en-US" sz="1200" dirty="0">
              <a:solidFill>
                <a:srgbClr val="002060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4379789" y="4794164"/>
            <a:ext cx="64807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主动安全模型</a:t>
            </a:r>
            <a:endParaRPr lang="zh-CN" altLang="en-US" sz="1000" dirty="0"/>
          </a:p>
        </p:txBody>
      </p:sp>
      <p:sp>
        <p:nvSpPr>
          <p:cNvPr id="113" name="矩形 112"/>
          <p:cNvSpPr/>
          <p:nvPr/>
        </p:nvSpPr>
        <p:spPr>
          <a:xfrm>
            <a:off x="5099869" y="4794164"/>
            <a:ext cx="64807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图形</a:t>
            </a:r>
            <a:endParaRPr lang="en-US" altLang="zh-CN" sz="1000" dirty="0"/>
          </a:p>
          <a:p>
            <a:pPr algn="ctr"/>
            <a:r>
              <a:rPr lang="zh-CN" altLang="en-US" sz="1000" dirty="0"/>
              <a:t>识别</a:t>
            </a:r>
            <a:endParaRPr lang="zh-CN" altLang="en-US" sz="1000" dirty="0"/>
          </a:p>
        </p:txBody>
      </p:sp>
      <p:sp>
        <p:nvSpPr>
          <p:cNvPr id="114" name="矩形 113"/>
          <p:cNvSpPr/>
          <p:nvPr/>
        </p:nvSpPr>
        <p:spPr>
          <a:xfrm>
            <a:off x="4379789" y="5154204"/>
            <a:ext cx="64807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经济用车分析</a:t>
            </a:r>
            <a:endParaRPr lang="zh-CN" altLang="en-US" sz="1000" dirty="0"/>
          </a:p>
        </p:txBody>
      </p:sp>
      <p:sp>
        <p:nvSpPr>
          <p:cNvPr id="115" name="矩形 114"/>
          <p:cNvSpPr/>
          <p:nvPr/>
        </p:nvSpPr>
        <p:spPr>
          <a:xfrm>
            <a:off x="5099869" y="5154204"/>
            <a:ext cx="64807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行驶分析</a:t>
            </a:r>
            <a:endParaRPr lang="zh-CN" altLang="en-US" sz="1000" dirty="0"/>
          </a:p>
        </p:txBody>
      </p:sp>
      <p:sp>
        <p:nvSpPr>
          <p:cNvPr id="116" name="矩形 115"/>
          <p:cNvSpPr/>
          <p:nvPr/>
        </p:nvSpPr>
        <p:spPr>
          <a:xfrm>
            <a:off x="3745800" y="5706591"/>
            <a:ext cx="2160240" cy="122413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002060"/>
                </a:solidFill>
              </a:rPr>
              <a:t>结构</a:t>
            </a:r>
            <a:endParaRPr lang="en-US" altLang="zh-CN" sz="1200" dirty="0">
              <a:solidFill>
                <a:srgbClr val="002060"/>
              </a:solidFill>
            </a:endParaRPr>
          </a:p>
          <a:p>
            <a:r>
              <a:rPr lang="zh-CN" altLang="en-US" sz="1200" dirty="0">
                <a:solidFill>
                  <a:srgbClr val="002060"/>
                </a:solidFill>
              </a:rPr>
              <a:t>化数据</a:t>
            </a:r>
            <a:endParaRPr lang="zh-CN" altLang="en-US" sz="1200" dirty="0">
              <a:solidFill>
                <a:srgbClr val="002060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4379789" y="5792898"/>
            <a:ext cx="64807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用户数据</a:t>
            </a:r>
            <a:endParaRPr lang="zh-CN" altLang="en-US" sz="1000" dirty="0"/>
          </a:p>
        </p:txBody>
      </p:sp>
      <p:sp>
        <p:nvSpPr>
          <p:cNvPr id="118" name="矩形 117"/>
          <p:cNvSpPr/>
          <p:nvPr/>
        </p:nvSpPr>
        <p:spPr>
          <a:xfrm>
            <a:off x="5099869" y="5792898"/>
            <a:ext cx="64807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行驶数据</a:t>
            </a:r>
            <a:endParaRPr lang="zh-CN" altLang="en-US" sz="1000" dirty="0"/>
          </a:p>
        </p:txBody>
      </p:sp>
      <p:sp>
        <p:nvSpPr>
          <p:cNvPr id="119" name="矩形 118"/>
          <p:cNvSpPr/>
          <p:nvPr/>
        </p:nvSpPr>
        <p:spPr>
          <a:xfrm>
            <a:off x="4379789" y="6224946"/>
            <a:ext cx="64807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传感器数据</a:t>
            </a:r>
            <a:endParaRPr lang="zh-CN" altLang="en-US" sz="1000" dirty="0"/>
          </a:p>
        </p:txBody>
      </p:sp>
      <p:sp>
        <p:nvSpPr>
          <p:cNvPr id="120" name="矩形 119"/>
          <p:cNvSpPr/>
          <p:nvPr/>
        </p:nvSpPr>
        <p:spPr>
          <a:xfrm>
            <a:off x="5099869" y="6224946"/>
            <a:ext cx="64807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充电桩</a:t>
            </a:r>
            <a:endParaRPr lang="zh-CN" altLang="en-US" sz="1000" dirty="0"/>
          </a:p>
        </p:txBody>
      </p:sp>
      <p:sp>
        <p:nvSpPr>
          <p:cNvPr id="121" name="矩形 120"/>
          <p:cNvSpPr/>
          <p:nvPr/>
        </p:nvSpPr>
        <p:spPr>
          <a:xfrm>
            <a:off x="3731717" y="7089042"/>
            <a:ext cx="2160240" cy="8640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>
                <a:solidFill>
                  <a:srgbClr val="002060"/>
                </a:solidFill>
              </a:rPr>
              <a:t>数据</a:t>
            </a:r>
            <a:endParaRPr lang="en-US" altLang="zh-CN" sz="1200" dirty="0">
              <a:solidFill>
                <a:srgbClr val="002060"/>
              </a:solidFill>
            </a:endParaRPr>
          </a:p>
          <a:p>
            <a:r>
              <a:rPr lang="zh-CN" altLang="en-US" sz="1200" dirty="0">
                <a:solidFill>
                  <a:srgbClr val="002060"/>
                </a:solidFill>
              </a:rPr>
              <a:t>处理</a:t>
            </a:r>
            <a:endParaRPr lang="zh-CN" altLang="en-US" sz="1200" dirty="0">
              <a:solidFill>
                <a:srgbClr val="002060"/>
              </a:solidFill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4379789" y="6584986"/>
            <a:ext cx="64807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报警</a:t>
            </a:r>
            <a:endParaRPr lang="en-US" altLang="zh-CN" sz="1000" dirty="0"/>
          </a:p>
          <a:p>
            <a:pPr algn="ctr"/>
            <a:r>
              <a:rPr lang="zh-CN" altLang="en-US" sz="1000" dirty="0"/>
              <a:t>数据</a:t>
            </a:r>
            <a:endParaRPr lang="zh-CN" altLang="en-US" sz="1000" dirty="0"/>
          </a:p>
        </p:txBody>
      </p:sp>
      <p:sp>
        <p:nvSpPr>
          <p:cNvPr id="123" name="矩形 122"/>
          <p:cNvSpPr/>
          <p:nvPr/>
        </p:nvSpPr>
        <p:spPr>
          <a:xfrm>
            <a:off x="5099869" y="6584986"/>
            <a:ext cx="64807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驾驶行为数据</a:t>
            </a:r>
            <a:endParaRPr lang="zh-CN" altLang="en-US" sz="1000" dirty="0"/>
          </a:p>
        </p:txBody>
      </p:sp>
      <p:sp>
        <p:nvSpPr>
          <p:cNvPr id="124" name="矩形 123"/>
          <p:cNvSpPr/>
          <p:nvPr/>
        </p:nvSpPr>
        <p:spPr>
          <a:xfrm>
            <a:off x="4342211" y="7233058"/>
            <a:ext cx="64807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数据挖掘</a:t>
            </a:r>
            <a:endParaRPr lang="zh-CN" altLang="en-US" sz="1000" dirty="0"/>
          </a:p>
        </p:txBody>
      </p:sp>
      <p:sp>
        <p:nvSpPr>
          <p:cNvPr id="125" name="矩形 124"/>
          <p:cNvSpPr/>
          <p:nvPr/>
        </p:nvSpPr>
        <p:spPr>
          <a:xfrm>
            <a:off x="5049765" y="7233058"/>
            <a:ext cx="72008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非结构数据分析</a:t>
            </a:r>
            <a:endParaRPr lang="zh-CN" altLang="en-US" sz="1000" dirty="0"/>
          </a:p>
        </p:txBody>
      </p:sp>
      <p:sp>
        <p:nvSpPr>
          <p:cNvPr id="126" name="矩形 125"/>
          <p:cNvSpPr/>
          <p:nvPr/>
        </p:nvSpPr>
        <p:spPr>
          <a:xfrm>
            <a:off x="4329685" y="7593098"/>
            <a:ext cx="648072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数据</a:t>
            </a:r>
            <a:endParaRPr lang="en-US" altLang="zh-CN" sz="1000" dirty="0"/>
          </a:p>
          <a:p>
            <a:pPr algn="ctr"/>
            <a:r>
              <a:rPr lang="zh-CN" altLang="en-US" sz="1000" dirty="0"/>
              <a:t>分析</a:t>
            </a:r>
            <a:endParaRPr lang="zh-CN" altLang="en-US" sz="1000" dirty="0"/>
          </a:p>
        </p:txBody>
      </p:sp>
      <p:sp>
        <p:nvSpPr>
          <p:cNvPr id="127" name="矩形 126"/>
          <p:cNvSpPr/>
          <p:nvPr/>
        </p:nvSpPr>
        <p:spPr>
          <a:xfrm>
            <a:off x="5049765" y="7608290"/>
            <a:ext cx="698176" cy="272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数据备</a:t>
            </a:r>
            <a:endParaRPr lang="en-US" altLang="zh-CN" sz="1000" dirty="0"/>
          </a:p>
          <a:p>
            <a:pPr algn="ctr"/>
            <a:r>
              <a:rPr lang="zh-CN" altLang="en-US" sz="1000" dirty="0"/>
              <a:t>份</a:t>
            </a:r>
            <a:r>
              <a:rPr lang="en-US" altLang="zh-CN" sz="1000" dirty="0"/>
              <a:t>/</a:t>
            </a:r>
            <a:r>
              <a:rPr lang="zh-CN" altLang="en-US" sz="1000" dirty="0"/>
              <a:t>恢复</a:t>
            </a:r>
            <a:endParaRPr lang="zh-CN" altLang="en-US" sz="1000" dirty="0"/>
          </a:p>
        </p:txBody>
      </p:sp>
      <p:sp>
        <p:nvSpPr>
          <p:cNvPr id="128" name="矩形 127"/>
          <p:cNvSpPr/>
          <p:nvPr/>
        </p:nvSpPr>
        <p:spPr>
          <a:xfrm>
            <a:off x="2976883" y="4720676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轨迹</a:t>
            </a:r>
            <a:endParaRPr lang="zh-CN" altLang="en-US" sz="1200" dirty="0"/>
          </a:p>
        </p:txBody>
      </p:sp>
      <p:sp>
        <p:nvSpPr>
          <p:cNvPr id="129" name="矩形 128"/>
          <p:cNvSpPr/>
          <p:nvPr/>
        </p:nvSpPr>
        <p:spPr>
          <a:xfrm>
            <a:off x="2927497" y="5309073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报表</a:t>
            </a:r>
            <a:endParaRPr lang="zh-CN" altLang="en-US" sz="1200" dirty="0"/>
          </a:p>
        </p:txBody>
      </p:sp>
      <p:sp>
        <p:nvSpPr>
          <p:cNvPr id="130" name="矩形 129"/>
          <p:cNvSpPr/>
          <p:nvPr/>
        </p:nvSpPr>
        <p:spPr>
          <a:xfrm>
            <a:off x="2914971" y="5849133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回放</a:t>
            </a:r>
            <a:endParaRPr lang="zh-CN" altLang="en-US" sz="1200" dirty="0"/>
          </a:p>
        </p:txBody>
      </p:sp>
      <p:sp>
        <p:nvSpPr>
          <p:cNvPr id="131" name="矩形 130"/>
          <p:cNvSpPr/>
          <p:nvPr/>
        </p:nvSpPr>
        <p:spPr>
          <a:xfrm>
            <a:off x="2940126" y="6424908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消息发布</a:t>
            </a:r>
            <a:endParaRPr lang="zh-CN" altLang="en-US" sz="1200" dirty="0"/>
          </a:p>
        </p:txBody>
      </p:sp>
      <p:sp>
        <p:nvSpPr>
          <p:cNvPr id="132" name="矩形 131"/>
          <p:cNvSpPr/>
          <p:nvPr/>
        </p:nvSpPr>
        <p:spPr>
          <a:xfrm>
            <a:off x="2936622" y="7010559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多语言</a:t>
            </a:r>
            <a:endParaRPr lang="zh-CN" altLang="en-US" sz="1200" dirty="0"/>
          </a:p>
        </p:txBody>
      </p:sp>
      <p:sp>
        <p:nvSpPr>
          <p:cNvPr id="133" name="矩形 132"/>
          <p:cNvSpPr/>
          <p:nvPr/>
        </p:nvSpPr>
        <p:spPr>
          <a:xfrm>
            <a:off x="2196244" y="6726450"/>
            <a:ext cx="50405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多地图</a:t>
            </a:r>
            <a:endParaRPr lang="zh-CN" altLang="en-US" sz="1000" dirty="0"/>
          </a:p>
        </p:txBody>
      </p:sp>
      <p:sp>
        <p:nvSpPr>
          <p:cNvPr id="342" name="文本框 341"/>
          <p:cNvSpPr txBox="1"/>
          <p:nvPr/>
        </p:nvSpPr>
        <p:spPr>
          <a:xfrm>
            <a:off x="2144500" y="2414315"/>
            <a:ext cx="2439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</a:rPr>
              <a:t>车联网管理平台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219657" y="1562545"/>
            <a:ext cx="2439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</a:rPr>
              <a:t>流媒体服务框架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87" y="2843409"/>
            <a:ext cx="1440493" cy="13277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84" y="3991018"/>
            <a:ext cx="1440493" cy="1441451"/>
          </a:xfrm>
          <a:prstGeom prst="rect">
            <a:avLst/>
          </a:prstGeom>
        </p:spPr>
      </p:pic>
      <p:sp>
        <p:nvSpPr>
          <p:cNvPr id="9" name="流程图: 磁盘 8"/>
          <p:cNvSpPr/>
          <p:nvPr/>
        </p:nvSpPr>
        <p:spPr>
          <a:xfrm>
            <a:off x="3932292" y="4622974"/>
            <a:ext cx="663880" cy="10271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负载均衡</a:t>
            </a:r>
            <a:endParaRPr lang="zh-CN" altLang="en-US" sz="14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6" y="5650109"/>
            <a:ext cx="1558447" cy="1352984"/>
          </a:xfrm>
          <a:prstGeom prst="rect">
            <a:avLst/>
          </a:prstGeom>
        </p:spPr>
      </p:pic>
      <p:sp>
        <p:nvSpPr>
          <p:cNvPr id="11" name="流程图: 磁盘 10"/>
          <p:cNvSpPr/>
          <p:nvPr/>
        </p:nvSpPr>
        <p:spPr>
          <a:xfrm>
            <a:off x="2970323" y="7041581"/>
            <a:ext cx="713982" cy="10271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指令服务</a:t>
            </a:r>
            <a:endParaRPr lang="zh-CN" altLang="en-US" sz="1400" dirty="0"/>
          </a:p>
        </p:txBody>
      </p:sp>
      <p:sp>
        <p:nvSpPr>
          <p:cNvPr id="12" name="流程图: 磁盘 11"/>
          <p:cNvSpPr/>
          <p:nvPr/>
        </p:nvSpPr>
        <p:spPr>
          <a:xfrm>
            <a:off x="2775349" y="3292385"/>
            <a:ext cx="663880" cy="10271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媒体服务</a:t>
            </a:r>
            <a:endParaRPr lang="zh-CN" altLang="en-US" sz="1400" dirty="0"/>
          </a:p>
        </p:txBody>
      </p:sp>
      <p:sp>
        <p:nvSpPr>
          <p:cNvPr id="13" name="流程图: 磁盘 12"/>
          <p:cNvSpPr/>
          <p:nvPr/>
        </p:nvSpPr>
        <p:spPr>
          <a:xfrm>
            <a:off x="2845062" y="4486207"/>
            <a:ext cx="663880" cy="10271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媒体服务</a:t>
            </a:r>
            <a:endParaRPr lang="zh-CN" altLang="en-US" sz="1400" dirty="0"/>
          </a:p>
        </p:txBody>
      </p:sp>
      <p:sp>
        <p:nvSpPr>
          <p:cNvPr id="14" name="流程图: 磁盘 13"/>
          <p:cNvSpPr/>
          <p:nvPr/>
        </p:nvSpPr>
        <p:spPr>
          <a:xfrm>
            <a:off x="2836290" y="5634264"/>
            <a:ext cx="663880" cy="10271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媒体服务</a:t>
            </a:r>
            <a:endParaRPr lang="zh-CN" altLang="en-US" sz="1400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49" y="7220733"/>
            <a:ext cx="1327759" cy="159816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413359" y="9331890"/>
            <a:ext cx="2029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支持</a:t>
            </a:r>
            <a:endParaRPr lang="en-US" altLang="zh-CN" dirty="0"/>
          </a:p>
          <a:p>
            <a:r>
              <a:rPr lang="en-US" altLang="zh-CN" dirty="0"/>
              <a:t>GT/T 1078 </a:t>
            </a:r>
            <a:r>
              <a:rPr lang="zh-CN" altLang="en-US" dirty="0"/>
              <a:t>协议</a:t>
            </a:r>
            <a:endParaRPr lang="en-US" altLang="zh-CN" dirty="0"/>
          </a:p>
          <a:p>
            <a:r>
              <a:rPr lang="en-US" altLang="zh-CN" dirty="0"/>
              <a:t>GB28181 </a:t>
            </a:r>
            <a:r>
              <a:rPr lang="zh-CN" altLang="en-US" dirty="0"/>
              <a:t>协议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2566956" y="9543423"/>
            <a:ext cx="2029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针对多设备接入的软负载均衡方案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4985359" y="9543423"/>
            <a:ext cx="1870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丰富的视图展示方式</a:t>
            </a:r>
            <a:endParaRPr lang="zh-CN" altLang="en-US" dirty="0"/>
          </a:p>
        </p:txBody>
      </p:sp>
      <p:sp>
        <p:nvSpPr>
          <p:cNvPr id="24" name="右大括号 23"/>
          <p:cNvSpPr/>
          <p:nvPr/>
        </p:nvSpPr>
        <p:spPr>
          <a:xfrm>
            <a:off x="1803748" y="3805952"/>
            <a:ext cx="526093" cy="47242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987881" y="10215159"/>
            <a:ext cx="1870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开放</a:t>
            </a:r>
            <a:r>
              <a:rPr lang="en-US" altLang="zh-CN" dirty="0"/>
              <a:t>API </a:t>
            </a:r>
            <a:r>
              <a:rPr lang="zh-CN" altLang="en-US" dirty="0"/>
              <a:t>接口</a:t>
            </a:r>
            <a:endParaRPr lang="zh-CN" altLang="en-US" dirty="0"/>
          </a:p>
        </p:txBody>
      </p:sp>
      <p:cxnSp>
        <p:nvCxnSpPr>
          <p:cNvPr id="35" name="曲线连接符 34"/>
          <p:cNvCxnSpPr>
            <a:stCxn id="9" idx="3"/>
            <a:endCxn id="11" idx="4"/>
          </p:cNvCxnSpPr>
          <p:nvPr/>
        </p:nvCxnSpPr>
        <p:spPr>
          <a:xfrm rot="5400000">
            <a:off x="3021749" y="6312666"/>
            <a:ext cx="1905040" cy="579927"/>
          </a:xfrm>
          <a:prstGeom prst="curvedConnector2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左大括号 37"/>
          <p:cNvSpPr/>
          <p:nvPr/>
        </p:nvSpPr>
        <p:spPr>
          <a:xfrm>
            <a:off x="4809995" y="3991018"/>
            <a:ext cx="350728" cy="453920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5374546" y="3695178"/>
            <a:ext cx="1483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车辆监控平台</a:t>
            </a:r>
            <a:endParaRPr lang="zh-CN" altLang="en-US" sz="1600" dirty="0"/>
          </a:p>
        </p:txBody>
      </p:sp>
      <p:sp>
        <p:nvSpPr>
          <p:cNvPr id="41" name="文本框 40"/>
          <p:cNvSpPr txBox="1"/>
          <p:nvPr/>
        </p:nvSpPr>
        <p:spPr>
          <a:xfrm>
            <a:off x="5389966" y="4757921"/>
            <a:ext cx="1483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安防监控平台</a:t>
            </a:r>
            <a:endParaRPr lang="zh-CN" altLang="en-US" sz="1600" dirty="0"/>
          </a:p>
        </p:txBody>
      </p:sp>
      <p:sp>
        <p:nvSpPr>
          <p:cNvPr id="42" name="文本框 41"/>
          <p:cNvSpPr txBox="1"/>
          <p:nvPr/>
        </p:nvSpPr>
        <p:spPr>
          <a:xfrm>
            <a:off x="5370323" y="5773055"/>
            <a:ext cx="1346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移动设备监控平台</a:t>
            </a:r>
            <a:endParaRPr lang="zh-CN" altLang="en-US" sz="1600" dirty="0"/>
          </a:p>
        </p:txBody>
      </p:sp>
      <p:sp>
        <p:nvSpPr>
          <p:cNvPr id="43" name="文本框 42"/>
          <p:cNvSpPr txBox="1"/>
          <p:nvPr/>
        </p:nvSpPr>
        <p:spPr>
          <a:xfrm>
            <a:off x="5408710" y="6966075"/>
            <a:ext cx="1346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第三方直播平台</a:t>
            </a:r>
            <a:endParaRPr lang="zh-CN" altLang="en-US" sz="1600" dirty="0"/>
          </a:p>
        </p:txBody>
      </p:sp>
      <p:cxnSp>
        <p:nvCxnSpPr>
          <p:cNvPr id="47" name="曲线连接符 46"/>
          <p:cNvCxnSpPr>
            <a:stCxn id="12" idx="4"/>
            <a:endCxn id="9" idx="1"/>
          </p:cNvCxnSpPr>
          <p:nvPr/>
        </p:nvCxnSpPr>
        <p:spPr>
          <a:xfrm>
            <a:off x="3439229" y="3805953"/>
            <a:ext cx="825003" cy="817021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曲线连接符 49"/>
          <p:cNvCxnSpPr>
            <a:stCxn id="13" idx="4"/>
            <a:endCxn id="9" idx="2"/>
          </p:cNvCxnSpPr>
          <p:nvPr/>
        </p:nvCxnSpPr>
        <p:spPr>
          <a:xfrm>
            <a:off x="3508942" y="4999775"/>
            <a:ext cx="423350" cy="136767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曲线连接符 51"/>
          <p:cNvCxnSpPr>
            <a:stCxn id="14" idx="4"/>
            <a:endCxn id="9" idx="3"/>
          </p:cNvCxnSpPr>
          <p:nvPr/>
        </p:nvCxnSpPr>
        <p:spPr>
          <a:xfrm flipV="1">
            <a:off x="3500170" y="5650109"/>
            <a:ext cx="764062" cy="497723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右箭头 52"/>
          <p:cNvSpPr/>
          <p:nvPr/>
        </p:nvSpPr>
        <p:spPr>
          <a:xfrm flipV="1">
            <a:off x="2124897" y="4319520"/>
            <a:ext cx="549543" cy="1685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右箭头 53"/>
          <p:cNvSpPr/>
          <p:nvPr/>
        </p:nvSpPr>
        <p:spPr>
          <a:xfrm>
            <a:off x="4529188" y="4319520"/>
            <a:ext cx="460913" cy="1666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2675782" y="3194082"/>
            <a:ext cx="1942548" cy="514712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箭头连接符 59"/>
          <p:cNvCxnSpPr/>
          <p:nvPr/>
        </p:nvCxnSpPr>
        <p:spPr>
          <a:xfrm flipH="1">
            <a:off x="3851731" y="7513272"/>
            <a:ext cx="1133628" cy="0"/>
          </a:xfrm>
          <a:prstGeom prst="straightConnector1">
            <a:avLst/>
          </a:prstGeom>
          <a:ln w="60325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11" idx="2"/>
          </p:cNvCxnSpPr>
          <p:nvPr/>
        </p:nvCxnSpPr>
        <p:spPr>
          <a:xfrm flipH="1" flipV="1">
            <a:off x="1994330" y="7550850"/>
            <a:ext cx="975993" cy="4299"/>
          </a:xfrm>
          <a:prstGeom prst="straightConnector1">
            <a:avLst/>
          </a:prstGeom>
          <a:ln w="60325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2235" y="388620"/>
            <a:ext cx="14560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主要功能</a:t>
            </a:r>
            <a:endParaRPr lang="zh-CN" altLang="en-US" sz="2400" b="1"/>
          </a:p>
        </p:txBody>
      </p:sp>
      <p:sp>
        <p:nvSpPr>
          <p:cNvPr id="5" name="TextBox 3"/>
          <p:cNvSpPr txBox="1"/>
          <p:nvPr/>
        </p:nvSpPr>
        <p:spPr>
          <a:xfrm>
            <a:off x="273792" y="964998"/>
            <a:ext cx="6048672" cy="5231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zh-CN" altLang="en-US" sz="1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设备接入</a:t>
            </a:r>
            <a:endParaRPr lang="en-US" altLang="zh-CN" sz="1400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/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支持多种网络协议，</a:t>
            </a: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GB/T 32960, GT/T808, GT/T1078, GT/T 905,    GT/T809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协议，支持移动设备端接入，支持远程升，设备接入高并发。</a:t>
            </a:r>
            <a:endParaRPr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>
              <a:buAutoNum type="arabicPeriod" startAt="2"/>
            </a:pPr>
            <a:r>
              <a:rPr lang="zh-CN" altLang="en-US" sz="1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多媒体服务</a:t>
            </a:r>
            <a:endParaRPr lang="en-US" altLang="zh-CN" sz="1400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/>
            <a:r>
              <a:rPr lang="en-US" altLang="zh-CN" sz="1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支持</a:t>
            </a: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H5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播放，支持视频服务器负载均衡，支持</a:t>
            </a: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H265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H264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等视频格式，支持</a:t>
            </a: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GT/T1078 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GB/T 28181, 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支持远程音视频录制，管理。</a:t>
            </a:r>
            <a:endParaRPr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>
              <a:buAutoNum type="arabicPeriod" startAt="3"/>
            </a:pPr>
            <a:r>
              <a:rPr lang="zh-CN" altLang="en-US" sz="1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地图服务</a:t>
            </a:r>
            <a:endParaRPr lang="en-US" altLang="zh-CN" sz="1400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/>
            <a:r>
              <a:rPr lang="en-US" altLang="zh-CN" sz="1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支持多种地图，支持轨迹回放，支持电子围栏，符合</a:t>
            </a: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GBT35658 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对地图管理的要求，实时监控。</a:t>
            </a:r>
            <a:endParaRPr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>
              <a:buAutoNum type="arabicPeriod" startAt="4"/>
            </a:pPr>
            <a:r>
              <a:rPr lang="zh-CN" altLang="en-US" sz="1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报警和规则</a:t>
            </a:r>
            <a:endParaRPr lang="en-US" altLang="zh-CN" sz="1400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/>
            <a:r>
              <a:rPr lang="en-US" altLang="zh-CN" sz="1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支持终端和平台报警，支持规则自定义报警，支持报警展示和处理，支持</a:t>
            </a:r>
            <a:endParaRPr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>
              <a:buAutoNum type="arabicPeriod" startAt="6"/>
            </a:pPr>
            <a:r>
              <a:rPr lang="zh-CN" altLang="en-US" sz="1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行业内定制</a:t>
            </a:r>
            <a:endParaRPr lang="en-US" altLang="zh-CN" sz="1400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/>
            <a:r>
              <a:rPr lang="en-US" altLang="zh-CN" sz="1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针对物流车，货运，出租车，两客一危多种车型进行定制功能。</a:t>
            </a:r>
            <a:endParaRPr lang="zh-CN" altLang="en-US" sz="1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/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7.   </a:t>
            </a:r>
            <a:r>
              <a:rPr lang="zh-CN" altLang="en-US" sz="1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收费系统</a:t>
            </a:r>
            <a:endParaRPr lang="en-US" altLang="zh-CN" sz="1400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/>
            <a:r>
              <a:rPr lang="en-US" altLang="zh-CN" sz="1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支持设备鉴权，自动注册和收费。</a:t>
            </a:r>
            <a:endParaRPr lang="en-US" altLang="zh-CN" sz="1400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/>
            <a:r>
              <a:rPr lang="en-US" altLang="zh-CN" sz="1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8. </a:t>
            </a:r>
            <a:r>
              <a:rPr lang="zh-CN" altLang="en-US" sz="1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分析报表</a:t>
            </a:r>
            <a:endParaRPr lang="en-US" altLang="zh-CN" sz="1400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/>
            <a:r>
              <a:rPr lang="en-US" altLang="zh-CN" sz="1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支持各种行车分析，报警分析，司机考核，风险分析等各种分析报表</a:t>
            </a:r>
            <a:r>
              <a:rPr lang="zh-CN" altLang="en-US" sz="1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 lang="en-US" altLang="zh-CN" sz="1400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>
              <a:buNone/>
            </a:pPr>
            <a:r>
              <a:rPr lang="en-US" altLang="zh-CN" sz="1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9. </a:t>
            </a:r>
            <a:r>
              <a:rPr lang="zh-CN" altLang="en-US" sz="1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开放式接口和平台对接</a:t>
            </a:r>
            <a:endParaRPr lang="en-US" altLang="zh-CN" sz="1400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/>
            <a:r>
              <a:rPr lang="en-US" altLang="zh-CN" sz="1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	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支持</a:t>
            </a: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API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接口和基于</a:t>
            </a:r>
            <a:r>
              <a:rPr lang="en-US" altLang="zh-CN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GT/T 809  GT/T1078 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平台间数据转发服务</a:t>
            </a:r>
            <a:endParaRPr lang="zh-CN" altLang="en-US" sz="1350" dirty="0" smtClean="0"/>
          </a:p>
          <a:p>
            <a:pPr marL="342900" indent="-342900"/>
            <a:endParaRPr lang="zh-CN" altLang="en-US" sz="1350" dirty="0" smtClean="0"/>
          </a:p>
          <a:p>
            <a:pPr marL="342900" indent="-342900"/>
            <a:endParaRPr lang="zh-CN" altLang="en-US" sz="1350" dirty="0" smtClean="0"/>
          </a:p>
          <a:p>
            <a:pPr marL="342900" indent="-342900"/>
            <a:endParaRPr lang="en-US" altLang="zh-CN" sz="1350" dirty="0" smtClean="0"/>
          </a:p>
          <a:p>
            <a:pPr marL="342900" indent="-342900"/>
            <a:endParaRPr lang="en-US" altLang="zh-CN" sz="1350" b="1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13567"/>
            <a:ext cx="2805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案例</a:t>
            </a:r>
            <a:endParaRPr lang="zh-CN" altLang="en-US" sz="24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650" y="2661007"/>
            <a:ext cx="6509101" cy="595617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003089" y="1105345"/>
            <a:ext cx="2439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</a:rPr>
              <a:t>案例</a:t>
            </a:r>
            <a:r>
              <a:rPr lang="en-US" altLang="zh-CN" b="1" dirty="0">
                <a:solidFill>
                  <a:srgbClr val="0070C0"/>
                </a:solidFill>
              </a:rPr>
              <a:t>1</a:t>
            </a:r>
            <a:r>
              <a:rPr lang="zh-CN" altLang="en-US" b="1" dirty="0">
                <a:solidFill>
                  <a:srgbClr val="0070C0"/>
                </a:solidFill>
              </a:rPr>
              <a:t>：苏州某出租车管理平台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9650" y="9097022"/>
            <a:ext cx="6340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2019</a:t>
            </a:r>
            <a:r>
              <a:rPr lang="zh-CN" altLang="en-US" dirty="0"/>
              <a:t>年，某出租车公司运营的</a:t>
            </a:r>
            <a:r>
              <a:rPr lang="en-US" altLang="zh-CN" dirty="0"/>
              <a:t>5000</a:t>
            </a:r>
            <a:r>
              <a:rPr lang="zh-CN" altLang="en-US" dirty="0"/>
              <a:t>多台出租车接入</a:t>
            </a:r>
            <a:r>
              <a:rPr lang="en-US" altLang="zh-CN" dirty="0" err="1"/>
              <a:t>CarEye</a:t>
            </a:r>
            <a:r>
              <a:rPr lang="en-US" altLang="zh-CN" dirty="0"/>
              <a:t> </a:t>
            </a:r>
            <a:r>
              <a:rPr lang="zh-CN" altLang="en-US" dirty="0"/>
              <a:t>车辆管理平台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3075" y="812923"/>
            <a:ext cx="6426223" cy="420086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61" y="5257799"/>
            <a:ext cx="6426223" cy="309107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0015" y="8592880"/>
            <a:ext cx="6340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CS </a:t>
            </a:r>
            <a:r>
              <a:rPr lang="zh-CN" altLang="en-US" dirty="0"/>
              <a:t>管理界面方便快捷，该系统已经稳定运行两年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54003" y="658084"/>
            <a:ext cx="24391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</a:rPr>
              <a:t>案例</a:t>
            </a:r>
            <a:r>
              <a:rPr lang="en-US" altLang="zh-CN" b="1" dirty="0">
                <a:solidFill>
                  <a:srgbClr val="0070C0"/>
                </a:solidFill>
              </a:rPr>
              <a:t>2</a:t>
            </a:r>
            <a:r>
              <a:rPr lang="zh-CN" altLang="en-US" b="1" dirty="0">
                <a:solidFill>
                  <a:srgbClr val="0070C0"/>
                </a:solidFill>
              </a:rPr>
              <a:t>：某公司渣土车管理平台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329" y="1490870"/>
            <a:ext cx="6599583" cy="336936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56916" y="5141595"/>
            <a:ext cx="61519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采用</a:t>
            </a:r>
            <a:r>
              <a:rPr lang="en-US" altLang="zh-CN" sz="1600" dirty="0"/>
              <a:t>BS</a:t>
            </a:r>
            <a:r>
              <a:rPr lang="zh-CN" altLang="en-US" sz="1600" dirty="0"/>
              <a:t>架构，支持主动安全报警，支持</a:t>
            </a:r>
            <a:r>
              <a:rPr lang="en-US" altLang="zh-CN" sz="1600" dirty="0"/>
              <a:t>H5</a:t>
            </a:r>
            <a:r>
              <a:rPr lang="zh-CN" altLang="en-US" sz="1600" dirty="0"/>
              <a:t>播放。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97784" y="335725"/>
            <a:ext cx="2439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b="1" dirty="0">
                <a:solidFill>
                  <a:srgbClr val="0070C0"/>
                </a:solidFill>
              </a:rPr>
              <a:t>交互和数据分析</a:t>
            </a:r>
            <a:endParaRPr lang="zh-CN" b="1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7506" y="9012555"/>
            <a:ext cx="61519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 dirty="0"/>
              <a:t>Car-eye </a:t>
            </a:r>
            <a:r>
              <a:rPr lang="zh-CN" altLang="en-US" sz="1600" dirty="0"/>
              <a:t>新的</a:t>
            </a:r>
            <a:r>
              <a:rPr lang="en-US" altLang="zh-CN" sz="1600" dirty="0"/>
              <a:t>UI</a:t>
            </a:r>
            <a:r>
              <a:rPr lang="zh-CN" altLang="en-US" sz="1600" dirty="0"/>
              <a:t>框架，用户体验更好。强大的数据分析能力，对外提供二次开发接口</a:t>
            </a:r>
            <a:endParaRPr lang="zh-CN" altLang="en-US" sz="16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485" y="5013325"/>
            <a:ext cx="6280785" cy="3696335"/>
          </a:xfrm>
          <a:prstGeom prst="rect">
            <a:avLst/>
          </a:prstGeom>
        </p:spPr>
      </p:pic>
      <p:graphicFrame>
        <p:nvGraphicFramePr>
          <p:cNvPr id="8" name="对象 7"/>
          <p:cNvGraphicFramePr/>
          <p:nvPr/>
        </p:nvGraphicFramePr>
        <p:xfrm>
          <a:off x="197485" y="1082040"/>
          <a:ext cx="6376670" cy="3515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2" imgW="7299960" imgH="3512820" progId="Paint.Picture">
                  <p:embed/>
                </p:oleObj>
              </mc:Choice>
              <mc:Fallback>
                <p:oleObj name="" r:id="rId2" imgW="7299960" imgH="3512820" progId="Paint.Picture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7485" y="1082040"/>
                        <a:ext cx="6376670" cy="3515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1335</Words>
  <Application>WPS 演示</Application>
  <PresentationFormat>宽屏</PresentationFormat>
  <Paragraphs>242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宋体</vt:lpstr>
      <vt:lpstr>Wingdings</vt:lpstr>
      <vt:lpstr>Calibri</vt:lpstr>
      <vt:lpstr>等线</vt:lpstr>
      <vt:lpstr>微软雅黑</vt:lpstr>
      <vt:lpstr>Arial Unicode MS</vt:lpstr>
      <vt:lpstr>等线 Light</vt:lpstr>
      <vt:lpstr>Calibri Light</vt:lpstr>
      <vt:lpstr>华文行楷</vt:lpstr>
      <vt:lpstr>Office 主题​​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suppo</cp:lastModifiedBy>
  <cp:revision>49</cp:revision>
  <cp:lastPrinted>2021-04-21T09:53:00Z</cp:lastPrinted>
  <dcterms:created xsi:type="dcterms:W3CDTF">2021-04-21T01:47:00Z</dcterms:created>
  <dcterms:modified xsi:type="dcterms:W3CDTF">2021-09-13T06:27:30Z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2052-11.1.0.9192</vt:lpwstr>
  </property>
</Properties>
</file>