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326" r:id="rId5"/>
    <p:sldId id="258" r:id="rId6"/>
    <p:sldId id="327" r:id="rId7"/>
    <p:sldId id="295" r:id="rId8"/>
    <p:sldId id="290" r:id="rId9"/>
    <p:sldId id="335" r:id="rId10"/>
    <p:sldId id="374" r:id="rId11"/>
    <p:sldId id="336" r:id="rId12"/>
    <p:sldId id="375" r:id="rId13"/>
    <p:sldId id="376" r:id="rId14"/>
    <p:sldId id="378" r:id="rId15"/>
    <p:sldId id="380" r:id="rId16"/>
    <p:sldId id="381" r:id="rId17"/>
    <p:sldId id="382" r:id="rId18"/>
    <p:sldId id="384" r:id="rId19"/>
    <p:sldId id="383" r:id="rId20"/>
    <p:sldId id="341" r:id="rId21"/>
    <p:sldId id="373" r:id="rId22"/>
    <p:sldId id="298"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DC688F-0288-4899-8493-49856B5EA606}">
          <p14:sldIdLst>
            <p14:sldId id="326"/>
            <p14:sldId id="258"/>
            <p14:sldId id="327"/>
            <p14:sldId id="295"/>
            <p14:sldId id="290"/>
            <p14:sldId id="335"/>
            <p14:sldId id="374"/>
            <p14:sldId id="336"/>
            <p14:sldId id="375"/>
            <p14:sldId id="376"/>
            <p14:sldId id="378"/>
            <p14:sldId id="380"/>
            <p14:sldId id="381"/>
            <p14:sldId id="382"/>
            <p14:sldId id="384"/>
            <p14:sldId id="383"/>
            <p14:sldId id="341"/>
            <p14:sldId id="373"/>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B7F3F-1D34-481E-AB31-9B86B950158B}" v="83" dt="2020-12-04T23:35:27.8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01/08/2021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5</a:t>
            </a:fld>
            <a:endParaRPr lang="es-ES"/>
          </a:p>
        </p:txBody>
      </p:sp>
    </p:spTree>
    <p:extLst>
      <p:ext uri="{BB962C8B-B14F-4D97-AF65-F5344CB8AC3E}">
        <p14:creationId xmlns:p14="http://schemas.microsoft.com/office/powerpoint/2010/main" val="2999353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14</a:t>
            </a:fld>
            <a:endParaRPr lang="es-ES"/>
          </a:p>
        </p:txBody>
      </p:sp>
    </p:spTree>
    <p:extLst>
      <p:ext uri="{BB962C8B-B14F-4D97-AF65-F5344CB8AC3E}">
        <p14:creationId xmlns:p14="http://schemas.microsoft.com/office/powerpoint/2010/main" val="3754442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15</a:t>
            </a:fld>
            <a:endParaRPr lang="es-ES"/>
          </a:p>
        </p:txBody>
      </p:sp>
    </p:spTree>
    <p:extLst>
      <p:ext uri="{BB962C8B-B14F-4D97-AF65-F5344CB8AC3E}">
        <p14:creationId xmlns:p14="http://schemas.microsoft.com/office/powerpoint/2010/main" val="2212438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16</a:t>
            </a:fld>
            <a:endParaRPr lang="es-ES"/>
          </a:p>
        </p:txBody>
      </p:sp>
    </p:spTree>
    <p:extLst>
      <p:ext uri="{BB962C8B-B14F-4D97-AF65-F5344CB8AC3E}">
        <p14:creationId xmlns:p14="http://schemas.microsoft.com/office/powerpoint/2010/main" val="2471983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17</a:t>
            </a:fld>
            <a:endParaRPr lang="es-ES"/>
          </a:p>
        </p:txBody>
      </p:sp>
    </p:spTree>
    <p:extLst>
      <p:ext uri="{BB962C8B-B14F-4D97-AF65-F5344CB8AC3E}">
        <p14:creationId xmlns:p14="http://schemas.microsoft.com/office/powerpoint/2010/main" val="207911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18</a:t>
            </a:fld>
            <a:endParaRPr lang="es-ES"/>
          </a:p>
        </p:txBody>
      </p:sp>
    </p:spTree>
    <p:extLst>
      <p:ext uri="{BB962C8B-B14F-4D97-AF65-F5344CB8AC3E}">
        <p14:creationId xmlns:p14="http://schemas.microsoft.com/office/powerpoint/2010/main" val="268764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6</a:t>
            </a:fld>
            <a:endParaRPr lang="es-ES"/>
          </a:p>
        </p:txBody>
      </p:sp>
    </p:spTree>
    <p:extLst>
      <p:ext uri="{BB962C8B-B14F-4D97-AF65-F5344CB8AC3E}">
        <p14:creationId xmlns:p14="http://schemas.microsoft.com/office/powerpoint/2010/main" val="290894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7</a:t>
            </a:fld>
            <a:endParaRPr lang="es-ES"/>
          </a:p>
        </p:txBody>
      </p:sp>
    </p:spTree>
    <p:extLst>
      <p:ext uri="{BB962C8B-B14F-4D97-AF65-F5344CB8AC3E}">
        <p14:creationId xmlns:p14="http://schemas.microsoft.com/office/powerpoint/2010/main" val="4062938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8</a:t>
            </a:fld>
            <a:endParaRPr lang="es-ES"/>
          </a:p>
        </p:txBody>
      </p:sp>
    </p:spTree>
    <p:extLst>
      <p:ext uri="{BB962C8B-B14F-4D97-AF65-F5344CB8AC3E}">
        <p14:creationId xmlns:p14="http://schemas.microsoft.com/office/powerpoint/2010/main" val="291625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9</a:t>
            </a:fld>
            <a:endParaRPr lang="es-ES"/>
          </a:p>
        </p:txBody>
      </p:sp>
    </p:spTree>
    <p:extLst>
      <p:ext uri="{BB962C8B-B14F-4D97-AF65-F5344CB8AC3E}">
        <p14:creationId xmlns:p14="http://schemas.microsoft.com/office/powerpoint/2010/main" val="2496496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10</a:t>
            </a:fld>
            <a:endParaRPr lang="es-ES"/>
          </a:p>
        </p:txBody>
      </p:sp>
    </p:spTree>
    <p:extLst>
      <p:ext uri="{BB962C8B-B14F-4D97-AF65-F5344CB8AC3E}">
        <p14:creationId xmlns:p14="http://schemas.microsoft.com/office/powerpoint/2010/main" val="2116560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11</a:t>
            </a:fld>
            <a:endParaRPr lang="es-ES"/>
          </a:p>
        </p:txBody>
      </p:sp>
    </p:spTree>
    <p:extLst>
      <p:ext uri="{BB962C8B-B14F-4D97-AF65-F5344CB8AC3E}">
        <p14:creationId xmlns:p14="http://schemas.microsoft.com/office/powerpoint/2010/main" val="2823108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12</a:t>
            </a:fld>
            <a:endParaRPr lang="es-ES"/>
          </a:p>
        </p:txBody>
      </p:sp>
    </p:spTree>
    <p:extLst>
      <p:ext uri="{BB962C8B-B14F-4D97-AF65-F5344CB8AC3E}">
        <p14:creationId xmlns:p14="http://schemas.microsoft.com/office/powerpoint/2010/main" val="136560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13</a:t>
            </a:fld>
            <a:endParaRPr lang="es-ES"/>
          </a:p>
        </p:txBody>
      </p:sp>
    </p:spTree>
    <p:extLst>
      <p:ext uri="{BB962C8B-B14F-4D97-AF65-F5344CB8AC3E}">
        <p14:creationId xmlns:p14="http://schemas.microsoft.com/office/powerpoint/2010/main" val="1959650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01/08/2021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01/08/2021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01/08/2021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01/08/2021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01/08/2021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01/08/2021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01/08/2021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01/08/2021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01/08/2021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01/08/2021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01/08/2021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01/08/2021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microsoft.com/office/2007/relationships/hdphoto" Target="../media/hdphoto6.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microsoft.com/office/2007/relationships/hdphoto" Target="../media/hdphoto7.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microsoft.com/office/2007/relationships/hdphoto" Target="../media/hdphoto8.wdp"/><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18.xml"/><Relationship Id="rId5" Type="http://schemas.openxmlformats.org/officeDocument/2006/relationships/slide" Target="slide10.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D2JFhDclCUW2K34zr7vvwUcyNeA8K0lg/view?usp=sharing"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microsoft.com/office/2007/relationships/hdphoto" Target="../media/hdphoto3.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microsoft.com/office/2007/relationships/hdphoto" Target="../media/hdphoto4.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microsoft.com/office/2007/relationships/hdphoto" Target="../media/hdphoto5.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1055076" y="656370"/>
            <a:ext cx="11222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black"/>
                </a:solidFill>
                <a:effectLst/>
                <a:uLnTx/>
                <a:uFillTx/>
                <a:latin typeface="Aharoni"/>
                <a:ea typeface="+mn-ea"/>
                <a:cs typeface="Aharoni"/>
              </a:rPr>
              <a:t>		DOMINIO DEL UNIVERSO:  GIMNASIO</a:t>
            </a:r>
            <a:endPar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8BA8465E-0F28-4E28-83C0-F769920DE515}"/>
              </a:ext>
            </a:extLst>
          </p:cNvPr>
          <p:cNvSpPr txBox="1"/>
          <p:nvPr/>
        </p:nvSpPr>
        <p:spPr>
          <a:xfrm>
            <a:off x="234316" y="5044364"/>
            <a:ext cx="544903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Universidad Laica Eloy Alfaro de Manabí</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Carrera: Tecnología de la Información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prstClr val="black"/>
                </a:solidFill>
                <a:latin typeface="Book Antiqua"/>
              </a:rPr>
              <a:t>Materia: </a:t>
            </a:r>
            <a:r>
              <a:rPr kumimoji="0" lang="es-ES" sz="1800" b="1" i="0" u="none" strike="noStrike" kern="1200" cap="none" spc="0" normalizeH="0" baseline="0" noProof="0" dirty="0">
                <a:ln>
                  <a:noFill/>
                </a:ln>
                <a:solidFill>
                  <a:prstClr val="black"/>
                </a:solidFill>
                <a:effectLst/>
                <a:uLnTx/>
                <a:uFillTx/>
                <a:latin typeface="Book Antiqua"/>
                <a:ea typeface="+mn-ea"/>
                <a:cs typeface="+mn-cs"/>
              </a:rPr>
              <a:t>Gestión de Base de Datos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Estudiante: Mendoza Alcívar Alejandro Javier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Curso: 5”A”</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Calibri"/>
              </a:rPr>
              <a:t>Fuente: </a:t>
            </a:r>
            <a:r>
              <a:rPr kumimoji="0" lang="es-ES" sz="1800" b="0" i="0" u="sng" strike="noStrike" kern="1200" cap="none" spc="0" normalizeH="0" baseline="0" noProof="0" dirty="0">
                <a:ln>
                  <a:noFill/>
                </a:ln>
                <a:solidFill>
                  <a:prstClr val="black">
                    <a:lumMod val="95000"/>
                    <a:lumOff val="5000"/>
                  </a:prstClr>
                </a:solidFill>
                <a:effectLst/>
                <a:uLnTx/>
                <a:uFillTx/>
                <a:latin typeface="Calibri" panose="020F0502020204030204"/>
                <a:ea typeface="+mn-lt"/>
                <a:cs typeface="Calibri" panose="020F0502020204030204"/>
              </a:rPr>
              <a:t>Propia</a:t>
            </a:r>
            <a:endParaRPr kumimoji="0" lang="es-ES" sz="18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528737" y="2235178"/>
            <a:ext cx="9968719"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600" b="0" i="0" u="none" strike="noStrike" kern="1200" cap="none" spc="0" normalizeH="0" baseline="0" noProof="0" dirty="0">
              <a:ln>
                <a:noFill/>
              </a:ln>
              <a:solidFill>
                <a:srgbClr val="E7E6E6">
                  <a:lumMod val="25000"/>
                </a:srgbClr>
              </a:solidFill>
              <a:effectLst/>
              <a:uLnTx/>
              <a:uFillTx/>
              <a:latin typeface="Cooper Black"/>
              <a:ea typeface="+mn-ea"/>
              <a:cs typeface="Aharoni"/>
            </a:endParaRPr>
          </a:p>
          <a:p>
            <a:pPr marL="457200" marR="0" lvl="0" indent="-457200" algn="just" defTabSz="914400" rtl="0" eaLnBrk="1" fontAlgn="auto" latinLnBrk="0" hangingPunct="1">
              <a:lnSpc>
                <a:spcPct val="100000"/>
              </a:lnSpc>
              <a:spcBef>
                <a:spcPts val="0"/>
              </a:spcBef>
              <a:spcAft>
                <a:spcPts val="0"/>
              </a:spcAft>
              <a:buClrTx/>
              <a:buSzTx/>
              <a:buFontTx/>
              <a:buChar char="-"/>
              <a:tabLst/>
              <a:defRPr/>
            </a:pP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Realizar un </a:t>
            </a:r>
            <a:r>
              <a:rPr lang="es-EC" sz="2600" dirty="0">
                <a:solidFill>
                  <a:srgbClr val="E7E6E6">
                    <a:lumMod val="25000"/>
                  </a:srgbClr>
                </a:solidFill>
                <a:latin typeface="Cooper Black"/>
                <a:cs typeface="Aharoni"/>
              </a:rPr>
              <a:t>trigger, cursor, procedimiento almacenado y un reporte </a:t>
            </a: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de los datos almacenados en la base de datos</a:t>
            </a:r>
            <a:r>
              <a:rPr lang="es-EC" sz="2600" dirty="0">
                <a:solidFill>
                  <a:srgbClr val="E7E6E6">
                    <a:lumMod val="25000"/>
                  </a:srgbClr>
                </a:solidFill>
                <a:latin typeface="Cooper Black"/>
                <a:cs typeface="Aharoni"/>
              </a:rPr>
              <a:t> utilizando los conocimientos obtenidos durante el segundo parcial.</a:t>
            </a:r>
            <a:endParaRPr kumimoji="0" lang="es-ES"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p:txBody>
      </p:sp>
      <p:sp>
        <p:nvSpPr>
          <p:cNvPr id="12" name="CuadroTexto 11">
            <a:extLst>
              <a:ext uri="{FF2B5EF4-FFF2-40B4-BE49-F238E27FC236}">
                <a16:creationId xmlns:a16="http://schemas.microsoft.com/office/drawing/2014/main" id="{BFABEB2C-D8CD-456C-8645-6485FA70F3AF}"/>
              </a:ext>
            </a:extLst>
          </p:cNvPr>
          <p:cNvSpPr txBox="1"/>
          <p:nvPr/>
        </p:nvSpPr>
        <p:spPr>
          <a:xfrm>
            <a:off x="907218" y="1760501"/>
            <a:ext cx="996871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600" b="0" i="0" u="sng" strike="noStrike" kern="1200" cap="none" spc="0" normalizeH="0" baseline="0" noProof="0" dirty="0">
                <a:ln>
                  <a:noFill/>
                </a:ln>
                <a:solidFill>
                  <a:srgbClr val="E7E6E6">
                    <a:lumMod val="25000"/>
                  </a:srgbClr>
                </a:solidFill>
                <a:effectLst/>
                <a:uLnTx/>
                <a:uFillTx/>
                <a:latin typeface="Cooper Black"/>
                <a:ea typeface="+mn-ea"/>
                <a:cs typeface="Aharoni"/>
              </a:rPr>
              <a:t>OBJETIVO:</a:t>
            </a:r>
            <a:endParaRPr kumimoji="0" lang="es-ES" sz="1800" b="0" i="0" u="sng"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p:txBody>
      </p:sp>
      <p:sp>
        <p:nvSpPr>
          <p:cNvPr id="9" name="CuadroTexto 8">
            <a:extLst>
              <a:ext uri="{FF2B5EF4-FFF2-40B4-BE49-F238E27FC236}">
                <a16:creationId xmlns:a16="http://schemas.microsoft.com/office/drawing/2014/main" id="{84CA8810-742C-4041-B2C1-F9901078794E}"/>
              </a:ext>
            </a:extLst>
          </p:cNvPr>
          <p:cNvSpPr txBox="1"/>
          <p:nvPr/>
        </p:nvSpPr>
        <p:spPr>
          <a:xfrm>
            <a:off x="-1253038" y="104305"/>
            <a:ext cx="11222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black"/>
                </a:solidFill>
                <a:effectLst/>
                <a:uLnTx/>
                <a:uFillTx/>
                <a:latin typeface="Aharoni"/>
                <a:ea typeface="+mn-ea"/>
                <a:cs typeface="Aharoni"/>
              </a:rPr>
              <a:t>		TRIGGER</a:t>
            </a:r>
            <a:endPar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330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CURSOR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485187"/>
            <a:ext cx="11195246" cy="1015663"/>
          </a:xfrm>
          <a:prstGeom prst="rect">
            <a:avLst/>
          </a:prstGeom>
          <a:noFill/>
        </p:spPr>
        <p:txBody>
          <a:bodyPr wrap="square">
            <a:spAutoFit/>
          </a:bodyPr>
          <a:lstStyle/>
          <a:p>
            <a:pPr algn="just"/>
            <a:r>
              <a:rPr lang="es-MX" sz="2000" b="1" dirty="0"/>
              <a:t>2. Un cursor el cual se defina por cada cliente el nombre, el apellido, el número de entrenadores por los cuales ha sido atendido la fecha en la que ingreso la primera vez y la última fecha en la que estuvo. </a:t>
            </a:r>
          </a:p>
          <a:p>
            <a:pPr algn="just"/>
            <a:endParaRPr lang="es-MX" sz="2000" b="1" dirty="0"/>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6" name="Imagen 5" descr="Interfaz de usuario gráfica, Texto&#10;&#10;Descripción generada automáticamente">
            <a:extLst>
              <a:ext uri="{FF2B5EF4-FFF2-40B4-BE49-F238E27FC236}">
                <a16:creationId xmlns:a16="http://schemas.microsoft.com/office/drawing/2014/main" id="{C9D95AA2-F9BD-4D7C-8B83-4F013D6B411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2876099" y="2360173"/>
            <a:ext cx="6439799" cy="4305901"/>
          </a:xfrm>
          <a:prstGeom prst="rect">
            <a:avLst/>
          </a:prstGeom>
        </p:spPr>
      </p:pic>
    </p:spTree>
    <p:extLst>
      <p:ext uri="{BB962C8B-B14F-4D97-AF65-F5344CB8AC3E}">
        <p14:creationId xmlns:p14="http://schemas.microsoft.com/office/powerpoint/2010/main" val="375740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PROCEDIMIENTO ALMACENADO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485187"/>
            <a:ext cx="11195246" cy="707886"/>
          </a:xfrm>
          <a:prstGeom prst="rect">
            <a:avLst/>
          </a:prstGeom>
          <a:noFill/>
        </p:spPr>
        <p:txBody>
          <a:bodyPr wrap="square">
            <a:spAutoFit/>
          </a:bodyPr>
          <a:lstStyle/>
          <a:p>
            <a:pPr algn="just"/>
            <a:r>
              <a:rPr lang="es-MX" sz="2000" b="1" dirty="0"/>
              <a:t>3. Un procedimiento almacenado que reciba un parámetro de entrada el cual es el entrenador y con ello muestre el total de las rutinas que ha realizado.</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8" name="Imagen 7" descr="Interfaz de usuario gráfica, Texto, Aplicación&#10;&#10;Descripción generada automáticamente">
            <a:extLst>
              <a:ext uri="{FF2B5EF4-FFF2-40B4-BE49-F238E27FC236}">
                <a16:creationId xmlns:a16="http://schemas.microsoft.com/office/drawing/2014/main" id="{5762F1D4-106C-4BDC-9056-A6BFEDC5390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490537" y="2554784"/>
            <a:ext cx="11461178" cy="3651464"/>
          </a:xfrm>
          <a:prstGeom prst="rect">
            <a:avLst/>
          </a:prstGeom>
        </p:spPr>
      </p:pic>
    </p:spTree>
    <p:extLst>
      <p:ext uri="{BB962C8B-B14F-4D97-AF65-F5344CB8AC3E}">
        <p14:creationId xmlns:p14="http://schemas.microsoft.com/office/powerpoint/2010/main" val="199791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PROCEDIMIENTO ALMACENADO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747351"/>
            <a:ext cx="11195246" cy="707886"/>
          </a:xfrm>
          <a:prstGeom prst="rect">
            <a:avLst/>
          </a:prstGeom>
          <a:noFill/>
        </p:spPr>
        <p:txBody>
          <a:bodyPr wrap="square">
            <a:spAutoFit/>
          </a:bodyPr>
          <a:lstStyle/>
          <a:p>
            <a:pPr algn="just"/>
            <a:r>
              <a:rPr lang="es-MX" sz="2000" b="1" dirty="0"/>
              <a:t>3. Un procedimiento almacenado que reciba un parámetro de entrada el cual es el entrenador y con ello muestre el total de las rutinas que ha realizado.</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10" name="Imagen 9" descr="Interfaz de usuario gráfica, Texto, Aplicación, Chat o mensaje de texto&#10;&#10;Descripción generada automáticamente">
            <a:extLst>
              <a:ext uri="{FF2B5EF4-FFF2-40B4-BE49-F238E27FC236}">
                <a16:creationId xmlns:a16="http://schemas.microsoft.com/office/drawing/2014/main" id="{CD161107-EA86-4104-B78B-4E5A5052F0BB}"/>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1767546" y="2652185"/>
            <a:ext cx="8403395" cy="2860103"/>
          </a:xfrm>
          <a:prstGeom prst="rect">
            <a:avLst/>
          </a:prstGeom>
        </p:spPr>
      </p:pic>
    </p:spTree>
    <p:extLst>
      <p:ext uri="{BB962C8B-B14F-4D97-AF65-F5344CB8AC3E}">
        <p14:creationId xmlns:p14="http://schemas.microsoft.com/office/powerpoint/2010/main" val="151846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CONSULTA PARA EL REPORTE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747351"/>
            <a:ext cx="11195246" cy="707886"/>
          </a:xfrm>
          <a:prstGeom prst="rect">
            <a:avLst/>
          </a:prstGeom>
          <a:noFill/>
        </p:spPr>
        <p:txBody>
          <a:bodyPr wrap="square">
            <a:spAutoFit/>
          </a:bodyPr>
          <a:lstStyle/>
          <a:p>
            <a:pPr algn="just"/>
            <a:r>
              <a:rPr lang="es-MX" sz="2000" b="1" dirty="0"/>
              <a:t>4. Realizar un </a:t>
            </a:r>
            <a:r>
              <a:rPr lang="es-MX" sz="2000" b="1" dirty="0" err="1"/>
              <a:t>ireport</a:t>
            </a:r>
            <a:r>
              <a:rPr lang="es-MX" sz="2000" b="1" dirty="0"/>
              <a:t> en el cual se muestre un diagrama en barras donde por cada mes muestre cuánto dinero a ingresado por los clientes. </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8" name="Imagen 7" descr="Texto&#10;&#10;Descripción generada automáticamente">
            <a:extLst>
              <a:ext uri="{FF2B5EF4-FFF2-40B4-BE49-F238E27FC236}">
                <a16:creationId xmlns:a16="http://schemas.microsoft.com/office/drawing/2014/main" id="{2DC8CF03-BB17-4DA2-BAA0-94B79C2DFE5E}"/>
              </a:ext>
            </a:extLst>
          </p:cNvPr>
          <p:cNvPicPr>
            <a:picLocks noChangeAspect="1"/>
          </p:cNvPicPr>
          <p:nvPr/>
        </p:nvPicPr>
        <p:blipFill>
          <a:blip r:embed="rId4"/>
          <a:stretch>
            <a:fillRect/>
          </a:stretch>
        </p:blipFill>
        <p:spPr>
          <a:xfrm>
            <a:off x="0" y="2502802"/>
            <a:ext cx="12192000" cy="4224297"/>
          </a:xfrm>
          <a:prstGeom prst="rect">
            <a:avLst/>
          </a:prstGeom>
        </p:spPr>
      </p:pic>
    </p:spTree>
    <p:extLst>
      <p:ext uri="{BB962C8B-B14F-4D97-AF65-F5344CB8AC3E}">
        <p14:creationId xmlns:p14="http://schemas.microsoft.com/office/powerpoint/2010/main" val="142490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CONSULTA PARA EL REPORTE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747351"/>
            <a:ext cx="11195246" cy="1015663"/>
          </a:xfrm>
          <a:prstGeom prst="rect">
            <a:avLst/>
          </a:prstGeom>
          <a:noFill/>
        </p:spPr>
        <p:txBody>
          <a:bodyPr wrap="square">
            <a:spAutoFit/>
          </a:bodyPr>
          <a:lstStyle/>
          <a:p>
            <a:pPr algn="just"/>
            <a:r>
              <a:rPr lang="es-MX" sz="2000" b="1" dirty="0"/>
              <a:t>4. Realizar un </a:t>
            </a:r>
            <a:r>
              <a:rPr lang="es-MX" sz="2000" b="1" dirty="0" err="1"/>
              <a:t>ireport</a:t>
            </a:r>
            <a:r>
              <a:rPr lang="es-MX" sz="2000" b="1" dirty="0"/>
              <a:t> en el cual se muestre un diagrama en barras por cada mes que muestre cuánto dinero a ingresado por los clientes mostrando tanto el valor del plan como de los productos y el total entre la suma de ambos valores. </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8" name="Imagen 7" descr="Interfaz de usuario gráfica, Aplicación&#10;&#10;Descripción generada automáticamente con confianza media">
            <a:extLst>
              <a:ext uri="{FF2B5EF4-FFF2-40B4-BE49-F238E27FC236}">
                <a16:creationId xmlns:a16="http://schemas.microsoft.com/office/drawing/2014/main" id="{F4E328C5-D068-432A-83E6-2E9FBB30270E}"/>
              </a:ext>
            </a:extLst>
          </p:cNvPr>
          <p:cNvPicPr>
            <a:picLocks noChangeAspect="1"/>
          </p:cNvPicPr>
          <p:nvPr/>
        </p:nvPicPr>
        <p:blipFill>
          <a:blip r:embed="rId4"/>
          <a:stretch>
            <a:fillRect/>
          </a:stretch>
        </p:blipFill>
        <p:spPr>
          <a:xfrm>
            <a:off x="380201" y="2900612"/>
            <a:ext cx="11431595" cy="3305636"/>
          </a:xfrm>
          <a:prstGeom prst="rect">
            <a:avLst/>
          </a:prstGeom>
        </p:spPr>
      </p:pic>
    </p:spTree>
    <p:extLst>
      <p:ext uri="{BB962C8B-B14F-4D97-AF65-F5344CB8AC3E}">
        <p14:creationId xmlns:p14="http://schemas.microsoft.com/office/powerpoint/2010/main" val="2836644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REPORTE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12" name="Imagen 11" descr="Interfaz de usuario gráfica, Aplicación&#10;&#10;Descripción generada automáticamente">
            <a:extLst>
              <a:ext uri="{FF2B5EF4-FFF2-40B4-BE49-F238E27FC236}">
                <a16:creationId xmlns:a16="http://schemas.microsoft.com/office/drawing/2014/main" id="{B9EEEC86-8383-4266-96B6-7A767077C9C2}"/>
              </a:ext>
            </a:extLst>
          </p:cNvPr>
          <p:cNvPicPr>
            <a:picLocks noChangeAspect="1"/>
          </p:cNvPicPr>
          <p:nvPr/>
        </p:nvPicPr>
        <p:blipFill>
          <a:blip r:embed="rId4"/>
          <a:stretch>
            <a:fillRect/>
          </a:stretch>
        </p:blipFill>
        <p:spPr>
          <a:xfrm>
            <a:off x="0" y="37707"/>
            <a:ext cx="12192000" cy="6645897"/>
          </a:xfrm>
          <a:prstGeom prst="rect">
            <a:avLst/>
          </a:prstGeom>
        </p:spPr>
      </p:pic>
    </p:spTree>
    <p:extLst>
      <p:ext uri="{BB962C8B-B14F-4D97-AF65-F5344CB8AC3E}">
        <p14:creationId xmlns:p14="http://schemas.microsoft.com/office/powerpoint/2010/main" val="100950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REPORTE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9" name="Imagen 8" descr="Interfaz de usuario gráfica, Gráfico, Aplicación&#10;&#10;Descripción generada automáticamente">
            <a:extLst>
              <a:ext uri="{FF2B5EF4-FFF2-40B4-BE49-F238E27FC236}">
                <a16:creationId xmlns:a16="http://schemas.microsoft.com/office/drawing/2014/main" id="{93455CC6-EAD8-466C-A529-0920ED8EE703}"/>
              </a:ext>
            </a:extLst>
          </p:cNvPr>
          <p:cNvPicPr>
            <a:picLocks noChangeAspect="1"/>
          </p:cNvPicPr>
          <p:nvPr/>
        </p:nvPicPr>
        <p:blipFill>
          <a:blip r:embed="rId4"/>
          <a:stretch>
            <a:fillRect/>
          </a:stretch>
        </p:blipFill>
        <p:spPr>
          <a:xfrm>
            <a:off x="0" y="18854"/>
            <a:ext cx="12192000" cy="6820292"/>
          </a:xfrm>
          <a:prstGeom prst="rect">
            <a:avLst/>
          </a:prstGeom>
        </p:spPr>
      </p:pic>
    </p:spTree>
    <p:extLst>
      <p:ext uri="{BB962C8B-B14F-4D97-AF65-F5344CB8AC3E}">
        <p14:creationId xmlns:p14="http://schemas.microsoft.com/office/powerpoint/2010/main" val="493154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Link de GitHub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sp>
        <p:nvSpPr>
          <p:cNvPr id="11" name="CuadroTexto 10">
            <a:extLst>
              <a:ext uri="{FF2B5EF4-FFF2-40B4-BE49-F238E27FC236}">
                <a16:creationId xmlns:a16="http://schemas.microsoft.com/office/drawing/2014/main" id="{EF178DBE-D31E-419E-8083-3096F28B21A3}"/>
              </a:ext>
            </a:extLst>
          </p:cNvPr>
          <p:cNvSpPr txBox="1"/>
          <p:nvPr/>
        </p:nvSpPr>
        <p:spPr>
          <a:xfrm>
            <a:off x="490537" y="2687382"/>
            <a:ext cx="11195246" cy="461665"/>
          </a:xfrm>
          <a:prstGeom prst="rect">
            <a:avLst/>
          </a:prstGeom>
          <a:noFill/>
        </p:spPr>
        <p:txBody>
          <a:bodyPr wrap="square">
            <a:spAutoFit/>
          </a:bodyPr>
          <a:lstStyle/>
          <a:p>
            <a:pPr algn="ctr"/>
            <a:r>
              <a:rPr lang="es-MX" sz="2400" b="1" u="sng" dirty="0"/>
              <a:t>Link repositorio:</a:t>
            </a:r>
          </a:p>
        </p:txBody>
      </p:sp>
      <p:sp>
        <p:nvSpPr>
          <p:cNvPr id="8" name="CuadroTexto 7">
            <a:extLst>
              <a:ext uri="{FF2B5EF4-FFF2-40B4-BE49-F238E27FC236}">
                <a16:creationId xmlns:a16="http://schemas.microsoft.com/office/drawing/2014/main" id="{A1B989F8-A4AF-4400-B3E9-BCF90E4A55A5}"/>
              </a:ext>
            </a:extLst>
          </p:cNvPr>
          <p:cNvSpPr txBox="1"/>
          <p:nvPr/>
        </p:nvSpPr>
        <p:spPr>
          <a:xfrm>
            <a:off x="490537" y="3836015"/>
            <a:ext cx="11195246" cy="461665"/>
          </a:xfrm>
          <a:prstGeom prst="rect">
            <a:avLst/>
          </a:prstGeom>
          <a:noFill/>
        </p:spPr>
        <p:txBody>
          <a:bodyPr wrap="square">
            <a:spAutoFit/>
          </a:bodyPr>
          <a:lstStyle/>
          <a:p>
            <a:pPr algn="ctr"/>
            <a:r>
              <a:rPr lang="es-MX" sz="2400" dirty="0"/>
              <a:t>Link repositorio:</a:t>
            </a:r>
          </a:p>
        </p:txBody>
      </p:sp>
    </p:spTree>
    <p:extLst>
      <p:ext uri="{BB962C8B-B14F-4D97-AF65-F5344CB8AC3E}">
        <p14:creationId xmlns:p14="http://schemas.microsoft.com/office/powerpoint/2010/main" val="3426985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43467"/>
            <a:ext cx="11210925" cy="744836"/>
          </a:xfrm>
        </p:spPr>
        <p:txBody>
          <a:bodyPr>
            <a:normAutofit/>
          </a:bodyPr>
          <a:lstStyle/>
          <a:p>
            <a:pPr algn="ctr"/>
            <a:r>
              <a:rPr lang="es-MX" sz="3200" dirty="0">
                <a:solidFill>
                  <a:schemeClr val="bg1"/>
                </a:solidFill>
                <a:ea typeface="+mj-lt"/>
                <a:cs typeface="+mj-lt"/>
              </a:rPr>
              <a:t>Conclusiones</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sp>
        <p:nvSpPr>
          <p:cNvPr id="8" name="CuadroTexto 7">
            <a:extLst>
              <a:ext uri="{FF2B5EF4-FFF2-40B4-BE49-F238E27FC236}">
                <a16:creationId xmlns:a16="http://schemas.microsoft.com/office/drawing/2014/main" id="{C6AD759C-E56C-4D9B-8331-1DD8007A8D37}"/>
              </a:ext>
            </a:extLst>
          </p:cNvPr>
          <p:cNvSpPr txBox="1"/>
          <p:nvPr/>
        </p:nvSpPr>
        <p:spPr>
          <a:xfrm>
            <a:off x="499621" y="1930586"/>
            <a:ext cx="10228082" cy="3693319"/>
          </a:xfrm>
          <a:prstGeom prst="rect">
            <a:avLst/>
          </a:prstGeom>
          <a:noFill/>
        </p:spPr>
        <p:txBody>
          <a:bodyPr wrap="square">
            <a:spAutoFit/>
          </a:bodyPr>
          <a:lstStyle/>
          <a:p>
            <a:pPr marL="285750" indent="-285750" algn="just">
              <a:buFont typeface="Wingdings" panose="05000000000000000000" pitchFamily="2" charset="2"/>
              <a:buChar char="q"/>
            </a:pPr>
            <a:r>
              <a:rPr lang="es-EC" noProof="1">
                <a:latin typeface="Abadi" panose="020B0604020202020204" pitchFamily="34" charset="0"/>
              </a:rPr>
              <a:t>Como conclusión un trigger    es    una    clase    especial    de    procedimiento almacenado que se ejecuta automáticamente cuando se produce un evento en el servidor de bases de datos, para realizar esto se ha utilizado postgresql.</a:t>
            </a:r>
          </a:p>
          <a:p>
            <a:pPr marL="285750" indent="-285750" algn="just">
              <a:buFont typeface="Wingdings" panose="05000000000000000000" pitchFamily="2" charset="2"/>
              <a:buChar char="q"/>
            </a:pPr>
            <a:endParaRPr lang="es-EC" noProof="1">
              <a:latin typeface="Abadi" panose="020B0604020202020204" pitchFamily="34" charset="0"/>
            </a:endParaRPr>
          </a:p>
          <a:p>
            <a:pPr marL="285750" indent="-285750" algn="just">
              <a:buFont typeface="Wingdings" panose="05000000000000000000" pitchFamily="2" charset="2"/>
              <a:buChar char="q"/>
            </a:pPr>
            <a:r>
              <a:rPr lang="es-EC" noProof="1">
                <a:latin typeface="Abadi" panose="020B0604020202020204" pitchFamily="34" charset="0"/>
              </a:rPr>
              <a:t>Ademas, los cursores son útiles </a:t>
            </a:r>
            <a:r>
              <a:rPr lang="es-ES" noProof="1">
                <a:latin typeface="Abadi" panose="020B0604020202020204" pitchFamily="34" charset="0"/>
              </a:rPr>
              <a:t>por lo tanto no se deben dejar de usar ya que nos permiten flexibilidad al momento de realizar nuestras operaciones en la base de datos.</a:t>
            </a:r>
            <a:endParaRPr lang="es-EC" noProof="1">
              <a:latin typeface="Abadi" panose="020B0604020202020204" pitchFamily="34" charset="0"/>
            </a:endParaRPr>
          </a:p>
          <a:p>
            <a:pPr marL="285750" indent="-285750" algn="just">
              <a:buFont typeface="Wingdings" panose="05000000000000000000" pitchFamily="2" charset="2"/>
              <a:buChar char="q"/>
            </a:pPr>
            <a:endParaRPr lang="es-EC" noProof="1">
              <a:latin typeface="Abadi" panose="020B0604020202020204" pitchFamily="34" charset="0"/>
            </a:endParaRPr>
          </a:p>
          <a:p>
            <a:pPr marL="285750" indent="-285750" algn="just">
              <a:buFont typeface="Wingdings" panose="05000000000000000000" pitchFamily="2" charset="2"/>
              <a:buChar char="q"/>
            </a:pPr>
            <a:r>
              <a:rPr lang="es-EC" noProof="1">
                <a:latin typeface="Abadi" panose="020B0604020202020204" pitchFamily="34" charset="0"/>
              </a:rPr>
              <a:t>Los procedimientos almacenados en SQL son mucho más fáciles de crear y las funciones tienen una estructura más rígida y admiten menos cláusulas y funcionalidades, son mucho mas fáciles de entender. </a:t>
            </a:r>
          </a:p>
          <a:p>
            <a:pPr marL="285750" indent="-285750" algn="just">
              <a:buFont typeface="Wingdings" panose="05000000000000000000" pitchFamily="2" charset="2"/>
              <a:buChar char="q"/>
            </a:pPr>
            <a:endParaRPr lang="es-EC" noProof="1">
              <a:latin typeface="Abadi" panose="020B0604020202020204" pitchFamily="34" charset="0"/>
            </a:endParaRPr>
          </a:p>
          <a:p>
            <a:pPr marL="285750" indent="-285750" algn="just">
              <a:buFont typeface="Wingdings" panose="05000000000000000000" pitchFamily="2" charset="2"/>
              <a:buChar char="q"/>
            </a:pPr>
            <a:r>
              <a:rPr lang="es-EC" noProof="1">
                <a:latin typeface="Abadi" panose="020B0604020202020204" pitchFamily="34" charset="0"/>
              </a:rPr>
              <a:t>Por ultimo se ha mostrado un reporte realizado en la aplicación de Pentaho, donde se muestran los datos por mes de un respectivo año, mediante un grafico se muestran los resultados respectivos.</a:t>
            </a:r>
          </a:p>
        </p:txBody>
      </p:sp>
    </p:spTree>
    <p:extLst>
      <p:ext uri="{BB962C8B-B14F-4D97-AF65-F5344CB8AC3E}">
        <p14:creationId xmlns:p14="http://schemas.microsoft.com/office/powerpoint/2010/main" val="2478903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355625" y="3108038"/>
            <a:ext cx="11210925" cy="1797023"/>
          </a:xfrm>
        </p:spPr>
        <p:txBody>
          <a:bodyPr>
            <a:normAutofit/>
          </a:bodyPr>
          <a:lstStyle/>
          <a:p>
            <a:pPr algn="ctr"/>
            <a:r>
              <a:rPr lang="es-ES" sz="6000" dirty="0">
                <a:ea typeface="+mj-lt"/>
                <a:cs typeface="+mj-lt"/>
              </a:rPr>
              <a:t>Gracias </a:t>
            </a:r>
            <a:endParaRPr lang="es-ES" sz="8000" dirty="0"/>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Tree>
    <p:extLst>
      <p:ext uri="{BB962C8B-B14F-4D97-AF65-F5344CB8AC3E}">
        <p14:creationId xmlns:p14="http://schemas.microsoft.com/office/powerpoint/2010/main" val="304645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114300" lvl="0">
              <a:lnSpc>
                <a:spcPct val="90000"/>
              </a:lnSpc>
              <a:spcAft>
                <a:spcPts val="600"/>
              </a:spcAft>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2" action="ppaction://hlinksldjump"/>
              </a:rPr>
              <a:t>Universo del Discurso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Modelo Lógico/Relacional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Consultas</a:t>
            </a:r>
            <a:endParaRPr lang="es-MX" sz="2400" dirty="0">
              <a:cs typeface="Calibri"/>
              <a:hlinkClick r:id="rId5" action="ppaction://hlinksldjump"/>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Trigger</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Cursor</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Procedimiento almacenado</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Ireport</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10" action="ppaction://hlinksldjump"/>
              </a:rPr>
              <a:t>Link a </a:t>
            </a:r>
            <a:r>
              <a:rPr lang="es-MX" sz="2400" dirty="0" err="1">
                <a:cs typeface="Calibri"/>
                <a:hlinkClick r:id="rId10" action="ppaction://hlinksldjump"/>
              </a:rPr>
              <a:t>gith-hub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114300" marR="0" lvl="0" algn="l" defTabSz="914400" rtl="0" eaLnBrk="1" fontAlgn="auto" latinLnBrk="0" hangingPunct="1">
              <a:lnSpc>
                <a:spcPct val="90000"/>
              </a:lnSpc>
              <a:spcBef>
                <a:spcPts val="0"/>
              </a:spcBef>
              <a:spcAft>
                <a:spcPts val="600"/>
              </a:spcAft>
              <a:buClrTx/>
              <a:buSzTx/>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7110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Índice</a:t>
            </a:r>
          </a:p>
        </p:txBody>
      </p:sp>
      <p:sp>
        <p:nvSpPr>
          <p:cNvPr id="3" name="CuadroTexto 2">
            <a:extLst>
              <a:ext uri="{FF2B5EF4-FFF2-40B4-BE49-F238E27FC236}">
                <a16:creationId xmlns:a16="http://schemas.microsoft.com/office/drawing/2014/main" id="{ED09AF04-4AF9-4066-8E85-F3F75696568E}"/>
              </a:ext>
            </a:extLst>
          </p:cNvPr>
          <p:cNvSpPr txBox="1"/>
          <p:nvPr/>
        </p:nvSpPr>
        <p:spPr>
          <a:xfrm>
            <a:off x="225083" y="1685167"/>
            <a:ext cx="11788726" cy="5128776"/>
          </a:xfrm>
          <a:prstGeom prst="rect">
            <a:avLst/>
          </a:prstGeom>
          <a:noFill/>
        </p:spPr>
        <p:txBody>
          <a:bodyPr wrap="square" rtlCol="0">
            <a:spAutoFit/>
          </a:bodyPr>
          <a:lstStyle/>
          <a:p>
            <a:pPr algn="just">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Un gimnasio llamado GYM4K ha solicitado un sistema informático el cual será utilizado para la gestión de su respectivo negocio. </a:t>
            </a:r>
          </a:p>
          <a:p>
            <a:pPr algn="just">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Esta instalación necesita tener un mejor control, por lo tanto, requiere un modelo de datos en el cual se incluya respectivas informaciones de empleados tomando en cuenta que cada uno tiene diferentes cargos (gerente, secretaria y entrenador)  datos personales como: nombres y apellidos, cedula, correo electrónico y celular. Si el empleado es un entrenador se debe agregar la hora y el día que esta disponible. También información de los clientes de los cuales se debe obtener: nombre, cedula, fecha de nacimiento, correo electrónico, teléfono celular, teléfono en caso de emergencia y el tipo </a:t>
            </a:r>
            <a:r>
              <a:rPr lang="es-MX" sz="1800">
                <a:effectLst/>
                <a:latin typeface="Calibri" panose="020F0502020204030204" pitchFamily="34" charset="0"/>
                <a:ea typeface="Calibri" panose="020F0502020204030204" pitchFamily="34" charset="0"/>
                <a:cs typeface="Times New Roman" panose="02020603050405020304" pitchFamily="18" charset="0"/>
              </a:rPr>
              <a:t>de sangre. </a:t>
            </a:r>
            <a:r>
              <a:rPr lang="es-MX" sz="1800" dirty="0">
                <a:effectLst/>
                <a:latin typeface="Calibri" panose="020F0502020204030204" pitchFamily="34" charset="0"/>
                <a:ea typeface="Calibri" panose="020F0502020204030204" pitchFamily="34" charset="0"/>
                <a:cs typeface="Times New Roman" panose="02020603050405020304" pitchFamily="18" charset="0"/>
              </a:rPr>
              <a:t>El gimnasio también debe guardar los datos de las maquinas como la fecha de compra, el nombre, para que ejercicio es usada, por ende, la fecha de los mantenimientos que se le ha dado incluyendo la empresa. EL gimnasio tiene</a:t>
            </a:r>
            <a:r>
              <a:rPr lang="es-MX" dirty="0">
                <a:latin typeface="Calibri" panose="020F0502020204030204" pitchFamily="34" charset="0"/>
                <a:ea typeface="Calibri" panose="020F0502020204030204" pitchFamily="34" charset="0"/>
                <a:cs typeface="Times New Roman" panose="02020603050405020304" pitchFamily="18" charset="0"/>
              </a:rPr>
              <a:t> la información de cada uno de los planes guardados con su nombre, un detalle y el costo de cada uno. </a:t>
            </a:r>
          </a:p>
          <a:p>
            <a:pPr algn="just">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Los entrenadores pueden establecer una rutina de acuerdo a el tipo de cliente  (principiante, Intermedio y avanzado) con la fecha en la que se estableció. Pueden ingresar personas con el pago diario para esto se necesita la fecha en la que ingresa y en la que sale. En esta parte el cliente puede seleccionar si desea sesión individual o grupal (maquina, bailoterapia).</a:t>
            </a:r>
          </a:p>
          <a:p>
            <a:pPr algn="just">
              <a:lnSpc>
                <a:spcPct val="107000"/>
              </a:lnSpc>
              <a:spcAft>
                <a:spcPts val="800"/>
              </a:spcAft>
            </a:pPr>
            <a:r>
              <a:rPr kumimoji="0" lang="es-MX"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El sistema debe incluir un plan de facturación mensual para los clientes que utilizan los planes mensuales o para los clientes que llegan diariamente y pagan por el servicio diario o incluso por algo que se venda como algunas bebidas, playeras o incluso utilizar el spa, la sauna entre otros. </a:t>
            </a:r>
            <a:endParaRPr kumimoji="0" lang="es-EC"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541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Modelo Lógico/Relacional</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E487F2DD-A4A0-422A-B95D-73CD4F9DFE37}"/>
              </a:ext>
            </a:extLst>
          </p:cNvPr>
          <p:cNvSpPr txBox="1"/>
          <p:nvPr/>
        </p:nvSpPr>
        <p:spPr>
          <a:xfrm>
            <a:off x="9759657" y="6214533"/>
            <a:ext cx="2288255" cy="369332"/>
          </a:xfrm>
          <a:prstGeom prst="rect">
            <a:avLst/>
          </a:prstGeom>
          <a:noFill/>
        </p:spPr>
        <p:txBody>
          <a:bodyPr wrap="none" rtlCol="0">
            <a:spAutoFit/>
          </a:bodyPr>
          <a:lstStyle/>
          <a:p>
            <a:r>
              <a:rPr lang="es-ES" dirty="0"/>
              <a:t>Link: </a:t>
            </a:r>
            <a:r>
              <a:rPr lang="es-ES" dirty="0">
                <a:hlinkClick r:id="rId3"/>
              </a:rPr>
              <a:t>Modelo de Datos</a:t>
            </a:r>
            <a:endParaRPr lang="es-ES" dirty="0"/>
          </a:p>
        </p:txBody>
      </p:sp>
      <p:pic>
        <p:nvPicPr>
          <p:cNvPr id="4" name="Imagen 3" descr="Diagrama&#10;&#10;Descripción generada automáticamente">
            <a:extLst>
              <a:ext uri="{FF2B5EF4-FFF2-40B4-BE49-F238E27FC236}">
                <a16:creationId xmlns:a16="http://schemas.microsoft.com/office/drawing/2014/main" id="{4B4E14D2-36ED-4EE1-87D6-AF44F6C51D8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18854"/>
            <a:ext cx="12192000" cy="6820292"/>
          </a:xfrm>
          <a:prstGeom prst="rect">
            <a:avLst/>
          </a:prstGeom>
        </p:spPr>
      </p:pic>
    </p:spTree>
    <p:extLst>
      <p:ext uri="{BB962C8B-B14F-4D97-AF65-F5344CB8AC3E}">
        <p14:creationId xmlns:p14="http://schemas.microsoft.com/office/powerpoint/2010/main" val="378219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CONSULTAS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506216" y="2021201"/>
            <a:ext cx="11195246" cy="4093428"/>
          </a:xfrm>
          <a:prstGeom prst="rect">
            <a:avLst/>
          </a:prstGeom>
          <a:noFill/>
        </p:spPr>
        <p:txBody>
          <a:bodyPr wrap="square">
            <a:spAutoFit/>
          </a:bodyPr>
          <a:lstStyle/>
          <a:p>
            <a:pPr marL="457200" indent="-457200" algn="just">
              <a:buAutoNum type="arabicPeriod"/>
            </a:pPr>
            <a:r>
              <a:rPr lang="es-MX" sz="2000" b="1" dirty="0"/>
              <a:t>Trigger que impida utilizar una maquina que no haya tenido mas de 3 mantenimientos</a:t>
            </a:r>
          </a:p>
          <a:p>
            <a:pPr algn="just"/>
            <a:endParaRPr lang="es-MX" sz="2000" b="1" dirty="0"/>
          </a:p>
          <a:p>
            <a:pPr marL="457200" indent="-457200" algn="just">
              <a:buAutoNum type="arabicPeriod" startAt="2"/>
            </a:pPr>
            <a:r>
              <a:rPr lang="es-MX" sz="2000" b="1" dirty="0"/>
              <a:t>Un cursor el cual se defina por cada cliente el nombre, el apellido, el número de entrenadores por los cuales ha sido atendido la fecha en la que ingreso la primera vez y la última fecha en la que estuvo. </a:t>
            </a:r>
          </a:p>
          <a:p>
            <a:pPr marL="457200" indent="-457200" algn="just">
              <a:buAutoNum type="arabicPeriod" startAt="3"/>
            </a:pPr>
            <a:endParaRPr lang="es-MX" sz="2000" b="1" dirty="0"/>
          </a:p>
          <a:p>
            <a:pPr marL="457200" indent="-457200" algn="just">
              <a:buAutoNum type="arabicPeriod" startAt="3"/>
            </a:pPr>
            <a:r>
              <a:rPr lang="es-MX" sz="2000" b="1" dirty="0"/>
              <a:t>Un procedimiento almacenado que reciba un parámetro de entrada el cual es el entrenador y con ello muestre el total de las rutinas que ha realizado.</a:t>
            </a:r>
          </a:p>
          <a:p>
            <a:pPr algn="just"/>
            <a:endParaRPr lang="es-MX" sz="2000" b="1" dirty="0"/>
          </a:p>
          <a:p>
            <a:pPr marL="457200" indent="-457200" algn="just">
              <a:buAutoNum type="arabicPeriod" startAt="4"/>
            </a:pPr>
            <a:r>
              <a:rPr lang="es-MX" sz="2000" b="1" dirty="0"/>
              <a:t>Realizar un </a:t>
            </a:r>
            <a:r>
              <a:rPr lang="es-MX" sz="2000" b="1" dirty="0" err="1"/>
              <a:t>ireport</a:t>
            </a:r>
            <a:r>
              <a:rPr lang="es-MX" sz="2000" b="1" dirty="0"/>
              <a:t> en el cual se muestre un diagrama en barras por cada mes que muestre cuánto dinero a ingresado por los clientes mostrando tanto el valor del plan como de los productos y el total entre la suma de ambos valores.</a:t>
            </a:r>
          </a:p>
          <a:p>
            <a:pPr algn="just"/>
            <a:endParaRPr lang="es-EC" sz="2000" b="1" dirty="0"/>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0870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TRIGGER</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363079" y="1619020"/>
            <a:ext cx="11195246" cy="400110"/>
          </a:xfrm>
          <a:prstGeom prst="rect">
            <a:avLst/>
          </a:prstGeom>
          <a:noFill/>
        </p:spPr>
        <p:txBody>
          <a:bodyPr wrap="square">
            <a:spAutoFit/>
          </a:bodyPr>
          <a:lstStyle/>
          <a:p>
            <a:pPr algn="just"/>
            <a:r>
              <a:rPr lang="es-MX" sz="2000" b="1" dirty="0"/>
              <a:t>1. Trigger que impida utilizar una maquina que no haya tenido mas de 3 mantenimientos</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10" name="Imagen 9" descr="Interfaz de usuario gráfica, Texto, Aplicación&#10;&#10;Descripción generada automáticamente">
            <a:extLst>
              <a:ext uri="{FF2B5EF4-FFF2-40B4-BE49-F238E27FC236}">
                <a16:creationId xmlns:a16="http://schemas.microsoft.com/office/drawing/2014/main" id="{D98E5938-E0CB-4110-B732-B0C5B0C12D7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668793" y="2119677"/>
            <a:ext cx="9938248" cy="4291804"/>
          </a:xfrm>
          <a:prstGeom prst="rect">
            <a:avLst/>
          </a:prstGeom>
        </p:spPr>
      </p:pic>
    </p:spTree>
    <p:extLst>
      <p:ext uri="{BB962C8B-B14F-4D97-AF65-F5344CB8AC3E}">
        <p14:creationId xmlns:p14="http://schemas.microsoft.com/office/powerpoint/2010/main" val="52108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TRIGGER</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363079" y="1619020"/>
            <a:ext cx="11195246" cy="400110"/>
          </a:xfrm>
          <a:prstGeom prst="rect">
            <a:avLst/>
          </a:prstGeom>
          <a:noFill/>
        </p:spPr>
        <p:txBody>
          <a:bodyPr wrap="square">
            <a:spAutoFit/>
          </a:bodyPr>
          <a:lstStyle/>
          <a:p>
            <a:pPr algn="just"/>
            <a:r>
              <a:rPr lang="es-MX" sz="2000" b="1" dirty="0"/>
              <a:t>1. Trigger que impida utilizar una maquina que no haya tenido mas de 3 mantenimientos</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10" name="Imagen 9" descr="Interfaz de usuario gráfica, Texto, Aplicación, Correo electrónico&#10;&#10;Descripción generada automáticamente">
            <a:extLst>
              <a:ext uri="{FF2B5EF4-FFF2-40B4-BE49-F238E27FC236}">
                <a16:creationId xmlns:a16="http://schemas.microsoft.com/office/drawing/2014/main" id="{B86657AF-6539-497E-9111-F86EF2F848E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748658" y="2285808"/>
            <a:ext cx="9849006" cy="3622623"/>
          </a:xfrm>
          <a:prstGeom prst="rect">
            <a:avLst/>
          </a:prstGeom>
        </p:spPr>
      </p:pic>
    </p:spTree>
    <p:extLst>
      <p:ext uri="{BB962C8B-B14F-4D97-AF65-F5344CB8AC3E}">
        <p14:creationId xmlns:p14="http://schemas.microsoft.com/office/powerpoint/2010/main" val="5380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CURSOR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485187"/>
            <a:ext cx="11195246" cy="1015663"/>
          </a:xfrm>
          <a:prstGeom prst="rect">
            <a:avLst/>
          </a:prstGeom>
          <a:noFill/>
        </p:spPr>
        <p:txBody>
          <a:bodyPr wrap="square">
            <a:spAutoFit/>
          </a:bodyPr>
          <a:lstStyle/>
          <a:p>
            <a:pPr algn="just"/>
            <a:r>
              <a:rPr lang="es-MX" sz="2000" b="1" dirty="0"/>
              <a:t>2. Un cursor el cual se defina por cada cliente el nombre, el apellido, el número de entrenadores por los cuales ha sido atendido la fecha en la que ingreso la primera vez y la última fecha en la que estuvo. </a:t>
            </a:r>
          </a:p>
          <a:p>
            <a:pPr algn="just"/>
            <a:endParaRPr lang="es-MX" sz="2000" b="1" dirty="0"/>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6" name="Imagen 5" descr="Texto&#10;&#10;Descripción generada automáticamente">
            <a:extLst>
              <a:ext uri="{FF2B5EF4-FFF2-40B4-BE49-F238E27FC236}">
                <a16:creationId xmlns:a16="http://schemas.microsoft.com/office/drawing/2014/main" id="{D8F3966E-0305-4ADD-BCFD-28BBAE5020B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1334846" y="2262397"/>
            <a:ext cx="9522305" cy="4501454"/>
          </a:xfrm>
          <a:prstGeom prst="rect">
            <a:avLst/>
          </a:prstGeom>
        </p:spPr>
      </p:pic>
    </p:spTree>
    <p:extLst>
      <p:ext uri="{BB962C8B-B14F-4D97-AF65-F5344CB8AC3E}">
        <p14:creationId xmlns:p14="http://schemas.microsoft.com/office/powerpoint/2010/main" val="364880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CURSOR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485187"/>
            <a:ext cx="11195246" cy="1015663"/>
          </a:xfrm>
          <a:prstGeom prst="rect">
            <a:avLst/>
          </a:prstGeom>
          <a:noFill/>
        </p:spPr>
        <p:txBody>
          <a:bodyPr wrap="square">
            <a:spAutoFit/>
          </a:bodyPr>
          <a:lstStyle/>
          <a:p>
            <a:pPr algn="just"/>
            <a:r>
              <a:rPr lang="es-MX" sz="2000" b="1" dirty="0"/>
              <a:t>2. Un cursor el cual se defina por cada cliente el nombre, el apellido, el número de entrenadores por los cuales ha sido atendido la fecha en la que ingreso la primera vez y la última fecha en la que estuvo. </a:t>
            </a:r>
          </a:p>
          <a:p>
            <a:pPr algn="just"/>
            <a:endParaRPr lang="es-MX" sz="2000" b="1" dirty="0"/>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8" name="Imagen 7" descr="Interfaz de usuario gráfica, Texto&#10;&#10;Descripción generada automáticamente con confianza media">
            <a:extLst>
              <a:ext uri="{FF2B5EF4-FFF2-40B4-BE49-F238E27FC236}">
                <a16:creationId xmlns:a16="http://schemas.microsoft.com/office/drawing/2014/main" id="{C98CB833-1A10-4A17-A778-B86122C9FE46}"/>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rcRect t="1012"/>
          <a:stretch/>
        </p:blipFill>
        <p:spPr>
          <a:xfrm>
            <a:off x="970962" y="2369611"/>
            <a:ext cx="10488889" cy="4287025"/>
          </a:xfrm>
          <a:prstGeom prst="rect">
            <a:avLst/>
          </a:prstGeom>
        </p:spPr>
      </p:pic>
    </p:spTree>
    <p:extLst>
      <p:ext uri="{BB962C8B-B14F-4D97-AF65-F5344CB8AC3E}">
        <p14:creationId xmlns:p14="http://schemas.microsoft.com/office/powerpoint/2010/main" val="6017810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52060C4F94BC640B21444581D735877" ma:contentTypeVersion="12" ma:contentTypeDescription="Crear nuevo documento." ma:contentTypeScope="" ma:versionID="fc4c673801be8919be8deaa944b31733">
  <xsd:schema xmlns:xsd="http://www.w3.org/2001/XMLSchema" xmlns:xs="http://www.w3.org/2001/XMLSchema" xmlns:p="http://schemas.microsoft.com/office/2006/metadata/properties" xmlns:ns3="de9a6fca-6e6a-41cd-8b43-cdb618963d1f" xmlns:ns4="447c43b3-0996-4fba-9d2a-45e9b1716726" targetNamespace="http://schemas.microsoft.com/office/2006/metadata/properties" ma:root="true" ma:fieldsID="d2c64dab4ca571c0853062faff1592df" ns3:_="" ns4:_="">
    <xsd:import namespace="de9a6fca-6e6a-41cd-8b43-cdb618963d1f"/>
    <xsd:import namespace="447c43b3-0996-4fba-9d2a-45e9b17167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9a6fca-6e6a-41cd-8b43-cdb618963d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7c43b3-0996-4fba-9d2a-45e9b171672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D19079-7F65-4D9B-87F9-CAB5BCE618BA}">
  <ds:schemaRefs>
    <ds:schemaRef ds:uri="447c43b3-0996-4fba-9d2a-45e9b1716726"/>
    <ds:schemaRef ds:uri="de9a6fca-6e6a-41cd-8b43-cdb618963d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41136F-CDBD-4815-9A4E-F26E08537572}">
  <ds:schemaRefs>
    <ds:schemaRef ds:uri="http://www.w3.org/XML/1998/namespace"/>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 ds:uri="447c43b3-0996-4fba-9d2a-45e9b1716726"/>
    <ds:schemaRef ds:uri="http://purl.org/dc/elements/1.1/"/>
    <ds:schemaRef ds:uri="http://schemas.microsoft.com/office/infopath/2007/PartnerControls"/>
    <ds:schemaRef ds:uri="de9a6fca-6e6a-41cd-8b43-cdb618963d1f"/>
  </ds:schemaRefs>
</ds:datastoreItem>
</file>

<file path=customXml/itemProps3.xml><?xml version="1.0" encoding="utf-8"?>
<ds:datastoreItem xmlns:ds="http://schemas.openxmlformats.org/officeDocument/2006/customXml" ds:itemID="{31D05DC5-BC54-4026-9912-1590CDF307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3057</TotalTime>
  <Words>1109</Words>
  <Application>Microsoft Office PowerPoint</Application>
  <PresentationFormat>Panorámica</PresentationFormat>
  <Paragraphs>127</Paragraphs>
  <Slides>19</Slides>
  <Notes>14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Abadi</vt:lpstr>
      <vt:lpstr>Aharoni</vt:lpstr>
      <vt:lpstr>Arial</vt:lpstr>
      <vt:lpstr>Book Antiqua</vt:lpstr>
      <vt:lpstr>Calibri</vt:lpstr>
      <vt:lpstr>Calibri Light</vt:lpstr>
      <vt:lpstr>Cooper Black</vt:lpstr>
      <vt:lpstr>Wingdings</vt:lpstr>
      <vt:lpstr>Tema de Office</vt:lpstr>
      <vt:lpstr>Presentación de PowerPoint</vt:lpstr>
      <vt:lpstr>Índice</vt:lpstr>
      <vt:lpstr>  Universo del Discurso</vt:lpstr>
      <vt:lpstr>  Modelo Lógico/Relacional </vt:lpstr>
      <vt:lpstr>  CONSULTAS </vt:lpstr>
      <vt:lpstr>  TRIGGER</vt:lpstr>
      <vt:lpstr>  TRIGGER</vt:lpstr>
      <vt:lpstr>  CURSOR </vt:lpstr>
      <vt:lpstr>  CURSOR </vt:lpstr>
      <vt:lpstr>  CURSOR </vt:lpstr>
      <vt:lpstr>  PROCEDIMIENTO ALMACENADO </vt:lpstr>
      <vt:lpstr>  PROCEDIMIENTO ALMACENADO </vt:lpstr>
      <vt:lpstr>  CONSULTA PARA EL REPORTE </vt:lpstr>
      <vt:lpstr>  CONSULTA PARA EL REPORTE </vt:lpstr>
      <vt:lpstr>  REPORTE </vt:lpstr>
      <vt:lpstr>  REPORTE </vt:lpstr>
      <vt:lpstr>  Link de GitHub </vt:lpstr>
      <vt:lpstr>Conclusiones</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GEMBERTH JOSUE DELGADO DELGADO</dc:creator>
  <cp:lastModifiedBy>ALEJANDRO JAVIER MENDOZA ALCIVAR</cp:lastModifiedBy>
  <cp:revision>52</cp:revision>
  <dcterms:created xsi:type="dcterms:W3CDTF">2020-11-19T19:50:27Z</dcterms:created>
  <dcterms:modified xsi:type="dcterms:W3CDTF">2021-08-01T20:06:57Z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0x010100852060C4F94BC640B21444581D735877</vt:lpwstr>
  </property>
</Properties>
</file>