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58" r:id="rId6"/>
    <p:sldId id="1210" r:id="rId7"/>
    <p:sldId id="1212" r:id="rId8"/>
    <p:sldId id="1211" r:id="rId9"/>
    <p:sldId id="1214" r:id="rId10"/>
    <p:sldId id="1215" r:id="rId11"/>
    <p:sldId id="1216" r:id="rId12"/>
    <p:sldId id="272"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055B07"/>
    <a:srgbClr val="4950BA"/>
    <a:srgbClr val="F4F5F5"/>
    <a:srgbClr val="000000"/>
    <a:srgbClr val="F16A17"/>
    <a:srgbClr val="E7404A"/>
    <a:srgbClr val="28B873"/>
    <a:srgbClr val="F5CB39"/>
    <a:srgbClr val="F6C6E5"/>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FF7B9-CC89-047C-8DE0-F709DD76E94B}" v="412" dt="2023-04-03T20:55:48.534"/>
    <p1510:client id="{969E543F-D9F4-2803-3555-84570501169D}" v="74" dt="2023-04-03T21:07:28.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9" autoAdjust="0"/>
    <p:restoredTop sz="96101" autoAdjust="0"/>
  </p:normalViewPr>
  <p:slideViewPr>
    <p:cSldViewPr snapToGrid="0">
      <p:cViewPr varScale="1">
        <p:scale>
          <a:sx n="69" d="100"/>
          <a:sy n="69" d="100"/>
        </p:scale>
        <p:origin x="774" y="66"/>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NNA GEOVANNA CAVALCANTE DA SILVA ." userId="S::maryanna.silva@sptech.school::4c78ea98-d258-474b-adeb-004b701bb247" providerId="AD" clId="Web-{969E543F-D9F4-2803-3555-84570501169D}"/>
    <pc:docChg chg="modSld">
      <pc:chgData name="MARYANNA GEOVANNA CAVALCANTE DA SILVA ." userId="S::maryanna.silva@sptech.school::4c78ea98-d258-474b-adeb-004b701bb247" providerId="AD" clId="Web-{969E543F-D9F4-2803-3555-84570501169D}" dt="2023-04-03T21:07:28.412" v="61" actId="20577"/>
      <pc:docMkLst>
        <pc:docMk/>
      </pc:docMkLst>
      <pc:sldChg chg="modSp">
        <pc:chgData name="MARYANNA GEOVANNA CAVALCANTE DA SILVA ." userId="S::maryanna.silva@sptech.school::4c78ea98-d258-474b-adeb-004b701bb247" providerId="AD" clId="Web-{969E543F-D9F4-2803-3555-84570501169D}" dt="2023-04-03T21:05:19.159" v="9" actId="20577"/>
        <pc:sldMkLst>
          <pc:docMk/>
          <pc:sldMk cId="827643260" sldId="1215"/>
        </pc:sldMkLst>
        <pc:spChg chg="mod">
          <ac:chgData name="MARYANNA GEOVANNA CAVALCANTE DA SILVA ." userId="S::maryanna.silva@sptech.school::4c78ea98-d258-474b-adeb-004b701bb247" providerId="AD" clId="Web-{969E543F-D9F4-2803-3555-84570501169D}" dt="2023-04-03T21:05:19.159" v="9" actId="20577"/>
          <ac:spMkLst>
            <pc:docMk/>
            <pc:sldMk cId="827643260" sldId="1215"/>
            <ac:spMk id="5" creationId="{002E8716-6648-A75C-D392-8C4A294283CC}"/>
          </ac:spMkLst>
        </pc:spChg>
      </pc:sldChg>
      <pc:sldChg chg="modSp">
        <pc:chgData name="MARYANNA GEOVANNA CAVALCANTE DA SILVA ." userId="S::maryanna.silva@sptech.school::4c78ea98-d258-474b-adeb-004b701bb247" providerId="AD" clId="Web-{969E543F-D9F4-2803-3555-84570501169D}" dt="2023-04-03T21:07:28.412" v="61" actId="20577"/>
        <pc:sldMkLst>
          <pc:docMk/>
          <pc:sldMk cId="3951191237" sldId="1216"/>
        </pc:sldMkLst>
        <pc:spChg chg="mod">
          <ac:chgData name="MARYANNA GEOVANNA CAVALCANTE DA SILVA ." userId="S::maryanna.silva@sptech.school::4c78ea98-d258-474b-adeb-004b701bb247" providerId="AD" clId="Web-{969E543F-D9F4-2803-3555-84570501169D}" dt="2023-04-03T21:07:28.412" v="61" actId="20577"/>
          <ac:spMkLst>
            <pc:docMk/>
            <pc:sldMk cId="3951191237" sldId="1216"/>
            <ac:spMk id="3" creationId="{5759207A-9919-26D6-9416-ED90FFE81FD2}"/>
          </ac:spMkLst>
        </pc:spChg>
      </pc:sldChg>
    </pc:docChg>
  </pc:docChgLst>
  <pc:docChgLst>
    <pc:chgData name="MARYANNA GEOVANNA CAVALCANTE DA SILVA ." userId="S::maryanna.silva@sptech.school::4c78ea98-d258-474b-adeb-004b701bb247" providerId="AD" clId="Web-{2E2FF7B9-CC89-047C-8DE0-F709DD76E94B}"/>
    <pc:docChg chg="modSld">
      <pc:chgData name="MARYANNA GEOVANNA CAVALCANTE DA SILVA ." userId="S::maryanna.silva@sptech.school::4c78ea98-d258-474b-adeb-004b701bb247" providerId="AD" clId="Web-{2E2FF7B9-CC89-047C-8DE0-F709DD76E94B}" dt="2023-04-03T20:55:48.534" v="294" actId="20577"/>
      <pc:docMkLst>
        <pc:docMk/>
      </pc:docMkLst>
      <pc:sldChg chg="modSp">
        <pc:chgData name="MARYANNA GEOVANNA CAVALCANTE DA SILVA ." userId="S::maryanna.silva@sptech.school::4c78ea98-d258-474b-adeb-004b701bb247" providerId="AD" clId="Web-{2E2FF7B9-CC89-047C-8DE0-F709DD76E94B}" dt="2023-04-03T20:50:21.525" v="154" actId="20577"/>
        <pc:sldMkLst>
          <pc:docMk/>
          <pc:sldMk cId="363712611" sldId="1210"/>
        </pc:sldMkLst>
        <pc:spChg chg="mod">
          <ac:chgData name="MARYANNA GEOVANNA CAVALCANTE DA SILVA ." userId="S::maryanna.silva@sptech.school::4c78ea98-d258-474b-adeb-004b701bb247" providerId="AD" clId="Web-{2E2FF7B9-CC89-047C-8DE0-F709DD76E94B}" dt="2023-04-03T20:50:21.525" v="154" actId="20577"/>
          <ac:spMkLst>
            <pc:docMk/>
            <pc:sldMk cId="363712611" sldId="1210"/>
            <ac:spMk id="5" creationId="{AC60ECA1-330B-47CA-9601-D13CDC9929EE}"/>
          </ac:spMkLst>
        </pc:spChg>
      </pc:sldChg>
      <pc:sldChg chg="addSp delSp modSp">
        <pc:chgData name="MARYANNA GEOVANNA CAVALCANTE DA SILVA ." userId="S::maryanna.silva@sptech.school::4c78ea98-d258-474b-adeb-004b701bb247" providerId="AD" clId="Web-{2E2FF7B9-CC89-047C-8DE0-F709DD76E94B}" dt="2023-04-03T20:55:48.534" v="294" actId="20577"/>
        <pc:sldMkLst>
          <pc:docMk/>
          <pc:sldMk cId="4268742440" sldId="1214"/>
        </pc:sldMkLst>
        <pc:spChg chg="add del mod">
          <ac:chgData name="MARYANNA GEOVANNA CAVALCANTE DA SILVA ." userId="S::maryanna.silva@sptech.school::4c78ea98-d258-474b-adeb-004b701bb247" providerId="AD" clId="Web-{2E2FF7B9-CC89-047C-8DE0-F709DD76E94B}" dt="2023-04-03T20:43:01.967" v="31"/>
          <ac:spMkLst>
            <pc:docMk/>
            <pc:sldMk cId="4268742440" sldId="1214"/>
            <ac:spMk id="2" creationId="{5186B7D7-7E76-8CCC-36E3-FF8C6FD97C56}"/>
          </ac:spMkLst>
        </pc:spChg>
        <pc:spChg chg="add del">
          <ac:chgData name="MARYANNA GEOVANNA CAVALCANTE DA SILVA ." userId="S::maryanna.silva@sptech.school::4c78ea98-d258-474b-adeb-004b701bb247" providerId="AD" clId="Web-{2E2FF7B9-CC89-047C-8DE0-F709DD76E94B}" dt="2023-04-03T20:42:23.169" v="14"/>
          <ac:spMkLst>
            <pc:docMk/>
            <pc:sldMk cId="4268742440" sldId="1214"/>
            <ac:spMk id="3" creationId="{4B53ACF0-BE8D-B14D-EBB0-6F3196E7F7AC}"/>
          </ac:spMkLst>
        </pc:spChg>
        <pc:spChg chg="mod">
          <ac:chgData name="MARYANNA GEOVANNA CAVALCANTE DA SILVA ." userId="S::maryanna.silva@sptech.school::4c78ea98-d258-474b-adeb-004b701bb247" providerId="AD" clId="Web-{2E2FF7B9-CC89-047C-8DE0-F709DD76E94B}" dt="2023-04-03T20:55:48.534" v="294" actId="20577"/>
          <ac:spMkLst>
            <pc:docMk/>
            <pc:sldMk cId="4268742440" sldId="1214"/>
            <ac:spMk id="4" creationId="{00000000-0000-0000-0000-000000000000}"/>
          </ac:spMkLst>
        </pc:spChg>
      </pc:sldChg>
      <pc:sldChg chg="addSp modSp">
        <pc:chgData name="MARYANNA GEOVANNA CAVALCANTE DA SILVA ." userId="S::maryanna.silva@sptech.school::4c78ea98-d258-474b-adeb-004b701bb247" providerId="AD" clId="Web-{2E2FF7B9-CC89-047C-8DE0-F709DD76E94B}" dt="2023-04-03T20:55:36.861" v="291" actId="20577"/>
        <pc:sldMkLst>
          <pc:docMk/>
          <pc:sldMk cId="827643260" sldId="1215"/>
        </pc:sldMkLst>
        <pc:spChg chg="add mod">
          <ac:chgData name="MARYANNA GEOVANNA CAVALCANTE DA SILVA ." userId="S::maryanna.silva@sptech.school::4c78ea98-d258-474b-adeb-004b701bb247" providerId="AD" clId="Web-{2E2FF7B9-CC89-047C-8DE0-F709DD76E94B}" dt="2023-04-03T20:43:09.623" v="33" actId="1076"/>
          <ac:spMkLst>
            <pc:docMk/>
            <pc:sldMk cId="827643260" sldId="1215"/>
            <ac:spMk id="3" creationId="{9A5F0126-C214-086B-DE52-97AB1AC6DA85}"/>
          </ac:spMkLst>
        </pc:spChg>
        <pc:spChg chg="mod">
          <ac:chgData name="MARYANNA GEOVANNA CAVALCANTE DA SILVA ." userId="S::maryanna.silva@sptech.school::4c78ea98-d258-474b-adeb-004b701bb247" providerId="AD" clId="Web-{2E2FF7B9-CC89-047C-8DE0-F709DD76E94B}" dt="2023-04-03T20:55:36.861" v="291" actId="20577"/>
          <ac:spMkLst>
            <pc:docMk/>
            <pc:sldMk cId="827643260" sldId="1215"/>
            <ac:spMk id="4" creationId="{00000000-0000-0000-0000-000000000000}"/>
          </ac:spMkLst>
        </pc:spChg>
        <pc:spChg chg="add mod">
          <ac:chgData name="MARYANNA GEOVANNA CAVALCANTE DA SILVA ." userId="S::maryanna.silva@sptech.school::4c78ea98-d258-474b-adeb-004b701bb247" providerId="AD" clId="Web-{2E2FF7B9-CC89-047C-8DE0-F709DD76E94B}" dt="2023-04-03T20:51:19.027" v="160" actId="20577"/>
          <ac:spMkLst>
            <pc:docMk/>
            <pc:sldMk cId="827643260" sldId="1215"/>
            <ac:spMk id="5" creationId="{002E8716-6648-A75C-D392-8C4A294283CC}"/>
          </ac:spMkLst>
        </pc:spChg>
      </pc:sldChg>
      <pc:sldChg chg="addSp modSp">
        <pc:chgData name="MARYANNA GEOVANNA CAVALCANTE DA SILVA ." userId="S::maryanna.silva@sptech.school::4c78ea98-d258-474b-adeb-004b701bb247" providerId="AD" clId="Web-{2E2FF7B9-CC89-047C-8DE0-F709DD76E94B}" dt="2023-04-03T20:55:32.314" v="290" actId="20577"/>
        <pc:sldMkLst>
          <pc:docMk/>
          <pc:sldMk cId="3951191237" sldId="1216"/>
        </pc:sldMkLst>
        <pc:spChg chg="add mod">
          <ac:chgData name="MARYANNA GEOVANNA CAVALCANTE DA SILVA ." userId="S::maryanna.silva@sptech.school::4c78ea98-d258-474b-adeb-004b701bb247" providerId="AD" clId="Web-{2E2FF7B9-CC89-047C-8DE0-F709DD76E94B}" dt="2023-04-03T20:55:32.314" v="290" actId="20577"/>
          <ac:spMkLst>
            <pc:docMk/>
            <pc:sldMk cId="3951191237" sldId="1216"/>
            <ac:spMk id="3" creationId="{5759207A-9919-26D6-9416-ED90FFE81FD2}"/>
          </ac:spMkLst>
        </pc:spChg>
        <pc:spChg chg="mod">
          <ac:chgData name="MARYANNA GEOVANNA CAVALCANTE DA SILVA ." userId="S::maryanna.silva@sptech.school::4c78ea98-d258-474b-adeb-004b701bb247" providerId="AD" clId="Web-{2E2FF7B9-CC89-047C-8DE0-F709DD76E94B}" dt="2023-04-03T20:55:03.470" v="283" actId="20577"/>
          <ac:spMkLst>
            <pc:docMk/>
            <pc:sldMk cId="3951191237" sldId="121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03/04/2023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3</a:t>
            </a:fld>
            <a:endParaRPr lang="pt-BR"/>
          </a:p>
        </p:txBody>
      </p:sp>
    </p:spTree>
    <p:extLst>
      <p:ext uri="{BB962C8B-B14F-4D97-AF65-F5344CB8AC3E}">
        <p14:creationId xmlns:p14="http://schemas.microsoft.com/office/powerpoint/2010/main" val="32982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4</a:t>
            </a:fld>
            <a:endParaRPr lang="pt-BR"/>
          </a:p>
        </p:txBody>
      </p:sp>
    </p:spTree>
    <p:extLst>
      <p:ext uri="{BB962C8B-B14F-4D97-AF65-F5344CB8AC3E}">
        <p14:creationId xmlns:p14="http://schemas.microsoft.com/office/powerpoint/2010/main" val="148054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5</a:t>
            </a:fld>
            <a:endParaRPr lang="pt-BR"/>
          </a:p>
        </p:txBody>
      </p:sp>
    </p:spTree>
    <p:extLst>
      <p:ext uri="{BB962C8B-B14F-4D97-AF65-F5344CB8AC3E}">
        <p14:creationId xmlns:p14="http://schemas.microsoft.com/office/powerpoint/2010/main" val="122994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6</a:t>
            </a:fld>
            <a:endParaRPr lang="pt-BR"/>
          </a:p>
        </p:txBody>
      </p:sp>
    </p:spTree>
    <p:extLst>
      <p:ext uri="{BB962C8B-B14F-4D97-AF65-F5344CB8AC3E}">
        <p14:creationId xmlns:p14="http://schemas.microsoft.com/office/powerpoint/2010/main" val="138574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7</a:t>
            </a:fld>
            <a:endParaRPr lang="pt-BR"/>
          </a:p>
        </p:txBody>
      </p:sp>
    </p:spTree>
    <p:extLst>
      <p:ext uri="{BB962C8B-B14F-4D97-AF65-F5344CB8AC3E}">
        <p14:creationId xmlns:p14="http://schemas.microsoft.com/office/powerpoint/2010/main" val="213760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5"/>
          </p:nvPr>
        </p:nvSpPr>
        <p:spPr/>
        <p:txBody>
          <a:bodyPr/>
          <a:lstStyle/>
          <a:p>
            <a:fld id="{75B3645A-D0AE-4F6E-A17E-E0036A9041AF}" type="slidenum">
              <a:rPr lang="pt-BR" smtClean="0"/>
              <a:pPr/>
              <a:t>8</a:t>
            </a:fld>
            <a:endParaRPr lang="pt-BR"/>
          </a:p>
        </p:txBody>
      </p:sp>
    </p:spTree>
    <p:extLst>
      <p:ext uri="{BB962C8B-B14F-4D97-AF65-F5344CB8AC3E}">
        <p14:creationId xmlns:p14="http://schemas.microsoft.com/office/powerpoint/2010/main" val="82058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ase V2 Claro">
    <p:bg>
      <p:bgPr>
        <a:solidFill>
          <a:schemeClr val="bg1"/>
        </a:solidFill>
        <a:effectLst/>
      </p:bgPr>
    </p:bg>
    <p:spTree>
      <p:nvGrpSpPr>
        <p:cNvPr id="1" name=""/>
        <p:cNvGrpSpPr/>
        <p:nvPr/>
      </p:nvGrpSpPr>
      <p:grpSpPr>
        <a:xfrm>
          <a:off x="0" y="0"/>
          <a:ext cx="0" cy="0"/>
          <a:chOff x="0" y="0"/>
          <a:chExt cx="0" cy="0"/>
        </a:xfrm>
      </p:grpSpPr>
      <p:grpSp>
        <p:nvGrpSpPr>
          <p:cNvPr id="2" name="Gráfico 9">
            <a:extLst>
              <a:ext uri="{FF2B5EF4-FFF2-40B4-BE49-F238E27FC236}">
                <a16:creationId xmlns:a16="http://schemas.microsoft.com/office/drawing/2014/main" id="{04024E9A-1262-48A1-A387-6005E4A2A176}"/>
              </a:ext>
            </a:extLst>
          </p:cNvPr>
          <p:cNvGrpSpPr/>
          <p:nvPr/>
        </p:nvGrpSpPr>
        <p:grpSpPr>
          <a:xfrm>
            <a:off x="0" y="0"/>
            <a:ext cx="12192000" cy="6858000"/>
            <a:chOff x="0" y="0"/>
            <a:chExt cx="12192000" cy="6858000"/>
          </a:xfrm>
        </p:grpSpPr>
        <p:sp>
          <p:nvSpPr>
            <p:cNvPr id="3" name="Forma Livre: Forma 2">
              <a:extLst>
                <a:ext uri="{FF2B5EF4-FFF2-40B4-BE49-F238E27FC236}">
                  <a16:creationId xmlns:a16="http://schemas.microsoft.com/office/drawing/2014/main" id="{E4CB4F5D-76BF-4BAA-A123-50A4EA5AE6F6}"/>
                </a:ext>
              </a:extLst>
            </p:cNvPr>
            <p:cNvSpPr/>
            <p:nvPr/>
          </p:nvSpPr>
          <p:spPr>
            <a:xfrm>
              <a:off x="0" y="0"/>
              <a:ext cx="340359" cy="1903729"/>
            </a:xfrm>
            <a:custGeom>
              <a:avLst/>
              <a:gdLst>
                <a:gd name="connsiteX0" fmla="*/ 288925 w 340359"/>
                <a:gd name="connsiteY0" fmla="*/ 0 h 1903729"/>
                <a:gd name="connsiteX1" fmla="*/ 0 w 340359"/>
                <a:gd name="connsiteY1" fmla="*/ 0 h 1903729"/>
                <a:gd name="connsiteX2" fmla="*/ 0 w 340359"/>
                <a:gd name="connsiteY2" fmla="*/ 1903730 h 1903729"/>
                <a:gd name="connsiteX3" fmla="*/ 340360 w 340359"/>
                <a:gd name="connsiteY3" fmla="*/ 544195 h 1903729"/>
                <a:gd name="connsiteX4" fmla="*/ 288925 w 340359"/>
                <a:gd name="connsiteY4" fmla="*/ 0 h 1903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903729">
                  <a:moveTo>
                    <a:pt x="288925" y="0"/>
                  </a:moveTo>
                  <a:lnTo>
                    <a:pt x="0" y="0"/>
                  </a:lnTo>
                  <a:lnTo>
                    <a:pt x="0" y="1903730"/>
                  </a:lnTo>
                  <a:cubicBezTo>
                    <a:pt x="217170" y="1498600"/>
                    <a:pt x="340360" y="1035685"/>
                    <a:pt x="340360" y="544195"/>
                  </a:cubicBezTo>
                  <a:cubicBezTo>
                    <a:pt x="340360" y="358140"/>
                    <a:pt x="322580" y="175895"/>
                    <a:pt x="288925" y="0"/>
                  </a:cubicBezTo>
                  <a:close/>
                </a:path>
              </a:pathLst>
            </a:custGeom>
            <a:solidFill>
              <a:srgbClr val="63B1BC"/>
            </a:solidFill>
            <a:ln w="6350" cap="flat">
              <a:noFill/>
              <a:prstDash val="solid"/>
              <a:miter/>
            </a:ln>
          </p:spPr>
          <p:txBody>
            <a:bodyPr rtlCol="0" anchor="ctr"/>
            <a:lstStyle/>
            <a:p>
              <a:endParaRPr lang="pt-BR"/>
            </a:p>
          </p:txBody>
        </p:sp>
        <p:sp>
          <p:nvSpPr>
            <p:cNvPr id="4" name="Forma Livre: Forma 3">
              <a:extLst>
                <a:ext uri="{FF2B5EF4-FFF2-40B4-BE49-F238E27FC236}">
                  <a16:creationId xmlns:a16="http://schemas.microsoft.com/office/drawing/2014/main" id="{7CAE5BB3-75AB-41BD-8B9D-0FDDD806B407}"/>
                </a:ext>
              </a:extLst>
            </p:cNvPr>
            <p:cNvSpPr/>
            <p:nvPr/>
          </p:nvSpPr>
          <p:spPr>
            <a:xfrm>
              <a:off x="6089015" y="0"/>
              <a:ext cx="4686935" cy="355600"/>
            </a:xfrm>
            <a:custGeom>
              <a:avLst/>
              <a:gdLst>
                <a:gd name="connsiteX0" fmla="*/ 0 w 4686935"/>
                <a:gd name="connsiteY0" fmla="*/ 0 h 355600"/>
                <a:gd name="connsiteX1" fmla="*/ 4686935 w 4686935"/>
                <a:gd name="connsiteY1" fmla="*/ 0 h 355600"/>
                <a:gd name="connsiteX2" fmla="*/ 4686935 w 4686935"/>
                <a:gd name="connsiteY2" fmla="*/ 355600 h 355600"/>
                <a:gd name="connsiteX3" fmla="*/ 0 w 468693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4686935" h="355600">
                  <a:moveTo>
                    <a:pt x="0" y="0"/>
                  </a:moveTo>
                  <a:lnTo>
                    <a:pt x="4686935" y="0"/>
                  </a:lnTo>
                  <a:lnTo>
                    <a:pt x="4686935" y="355600"/>
                  </a:lnTo>
                  <a:lnTo>
                    <a:pt x="0" y="355600"/>
                  </a:lnTo>
                  <a:close/>
                </a:path>
              </a:pathLst>
            </a:custGeom>
            <a:solidFill>
              <a:schemeClr val="accent2"/>
            </a:solidFill>
            <a:ln w="6350" cap="flat">
              <a:noFill/>
              <a:prstDash val="solid"/>
              <a:miter/>
            </a:ln>
          </p:spPr>
          <p:txBody>
            <a:bodyPr rtlCol="0" anchor="ctr"/>
            <a:lstStyle/>
            <a:p>
              <a:endParaRPr lang="pt-BR"/>
            </a:p>
          </p:txBody>
        </p:sp>
        <p:sp>
          <p:nvSpPr>
            <p:cNvPr id="5" name="Forma Livre: Forma 4">
              <a:extLst>
                <a:ext uri="{FF2B5EF4-FFF2-40B4-BE49-F238E27FC236}">
                  <a16:creationId xmlns:a16="http://schemas.microsoft.com/office/drawing/2014/main" id="{AD88EE2C-D2C2-446D-87E7-98F5B90A14E5}"/>
                </a:ext>
              </a:extLst>
            </p:cNvPr>
            <p:cNvSpPr/>
            <p:nvPr/>
          </p:nvSpPr>
          <p:spPr>
            <a:xfrm>
              <a:off x="11851640" y="650875"/>
              <a:ext cx="340359" cy="2769234"/>
            </a:xfrm>
            <a:custGeom>
              <a:avLst/>
              <a:gdLst>
                <a:gd name="connsiteX0" fmla="*/ 0 w 340359"/>
                <a:gd name="connsiteY0" fmla="*/ 0 h 2769234"/>
                <a:gd name="connsiteX1" fmla="*/ 0 w 340359"/>
                <a:gd name="connsiteY1" fmla="*/ 2769235 h 2769234"/>
                <a:gd name="connsiteX2" fmla="*/ 340360 w 340359"/>
                <a:gd name="connsiteY2" fmla="*/ 2769235 h 2769234"/>
                <a:gd name="connsiteX3" fmla="*/ 340360 w 340359"/>
                <a:gd name="connsiteY3" fmla="*/ 1149350 h 2769234"/>
                <a:gd name="connsiteX4" fmla="*/ 0 w 340359"/>
                <a:gd name="connsiteY4" fmla="*/ 0 h 2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2769234">
                  <a:moveTo>
                    <a:pt x="0" y="0"/>
                  </a:moveTo>
                  <a:lnTo>
                    <a:pt x="0" y="2769235"/>
                  </a:lnTo>
                  <a:lnTo>
                    <a:pt x="340360" y="2769235"/>
                  </a:lnTo>
                  <a:lnTo>
                    <a:pt x="340360" y="1149350"/>
                  </a:lnTo>
                  <a:cubicBezTo>
                    <a:pt x="140970" y="809625"/>
                    <a:pt x="19685" y="417830"/>
                    <a:pt x="0" y="0"/>
                  </a:cubicBezTo>
                  <a:close/>
                </a:path>
              </a:pathLst>
            </a:custGeom>
            <a:solidFill>
              <a:srgbClr val="63B1BC"/>
            </a:solidFill>
            <a:ln w="6350" cap="flat">
              <a:noFill/>
              <a:prstDash val="solid"/>
              <a:miter/>
            </a:ln>
          </p:spPr>
          <p:txBody>
            <a:bodyPr rtlCol="0" anchor="ctr"/>
            <a:lstStyle/>
            <a:p>
              <a:endParaRPr lang="pt-BR"/>
            </a:p>
          </p:txBody>
        </p:sp>
        <p:sp>
          <p:nvSpPr>
            <p:cNvPr id="6" name="Forma Livre: Forma 5">
              <a:extLst>
                <a:ext uri="{FF2B5EF4-FFF2-40B4-BE49-F238E27FC236}">
                  <a16:creationId xmlns:a16="http://schemas.microsoft.com/office/drawing/2014/main" id="{26D1AE59-57CE-49FF-9DC8-1A3A5CB72D99}"/>
                </a:ext>
              </a:extLst>
            </p:cNvPr>
            <p:cNvSpPr/>
            <p:nvPr/>
          </p:nvSpPr>
          <p:spPr>
            <a:xfrm>
              <a:off x="11848465" y="0"/>
              <a:ext cx="343534" cy="1800225"/>
            </a:xfrm>
            <a:custGeom>
              <a:avLst/>
              <a:gdLst>
                <a:gd name="connsiteX0" fmla="*/ 343535 w 343534"/>
                <a:gd name="connsiteY0" fmla="*/ 1800225 h 1800225"/>
                <a:gd name="connsiteX1" fmla="*/ 343535 w 343534"/>
                <a:gd name="connsiteY1" fmla="*/ 0 h 1800225"/>
                <a:gd name="connsiteX2" fmla="*/ 0 w 343534"/>
                <a:gd name="connsiteY2" fmla="*/ 0 h 1800225"/>
                <a:gd name="connsiteX3" fmla="*/ 0 w 343534"/>
                <a:gd name="connsiteY3" fmla="*/ 531495 h 1800225"/>
                <a:gd name="connsiteX4" fmla="*/ 2540 w 343534"/>
                <a:gd name="connsiteY4" fmla="*/ 650875 h 1800225"/>
                <a:gd name="connsiteX5" fmla="*/ 2540 w 343534"/>
                <a:gd name="connsiteY5" fmla="*/ 643255 h 1800225"/>
                <a:gd name="connsiteX6" fmla="*/ 343535 w 343534"/>
                <a:gd name="connsiteY6" fmla="*/ 1800225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34" h="1800225">
                  <a:moveTo>
                    <a:pt x="343535" y="1800225"/>
                  </a:moveTo>
                  <a:lnTo>
                    <a:pt x="343535" y="0"/>
                  </a:lnTo>
                  <a:lnTo>
                    <a:pt x="0" y="0"/>
                  </a:lnTo>
                  <a:lnTo>
                    <a:pt x="0" y="531495"/>
                  </a:lnTo>
                  <a:cubicBezTo>
                    <a:pt x="0" y="571500"/>
                    <a:pt x="1270" y="611505"/>
                    <a:pt x="2540" y="650875"/>
                  </a:cubicBezTo>
                  <a:lnTo>
                    <a:pt x="2540" y="643255"/>
                  </a:lnTo>
                  <a:cubicBezTo>
                    <a:pt x="21590" y="1064260"/>
                    <a:pt x="143510" y="1457960"/>
                    <a:pt x="343535" y="1800225"/>
                  </a:cubicBezTo>
                  <a:close/>
                </a:path>
              </a:pathLst>
            </a:custGeom>
            <a:solidFill>
              <a:schemeClr val="accent2"/>
            </a:solidFill>
            <a:ln w="6350" cap="flat">
              <a:noFill/>
              <a:prstDash val="solid"/>
              <a:miter/>
            </a:ln>
          </p:spPr>
          <p:txBody>
            <a:bodyPr rtlCol="0" anchor="ctr"/>
            <a:lstStyle/>
            <a:p>
              <a:endParaRPr lang="pt-BR" dirty="0"/>
            </a:p>
          </p:txBody>
        </p:sp>
        <p:sp>
          <p:nvSpPr>
            <p:cNvPr id="7" name="Forma Livre: Forma 6">
              <a:extLst>
                <a:ext uri="{FF2B5EF4-FFF2-40B4-BE49-F238E27FC236}">
                  <a16:creationId xmlns:a16="http://schemas.microsoft.com/office/drawing/2014/main" id="{0368425D-9A9D-4C26-B0E8-8E0DA2D16331}"/>
                </a:ext>
              </a:extLst>
            </p:cNvPr>
            <p:cNvSpPr/>
            <p:nvPr/>
          </p:nvSpPr>
          <p:spPr>
            <a:xfrm>
              <a:off x="11851640" y="643890"/>
              <a:ext cx="340359" cy="1156334"/>
            </a:xfrm>
            <a:custGeom>
              <a:avLst/>
              <a:gdLst>
                <a:gd name="connsiteX0" fmla="*/ 340360 w 340359"/>
                <a:gd name="connsiteY0" fmla="*/ 1156335 h 1156334"/>
                <a:gd name="connsiteX1" fmla="*/ 0 w 340359"/>
                <a:gd name="connsiteY1" fmla="*/ 0 h 1156334"/>
                <a:gd name="connsiteX2" fmla="*/ 0 w 340359"/>
                <a:gd name="connsiteY2" fmla="*/ 7620 h 1156334"/>
                <a:gd name="connsiteX3" fmla="*/ 340360 w 340359"/>
                <a:gd name="connsiteY3" fmla="*/ 1156335 h 1156334"/>
                <a:gd name="connsiteX4" fmla="*/ 340360 w 340359"/>
                <a:gd name="connsiteY4" fmla="*/ 1156335 h 115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156334">
                  <a:moveTo>
                    <a:pt x="340360" y="1156335"/>
                  </a:moveTo>
                  <a:cubicBezTo>
                    <a:pt x="140335" y="814070"/>
                    <a:pt x="18415" y="420370"/>
                    <a:pt x="0" y="0"/>
                  </a:cubicBezTo>
                  <a:lnTo>
                    <a:pt x="0" y="7620"/>
                  </a:lnTo>
                  <a:cubicBezTo>
                    <a:pt x="19685" y="424815"/>
                    <a:pt x="140970" y="816610"/>
                    <a:pt x="340360" y="1156335"/>
                  </a:cubicBezTo>
                  <a:lnTo>
                    <a:pt x="340360" y="1156335"/>
                  </a:lnTo>
                  <a:close/>
                </a:path>
              </a:pathLst>
            </a:custGeom>
            <a:solidFill>
              <a:srgbClr val="1F2A44"/>
            </a:solidFill>
            <a:ln w="6350" cap="flat">
              <a:noFill/>
              <a:prstDash val="solid"/>
              <a:miter/>
            </a:ln>
          </p:spPr>
          <p:txBody>
            <a:bodyPr rtlCol="0" anchor="ctr"/>
            <a:lstStyle/>
            <a:p>
              <a:endParaRPr lang="pt-BR"/>
            </a:p>
          </p:txBody>
        </p:sp>
        <p:sp>
          <p:nvSpPr>
            <p:cNvPr id="8" name="Forma Livre: Forma 7">
              <a:extLst>
                <a:ext uri="{FF2B5EF4-FFF2-40B4-BE49-F238E27FC236}">
                  <a16:creationId xmlns:a16="http://schemas.microsoft.com/office/drawing/2014/main" id="{28108017-2118-4681-94C8-669A785576FB}"/>
                </a:ext>
              </a:extLst>
            </p:cNvPr>
            <p:cNvSpPr/>
            <p:nvPr/>
          </p:nvSpPr>
          <p:spPr>
            <a:xfrm>
              <a:off x="11851640" y="4954270"/>
              <a:ext cx="340359" cy="1903729"/>
            </a:xfrm>
            <a:custGeom>
              <a:avLst/>
              <a:gdLst>
                <a:gd name="connsiteX0" fmla="*/ 51435 w 340359"/>
                <a:gd name="connsiteY0" fmla="*/ 1903730 h 1903729"/>
                <a:gd name="connsiteX1" fmla="*/ 340360 w 340359"/>
                <a:gd name="connsiteY1" fmla="*/ 1903730 h 1903729"/>
                <a:gd name="connsiteX2" fmla="*/ 340360 w 340359"/>
                <a:gd name="connsiteY2" fmla="*/ 0 h 1903729"/>
                <a:gd name="connsiteX3" fmla="*/ 0 w 340359"/>
                <a:gd name="connsiteY3" fmla="*/ 1360170 h 1903729"/>
                <a:gd name="connsiteX4" fmla="*/ 51435 w 340359"/>
                <a:gd name="connsiteY4" fmla="*/ 1903730 h 1903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903729">
                  <a:moveTo>
                    <a:pt x="51435" y="1903730"/>
                  </a:moveTo>
                  <a:lnTo>
                    <a:pt x="340360" y="1903730"/>
                  </a:lnTo>
                  <a:lnTo>
                    <a:pt x="340360" y="0"/>
                  </a:lnTo>
                  <a:cubicBezTo>
                    <a:pt x="123190" y="405130"/>
                    <a:pt x="0" y="868045"/>
                    <a:pt x="0" y="1360170"/>
                  </a:cubicBezTo>
                  <a:cubicBezTo>
                    <a:pt x="0" y="1545590"/>
                    <a:pt x="17780" y="1727835"/>
                    <a:pt x="51435" y="1903730"/>
                  </a:cubicBezTo>
                  <a:close/>
                </a:path>
              </a:pathLst>
            </a:custGeom>
            <a:solidFill>
              <a:srgbClr val="63B1BC"/>
            </a:solidFill>
            <a:ln w="6350" cap="flat">
              <a:noFill/>
              <a:prstDash val="solid"/>
              <a:miter/>
            </a:ln>
          </p:spPr>
          <p:txBody>
            <a:bodyPr rtlCol="0" anchor="ctr"/>
            <a:lstStyle/>
            <a:p>
              <a:endParaRPr lang="pt-BR"/>
            </a:p>
          </p:txBody>
        </p:sp>
        <p:sp>
          <p:nvSpPr>
            <p:cNvPr id="11" name="Forma Livre: Forma 10">
              <a:extLst>
                <a:ext uri="{FF2B5EF4-FFF2-40B4-BE49-F238E27FC236}">
                  <a16:creationId xmlns:a16="http://schemas.microsoft.com/office/drawing/2014/main" id="{44A1E025-DB4A-4BFA-AADA-BBFCE91CDE51}"/>
                </a:ext>
              </a:extLst>
            </p:cNvPr>
            <p:cNvSpPr/>
            <p:nvPr/>
          </p:nvSpPr>
          <p:spPr>
            <a:xfrm>
              <a:off x="1416050" y="6502400"/>
              <a:ext cx="4686935" cy="355600"/>
            </a:xfrm>
            <a:custGeom>
              <a:avLst/>
              <a:gdLst>
                <a:gd name="connsiteX0" fmla="*/ 0 w 4686935"/>
                <a:gd name="connsiteY0" fmla="*/ 0 h 355600"/>
                <a:gd name="connsiteX1" fmla="*/ 4686935 w 4686935"/>
                <a:gd name="connsiteY1" fmla="*/ 0 h 355600"/>
                <a:gd name="connsiteX2" fmla="*/ 4686935 w 4686935"/>
                <a:gd name="connsiteY2" fmla="*/ 355600 h 355600"/>
                <a:gd name="connsiteX3" fmla="*/ 0 w 468693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4686935" h="355600">
                  <a:moveTo>
                    <a:pt x="0" y="0"/>
                  </a:moveTo>
                  <a:lnTo>
                    <a:pt x="4686935" y="0"/>
                  </a:lnTo>
                  <a:lnTo>
                    <a:pt x="4686935" y="355600"/>
                  </a:lnTo>
                  <a:lnTo>
                    <a:pt x="0" y="355600"/>
                  </a:lnTo>
                  <a:close/>
                </a:path>
              </a:pathLst>
            </a:custGeom>
            <a:solidFill>
              <a:schemeClr val="accent2"/>
            </a:solidFill>
            <a:ln w="6350" cap="flat">
              <a:noFill/>
              <a:prstDash val="solid"/>
              <a:miter/>
            </a:ln>
          </p:spPr>
          <p:txBody>
            <a:bodyPr rtlCol="0" anchor="ctr"/>
            <a:lstStyle/>
            <a:p>
              <a:endParaRPr lang="pt-BR"/>
            </a:p>
          </p:txBody>
        </p:sp>
        <p:sp>
          <p:nvSpPr>
            <p:cNvPr id="12" name="Forma Livre: Forma 11">
              <a:extLst>
                <a:ext uri="{FF2B5EF4-FFF2-40B4-BE49-F238E27FC236}">
                  <a16:creationId xmlns:a16="http://schemas.microsoft.com/office/drawing/2014/main" id="{326037A0-471C-4A9B-A856-0255C5C642F9}"/>
                </a:ext>
              </a:extLst>
            </p:cNvPr>
            <p:cNvSpPr/>
            <p:nvPr/>
          </p:nvSpPr>
          <p:spPr>
            <a:xfrm>
              <a:off x="0" y="3437890"/>
              <a:ext cx="340359" cy="2769234"/>
            </a:xfrm>
            <a:custGeom>
              <a:avLst/>
              <a:gdLst>
                <a:gd name="connsiteX0" fmla="*/ 340360 w 340359"/>
                <a:gd name="connsiteY0" fmla="*/ 2769235 h 2769234"/>
                <a:gd name="connsiteX1" fmla="*/ 340360 w 340359"/>
                <a:gd name="connsiteY1" fmla="*/ 0 h 2769234"/>
                <a:gd name="connsiteX2" fmla="*/ 0 w 340359"/>
                <a:gd name="connsiteY2" fmla="*/ 0 h 2769234"/>
                <a:gd name="connsiteX3" fmla="*/ 0 w 340359"/>
                <a:gd name="connsiteY3" fmla="*/ 1619885 h 2769234"/>
                <a:gd name="connsiteX4" fmla="*/ 340360 w 340359"/>
                <a:gd name="connsiteY4" fmla="*/ 2769235 h 2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2769234">
                  <a:moveTo>
                    <a:pt x="340360" y="2769235"/>
                  </a:moveTo>
                  <a:lnTo>
                    <a:pt x="340360" y="0"/>
                  </a:lnTo>
                  <a:lnTo>
                    <a:pt x="0" y="0"/>
                  </a:lnTo>
                  <a:lnTo>
                    <a:pt x="0" y="1619885"/>
                  </a:lnTo>
                  <a:cubicBezTo>
                    <a:pt x="199390" y="1959610"/>
                    <a:pt x="320675" y="2351405"/>
                    <a:pt x="340360" y="2769235"/>
                  </a:cubicBezTo>
                  <a:close/>
                </a:path>
              </a:pathLst>
            </a:custGeom>
            <a:solidFill>
              <a:srgbClr val="63B1BC"/>
            </a:solidFill>
            <a:ln w="6350" cap="flat">
              <a:noFill/>
              <a:prstDash val="solid"/>
              <a:miter/>
            </a:ln>
          </p:spPr>
          <p:txBody>
            <a:bodyPr rtlCol="0" anchor="ctr"/>
            <a:lstStyle/>
            <a:p>
              <a:endParaRPr lang="pt-BR"/>
            </a:p>
          </p:txBody>
        </p:sp>
        <p:sp>
          <p:nvSpPr>
            <p:cNvPr id="13" name="Forma Livre: Forma 12">
              <a:extLst>
                <a:ext uri="{FF2B5EF4-FFF2-40B4-BE49-F238E27FC236}">
                  <a16:creationId xmlns:a16="http://schemas.microsoft.com/office/drawing/2014/main" id="{BFB4436F-D9D5-4AAF-A798-53F32CA8FC65}"/>
                </a:ext>
              </a:extLst>
            </p:cNvPr>
            <p:cNvSpPr/>
            <p:nvPr/>
          </p:nvSpPr>
          <p:spPr>
            <a:xfrm>
              <a:off x="0" y="5057775"/>
              <a:ext cx="343534" cy="1800225"/>
            </a:xfrm>
            <a:custGeom>
              <a:avLst/>
              <a:gdLst>
                <a:gd name="connsiteX0" fmla="*/ 0 w 343534"/>
                <a:gd name="connsiteY0" fmla="*/ 0 h 1800225"/>
                <a:gd name="connsiteX1" fmla="*/ 0 w 343534"/>
                <a:gd name="connsiteY1" fmla="*/ 1800225 h 1800225"/>
                <a:gd name="connsiteX2" fmla="*/ 343535 w 343534"/>
                <a:gd name="connsiteY2" fmla="*/ 1800225 h 1800225"/>
                <a:gd name="connsiteX3" fmla="*/ 343535 w 343534"/>
                <a:gd name="connsiteY3" fmla="*/ 1268730 h 1800225"/>
                <a:gd name="connsiteX4" fmla="*/ 340995 w 343534"/>
                <a:gd name="connsiteY4" fmla="*/ 1149350 h 1800225"/>
                <a:gd name="connsiteX5" fmla="*/ 340995 w 343534"/>
                <a:gd name="connsiteY5" fmla="*/ 1156970 h 1800225"/>
                <a:gd name="connsiteX6" fmla="*/ 0 w 343534"/>
                <a:gd name="connsiteY6" fmla="*/ 0 h 180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34" h="1800225">
                  <a:moveTo>
                    <a:pt x="0" y="0"/>
                  </a:moveTo>
                  <a:lnTo>
                    <a:pt x="0" y="1800225"/>
                  </a:lnTo>
                  <a:lnTo>
                    <a:pt x="343535" y="1800225"/>
                  </a:lnTo>
                  <a:lnTo>
                    <a:pt x="343535" y="1268730"/>
                  </a:lnTo>
                  <a:cubicBezTo>
                    <a:pt x="343535" y="1228725"/>
                    <a:pt x="342265" y="1188720"/>
                    <a:pt x="340995" y="1149350"/>
                  </a:cubicBezTo>
                  <a:lnTo>
                    <a:pt x="340995" y="1156970"/>
                  </a:lnTo>
                  <a:cubicBezTo>
                    <a:pt x="321945" y="735965"/>
                    <a:pt x="200025" y="342265"/>
                    <a:pt x="0" y="0"/>
                  </a:cubicBezTo>
                  <a:close/>
                </a:path>
              </a:pathLst>
            </a:custGeom>
            <a:solidFill>
              <a:schemeClr val="accent2"/>
            </a:solidFill>
            <a:ln w="6350" cap="flat">
              <a:noFill/>
              <a:prstDash val="solid"/>
              <a:miter/>
            </a:ln>
          </p:spPr>
          <p:txBody>
            <a:bodyPr rtlCol="0" anchor="ctr"/>
            <a:lstStyle/>
            <a:p>
              <a:endParaRPr lang="pt-BR"/>
            </a:p>
          </p:txBody>
        </p:sp>
        <p:sp>
          <p:nvSpPr>
            <p:cNvPr id="14" name="Forma Livre: Forma 13">
              <a:extLst>
                <a:ext uri="{FF2B5EF4-FFF2-40B4-BE49-F238E27FC236}">
                  <a16:creationId xmlns:a16="http://schemas.microsoft.com/office/drawing/2014/main" id="{2BC87CB6-AD7D-4CFE-82D0-139A1EC3C079}"/>
                </a:ext>
              </a:extLst>
            </p:cNvPr>
            <p:cNvSpPr/>
            <p:nvPr/>
          </p:nvSpPr>
          <p:spPr>
            <a:xfrm>
              <a:off x="0" y="5057775"/>
              <a:ext cx="340359" cy="1156970"/>
            </a:xfrm>
            <a:custGeom>
              <a:avLst/>
              <a:gdLst>
                <a:gd name="connsiteX0" fmla="*/ 340360 w 340359"/>
                <a:gd name="connsiteY0" fmla="*/ 1156970 h 1156970"/>
                <a:gd name="connsiteX1" fmla="*/ 340360 w 340359"/>
                <a:gd name="connsiteY1" fmla="*/ 1149350 h 1156970"/>
                <a:gd name="connsiteX2" fmla="*/ 0 w 340359"/>
                <a:gd name="connsiteY2" fmla="*/ 0 h 1156970"/>
                <a:gd name="connsiteX3" fmla="*/ 0 w 340359"/>
                <a:gd name="connsiteY3" fmla="*/ 635 h 1156970"/>
                <a:gd name="connsiteX4" fmla="*/ 340360 w 340359"/>
                <a:gd name="connsiteY4" fmla="*/ 1156970 h 1156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59" h="1156970">
                  <a:moveTo>
                    <a:pt x="340360" y="1156970"/>
                  </a:moveTo>
                  <a:lnTo>
                    <a:pt x="340360" y="1149350"/>
                  </a:lnTo>
                  <a:cubicBezTo>
                    <a:pt x="320675" y="731520"/>
                    <a:pt x="199390" y="339725"/>
                    <a:pt x="0" y="0"/>
                  </a:cubicBezTo>
                  <a:lnTo>
                    <a:pt x="0" y="635"/>
                  </a:lnTo>
                  <a:cubicBezTo>
                    <a:pt x="200025" y="342265"/>
                    <a:pt x="321945" y="735965"/>
                    <a:pt x="340360" y="1156970"/>
                  </a:cubicBezTo>
                  <a:close/>
                </a:path>
              </a:pathLst>
            </a:custGeom>
            <a:solidFill>
              <a:srgbClr val="1F2A44"/>
            </a:solidFill>
            <a:ln w="6350" cap="flat">
              <a:noFill/>
              <a:prstDash val="solid"/>
              <a:miter/>
            </a:ln>
          </p:spPr>
          <p:txBody>
            <a:bodyPr rtlCol="0" anchor="ctr"/>
            <a:lstStyle/>
            <a:p>
              <a:endParaRPr lang="pt-BR"/>
            </a:p>
          </p:txBody>
        </p:sp>
      </p:grpSp>
    </p:spTree>
    <p:extLst>
      <p:ext uri="{BB962C8B-B14F-4D97-AF65-F5344CB8AC3E}">
        <p14:creationId xmlns:p14="http://schemas.microsoft.com/office/powerpoint/2010/main" val="295643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 id="2147483681"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8" name="Espaço Reservado para Texto 27">
            <a:extLst>
              <a:ext uri="{FF2B5EF4-FFF2-40B4-BE49-F238E27FC236}">
                <a16:creationId xmlns:a16="http://schemas.microsoft.com/office/drawing/2014/main" id="{3300A780-28D6-4142-AAFF-8AB7F0F82E46}"/>
              </a:ext>
            </a:extLst>
          </p:cNvPr>
          <p:cNvSpPr>
            <a:spLocks noGrp="1"/>
          </p:cNvSpPr>
          <p:nvPr>
            <p:ph type="body" sz="quarter" idx="10"/>
          </p:nvPr>
        </p:nvSpPr>
        <p:spPr>
          <a:xfrm>
            <a:off x="2316161" y="4792332"/>
            <a:ext cx="7559675" cy="471055"/>
          </a:xfrm>
        </p:spPr>
        <p:txBody>
          <a:bodyPr/>
          <a:lstStyle/>
          <a:p>
            <a:r>
              <a:rPr lang="pt-BR" dirty="0"/>
              <a:t>Fábio Figueredo</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Arquitetura de Software</a:t>
            </a:r>
            <a:endParaRPr lang="pt-BR" sz="1800" dirty="0"/>
          </a:p>
          <a:p>
            <a:r>
              <a:rPr lang="pt-BR" sz="1800" dirty="0"/>
              <a:t>Aula 9 – Atividade em Sala</a:t>
            </a:r>
            <a:endParaRPr lang="pt-BR" dirty="0"/>
          </a:p>
        </p:txBody>
      </p:sp>
      <p:sp>
        <p:nvSpPr>
          <p:cNvPr id="30" name="Espaço Reservado para Texto 29">
            <a:extLst>
              <a:ext uri="{FF2B5EF4-FFF2-40B4-BE49-F238E27FC236}">
                <a16:creationId xmlns:a16="http://schemas.microsoft.com/office/drawing/2014/main" id="{7254108E-4F32-4706-A83A-76A34AF22BE4}"/>
              </a:ext>
            </a:extLst>
          </p:cNvPr>
          <p:cNvSpPr>
            <a:spLocks noGrp="1"/>
          </p:cNvSpPr>
          <p:nvPr>
            <p:ph type="body" sz="quarter" idx="13"/>
          </p:nvPr>
        </p:nvSpPr>
        <p:spPr>
          <a:xfrm>
            <a:off x="2316161" y="5372996"/>
            <a:ext cx="7559675" cy="433678"/>
          </a:xfrm>
        </p:spPr>
        <p:txBody>
          <a:bodyPr/>
          <a:lstStyle/>
          <a:p>
            <a:r>
              <a:rPr lang="pt-BR" dirty="0" err="1"/>
              <a:t>fabio.figueredo@sptech.school</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5" name="Retângulo 4">
            <a:extLst>
              <a:ext uri="{FF2B5EF4-FFF2-40B4-BE49-F238E27FC236}">
                <a16:creationId xmlns:a16="http://schemas.microsoft.com/office/drawing/2014/main" id="{AC60ECA1-330B-47CA-9601-D13CDC9929EE}"/>
              </a:ext>
            </a:extLst>
          </p:cNvPr>
          <p:cNvSpPr/>
          <p:nvPr/>
        </p:nvSpPr>
        <p:spPr>
          <a:xfrm>
            <a:off x="520375" y="1128986"/>
            <a:ext cx="10964995" cy="4081245"/>
          </a:xfrm>
          <a:prstGeom prst="rect">
            <a:avLst/>
          </a:prstGeom>
        </p:spPr>
        <p:txBody>
          <a:bodyPr wrap="square" lIns="91440" tIns="45720" rIns="91440" bIns="45720" anchor="t">
            <a:spAutoFit/>
          </a:bodyPr>
          <a:lstStyle/>
          <a:p>
            <a:r>
              <a:rPr lang="pt-BR" sz="1600" b="1" dirty="0"/>
              <a:t>Número do Grupo: Grupo 7 – </a:t>
            </a:r>
            <a:r>
              <a:rPr lang="pt-BR" sz="1600" b="1" dirty="0" err="1"/>
              <a:t>Car</a:t>
            </a:r>
            <a:r>
              <a:rPr lang="pt-BR" sz="1600" b="1" dirty="0"/>
              <a:t> </a:t>
            </a:r>
            <a:r>
              <a:rPr lang="pt-BR" sz="1600" b="1" dirty="0" err="1"/>
              <a:t>Crowd</a:t>
            </a:r>
            <a:r>
              <a:rPr lang="pt-BR" sz="1600" b="1" dirty="0"/>
              <a:t> System</a:t>
            </a:r>
            <a:endParaRPr lang="pt-BR" sz="1632" b="1" dirty="0"/>
          </a:p>
          <a:p>
            <a:endParaRPr lang="pt-BR" sz="1632" b="1" dirty="0"/>
          </a:p>
          <a:p>
            <a:endParaRPr lang="pt-BR" sz="1632" b="1" dirty="0"/>
          </a:p>
          <a:p>
            <a:endParaRPr lang="pt-BR" sz="1632" b="1" dirty="0"/>
          </a:p>
          <a:p>
            <a:r>
              <a:rPr lang="pt-BR" sz="1600" b="1" dirty="0"/>
              <a:t>Nome Completo 1: Diogo Henrique Gomes</a:t>
            </a:r>
          </a:p>
          <a:p>
            <a:endParaRPr lang="pt-BR" sz="1632" b="1" dirty="0"/>
          </a:p>
          <a:p>
            <a:r>
              <a:rPr lang="pt-BR" sz="1600" b="1" dirty="0"/>
              <a:t>Nome Completo 2: Felipe Rosa Gomes </a:t>
            </a:r>
          </a:p>
          <a:p>
            <a:endParaRPr lang="pt-BR" sz="1632" b="1" dirty="0"/>
          </a:p>
          <a:p>
            <a:r>
              <a:rPr lang="pt-BR" sz="1600" b="1" dirty="0"/>
              <a:t>Nome Completo 3: Gabriel Miranda Romão</a:t>
            </a:r>
          </a:p>
          <a:p>
            <a:endParaRPr lang="pt-BR" sz="1632" b="1" dirty="0"/>
          </a:p>
          <a:p>
            <a:r>
              <a:rPr lang="pt-BR" sz="1600" b="1" dirty="0"/>
              <a:t>Nome Completo 4: Lucas Penalva de França</a:t>
            </a:r>
          </a:p>
          <a:p>
            <a:endParaRPr lang="pt-BR" sz="1600" b="1" dirty="0"/>
          </a:p>
          <a:p>
            <a:r>
              <a:rPr lang="pt-BR" sz="1600" b="1" dirty="0"/>
              <a:t>Nome Completo 5: </a:t>
            </a:r>
            <a:r>
              <a:rPr lang="pt-BR" sz="1600" b="1" dirty="0" err="1"/>
              <a:t>Maryanna</a:t>
            </a:r>
            <a:r>
              <a:rPr lang="pt-BR" sz="1600" b="1" dirty="0"/>
              <a:t> </a:t>
            </a:r>
            <a:r>
              <a:rPr lang="pt-BR" sz="1600" b="1" dirty="0" err="1"/>
              <a:t>Geovanna</a:t>
            </a:r>
            <a:r>
              <a:rPr lang="pt-BR" sz="1600" b="1" dirty="0"/>
              <a:t> Cavalcante da Silva</a:t>
            </a:r>
          </a:p>
          <a:p>
            <a:endParaRPr lang="pt-BR" sz="1632" b="1" dirty="0"/>
          </a:p>
          <a:p>
            <a:r>
              <a:rPr lang="pt-BR" sz="1600" b="1" dirty="0"/>
              <a:t>Nome Completo 6: Vitoria Vieira Gomes</a:t>
            </a:r>
            <a:endParaRPr lang="pt-BR" sz="1632" dirty="0"/>
          </a:p>
          <a:p>
            <a:endParaRPr lang="pt-BR" sz="1632" dirty="0">
              <a:solidFill>
                <a:srgbClr val="FF0000"/>
              </a:solidFill>
            </a:endParaRPr>
          </a:p>
        </p:txBody>
      </p:sp>
    </p:spTree>
    <p:extLst>
      <p:ext uri="{BB962C8B-B14F-4D97-AF65-F5344CB8AC3E}">
        <p14:creationId xmlns:p14="http://schemas.microsoft.com/office/powerpoint/2010/main" val="36371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5" name="Retângulo 4">
            <a:extLst>
              <a:ext uri="{FF2B5EF4-FFF2-40B4-BE49-F238E27FC236}">
                <a16:creationId xmlns:a16="http://schemas.microsoft.com/office/drawing/2014/main" id="{AC60ECA1-330B-47CA-9601-D13CDC9929EE}"/>
              </a:ext>
            </a:extLst>
          </p:cNvPr>
          <p:cNvSpPr/>
          <p:nvPr/>
        </p:nvSpPr>
        <p:spPr>
          <a:xfrm>
            <a:off x="520375" y="798786"/>
            <a:ext cx="10964995" cy="5617820"/>
          </a:xfrm>
          <a:prstGeom prst="rect">
            <a:avLst/>
          </a:prstGeom>
        </p:spPr>
        <p:txBody>
          <a:bodyPr wrap="square">
            <a:spAutoFit/>
          </a:bodyPr>
          <a:lstStyle/>
          <a:p>
            <a:r>
              <a:rPr lang="pt-BR" sz="1632" b="1" dirty="0"/>
              <a:t>Migração de Sistema escrito em Visual Basic 6.0</a:t>
            </a:r>
            <a:endParaRPr lang="pt-BR" sz="1632" dirty="0"/>
          </a:p>
          <a:p>
            <a:r>
              <a:rPr lang="pt-BR" sz="1632" dirty="0"/>
              <a:t>Um Supermercado cresceu muito, saiu de 2 lojas para 30 lojas e contratou sua empresa para um projeto de reescrever o aplicativo existente em uma nova linguagem, utilizando linguagens e framework modernos.</a:t>
            </a:r>
          </a:p>
          <a:p>
            <a:r>
              <a:rPr lang="pt-BR" sz="1632" dirty="0"/>
              <a:t>A atual aplicação utiliza a arquitetura de Cliente -&gt; Servidor, sendo que a aplicação são executáveis que rodam no Windows XP e a base de dados é em SQL Server 6.5. São 3 caixas por loja e mais 2 máquinas administrativas, o cliente tem como foco utilizar soluções nas estações que não tenham custo de licenciamento. Existem 4 executáveis na aplicação:</a:t>
            </a:r>
            <a:br>
              <a:rPr lang="pt-BR" sz="1632" dirty="0"/>
            </a:br>
            <a:endParaRPr lang="pt-BR" sz="1632" dirty="0"/>
          </a:p>
          <a:p>
            <a:pPr marL="310976" indent="-310976">
              <a:buFont typeface="Arial" panose="020B0604020202020204" pitchFamily="34" charset="0"/>
              <a:buChar char="•"/>
            </a:pPr>
            <a:r>
              <a:rPr lang="pt-BR" sz="1632" b="1" dirty="0"/>
              <a:t>Frente de Caixa</a:t>
            </a:r>
            <a:r>
              <a:rPr lang="pt-BR" sz="1632" dirty="0"/>
              <a:t>: Faz interface com vários dispositivos como por exemplo: impressora fiscal, leitor de código de barras.</a:t>
            </a:r>
          </a:p>
          <a:p>
            <a:pPr marL="310976" indent="-310976">
              <a:buFont typeface="Arial" panose="020B0604020202020204" pitchFamily="34" charset="0"/>
              <a:buChar char="•"/>
            </a:pPr>
            <a:r>
              <a:rPr lang="pt-BR" sz="1632" b="1" dirty="0"/>
              <a:t>Módulo de Suprimentos</a:t>
            </a:r>
            <a:r>
              <a:rPr lang="pt-BR" sz="1632" dirty="0"/>
              <a:t>: Tem o cadastro dos produtos, das compras, dos recebimentos e tem um leitor de código de barra.</a:t>
            </a:r>
          </a:p>
          <a:p>
            <a:pPr marL="310976" indent="-310976">
              <a:buFont typeface="Arial" panose="020B0604020202020204" pitchFamily="34" charset="0"/>
              <a:buChar char="•"/>
            </a:pPr>
            <a:r>
              <a:rPr lang="pt-BR" sz="1632" b="1" dirty="0"/>
              <a:t>Módulo de Gerenciamento</a:t>
            </a:r>
            <a:r>
              <a:rPr lang="pt-BR" sz="1632" dirty="0"/>
              <a:t>: Contém os cadastros. módulos de controle de estoque e de exportação de dados para o sistema Financeiro.</a:t>
            </a:r>
          </a:p>
          <a:p>
            <a:pPr marL="310976" indent="-310976">
              <a:buFont typeface="Arial" panose="020B0604020202020204" pitchFamily="34" charset="0"/>
              <a:buChar char="•"/>
            </a:pPr>
            <a:r>
              <a:rPr lang="pt-BR" sz="1632" b="1" dirty="0"/>
              <a:t>Módulo de Relatórios</a:t>
            </a:r>
            <a:r>
              <a:rPr lang="pt-BR" sz="1632" dirty="0"/>
              <a:t>: Relatórios operacionais que podem ser exportados ou impressos. </a:t>
            </a:r>
            <a:br>
              <a:rPr lang="pt-BR" sz="1632" dirty="0"/>
            </a:br>
            <a:endParaRPr lang="pt-BR" sz="1632" dirty="0"/>
          </a:p>
          <a:p>
            <a:r>
              <a:rPr lang="pt-BR" sz="1632" dirty="0"/>
              <a:t>O cliente já comprou os computadores novos que vão rodar nos caixas, todos vieram com Linux, ele também já comprou as impressoras fiscais que se comunicarão com os computadores via USB, assim como os leitores de códigos de barra. A empresa já tem um grupo de desenvolvedores e você precisará repassar conhecimento para o time, assim como tudo que será desenvolvido. </a:t>
            </a:r>
          </a:p>
          <a:p>
            <a:r>
              <a:rPr lang="pt-BR" sz="1632" dirty="0"/>
              <a:t>O cliente sonha em poder acessar o módulo de gerenciamento da casa dele e em fazer análises em Dashboards e também gostaria que o Site Institucional recebesse uma atenção!</a:t>
            </a:r>
            <a:endParaRPr lang="pt-BR" sz="1632" dirty="0">
              <a:solidFill>
                <a:srgbClr val="FF0000"/>
              </a:solidFill>
            </a:endParaRPr>
          </a:p>
        </p:txBody>
      </p:sp>
    </p:spTree>
    <p:extLst>
      <p:ext uri="{BB962C8B-B14F-4D97-AF65-F5344CB8AC3E}">
        <p14:creationId xmlns:p14="http://schemas.microsoft.com/office/powerpoint/2010/main" val="384073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a:lstStyle/>
          <a:p>
            <a:pPr marL="0" indent="0">
              <a:buNone/>
            </a:pPr>
            <a:r>
              <a:rPr lang="pt-BR" sz="3265" dirty="0"/>
              <a:t>Exercício em Classe</a:t>
            </a:r>
          </a:p>
          <a:p>
            <a:pPr marL="0" indent="0">
              <a:buNone/>
            </a:pPr>
            <a:endParaRPr lang="pt-BR" sz="3265" dirty="0"/>
          </a:p>
        </p:txBody>
      </p:sp>
      <p:sp>
        <p:nvSpPr>
          <p:cNvPr id="6" name="Espaço Reservado para Conteúdo 2">
            <a:extLst>
              <a:ext uri="{FF2B5EF4-FFF2-40B4-BE49-F238E27FC236}">
                <a16:creationId xmlns:a16="http://schemas.microsoft.com/office/drawing/2014/main" id="{E8189A87-AC93-4DFC-B260-3EC92EACCD30}"/>
              </a:ext>
            </a:extLst>
          </p:cNvPr>
          <p:cNvSpPr txBox="1">
            <a:spLocks/>
          </p:cNvSpPr>
          <p:nvPr/>
        </p:nvSpPr>
        <p:spPr>
          <a:xfrm>
            <a:off x="563948" y="968912"/>
            <a:ext cx="11064104" cy="5420498"/>
          </a:xfrm>
          <a:prstGeom prst="rect">
            <a:avLst/>
          </a:prstGeom>
        </p:spPr>
        <p:txBody>
          <a:bodyPr>
            <a:normAutofit fontScale="85000" lnSpcReduction="20000"/>
          </a:bodyPr>
          <a:lst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a:lstStyle>
          <a:p>
            <a:pPr marL="0" indent="0">
              <a:buNone/>
            </a:pPr>
            <a:r>
              <a:rPr lang="pt-BR" sz="2902" b="1" dirty="0">
                <a:solidFill>
                  <a:srgbClr val="253746"/>
                </a:solidFill>
              </a:rPr>
              <a:t>Grupo 1</a:t>
            </a:r>
            <a:r>
              <a:rPr lang="pt-BR" sz="2902" dirty="0">
                <a:solidFill>
                  <a:srgbClr val="253746"/>
                </a:solidFill>
              </a:rPr>
              <a:t>: Front-</a:t>
            </a:r>
            <a:r>
              <a:rPr lang="pt-BR" sz="2902" dirty="0" err="1">
                <a:solidFill>
                  <a:srgbClr val="253746"/>
                </a:solidFill>
              </a:rPr>
              <a:t>end</a:t>
            </a:r>
            <a:r>
              <a:rPr lang="pt-BR" sz="2902" dirty="0">
                <a:solidFill>
                  <a:srgbClr val="253746"/>
                </a:solidFill>
              </a:rPr>
              <a:t> Frente de Caixa – Desempenho, Segurança, Usabilidade e Escalabilidade;</a:t>
            </a:r>
          </a:p>
          <a:p>
            <a:pPr marL="0" indent="0">
              <a:buNone/>
            </a:pPr>
            <a:r>
              <a:rPr lang="pt-BR" sz="2902" b="1" dirty="0">
                <a:solidFill>
                  <a:srgbClr val="253746"/>
                </a:solidFill>
              </a:rPr>
              <a:t>Grupo 3</a:t>
            </a:r>
            <a:r>
              <a:rPr lang="pt-BR" sz="2902" dirty="0">
                <a:solidFill>
                  <a:srgbClr val="253746"/>
                </a:solidFill>
              </a:rPr>
              <a:t>: Módulo de Suprimentos– Desempenho, Usabilidade e Segurança;</a:t>
            </a:r>
          </a:p>
          <a:p>
            <a:pPr marL="0" indent="0">
              <a:buNone/>
            </a:pPr>
            <a:r>
              <a:rPr lang="pt-BR" sz="2902" b="1" dirty="0">
                <a:solidFill>
                  <a:srgbClr val="253746"/>
                </a:solidFill>
              </a:rPr>
              <a:t>Grupo 4</a:t>
            </a:r>
            <a:r>
              <a:rPr lang="pt-BR" sz="2902" dirty="0">
                <a:solidFill>
                  <a:srgbClr val="253746"/>
                </a:solidFill>
              </a:rPr>
              <a:t>: Módulo de Relatórios –Integridade das informações</a:t>
            </a:r>
          </a:p>
          <a:p>
            <a:pPr marL="0" indent="0">
              <a:buNone/>
            </a:pPr>
            <a:r>
              <a:rPr lang="pt-BR" sz="2902" b="1" dirty="0">
                <a:solidFill>
                  <a:srgbClr val="253746"/>
                </a:solidFill>
              </a:rPr>
              <a:t>Grupo 5</a:t>
            </a:r>
            <a:r>
              <a:rPr lang="pt-BR" sz="2902" dirty="0">
                <a:solidFill>
                  <a:srgbClr val="253746"/>
                </a:solidFill>
              </a:rPr>
              <a:t>: Back-</a:t>
            </a:r>
            <a:r>
              <a:rPr lang="pt-BR" sz="2902" dirty="0" err="1">
                <a:solidFill>
                  <a:srgbClr val="253746"/>
                </a:solidFill>
              </a:rPr>
              <a:t>end</a:t>
            </a:r>
            <a:r>
              <a:rPr lang="pt-BR" sz="2902" dirty="0">
                <a:solidFill>
                  <a:srgbClr val="253746"/>
                </a:solidFill>
              </a:rPr>
              <a:t> – Compatibilidade, Segurança, Disponibilidade e Escalabilidade;</a:t>
            </a:r>
          </a:p>
          <a:p>
            <a:pPr marL="0" indent="0">
              <a:buNone/>
            </a:pPr>
            <a:r>
              <a:rPr lang="pt-BR" sz="2902" b="1" dirty="0">
                <a:solidFill>
                  <a:srgbClr val="253746"/>
                </a:solidFill>
              </a:rPr>
              <a:t>Grupo 6</a:t>
            </a:r>
            <a:r>
              <a:rPr lang="pt-BR" sz="2902" dirty="0">
                <a:solidFill>
                  <a:srgbClr val="253746"/>
                </a:solidFill>
              </a:rPr>
              <a:t>: Back-</a:t>
            </a:r>
            <a:r>
              <a:rPr lang="pt-BR" sz="2902" dirty="0" err="1">
                <a:solidFill>
                  <a:srgbClr val="253746"/>
                </a:solidFill>
              </a:rPr>
              <a:t>end</a:t>
            </a:r>
            <a:r>
              <a:rPr lang="pt-BR" sz="2902" dirty="0">
                <a:solidFill>
                  <a:srgbClr val="253746"/>
                </a:solidFill>
              </a:rPr>
              <a:t> – APIs de integração com Sistemas Legados – Segurança, </a:t>
            </a:r>
            <a:r>
              <a:rPr lang="pt-BR" sz="2902" dirty="0" err="1">
                <a:solidFill>
                  <a:srgbClr val="253746"/>
                </a:solidFill>
              </a:rPr>
              <a:t>Reusabilidade</a:t>
            </a:r>
            <a:r>
              <a:rPr lang="pt-BR" sz="2902" dirty="0">
                <a:solidFill>
                  <a:srgbClr val="253746"/>
                </a:solidFill>
              </a:rPr>
              <a:t> e Rastreabilidade;</a:t>
            </a:r>
          </a:p>
          <a:p>
            <a:pPr marL="0" indent="0">
              <a:buNone/>
            </a:pPr>
            <a:r>
              <a:rPr lang="pt-BR" sz="2902" b="1" dirty="0">
                <a:solidFill>
                  <a:srgbClr val="253746"/>
                </a:solidFill>
              </a:rPr>
              <a:t>Grupo 7</a:t>
            </a:r>
            <a:r>
              <a:rPr lang="pt-BR" sz="2902" dirty="0">
                <a:solidFill>
                  <a:srgbClr val="253746"/>
                </a:solidFill>
              </a:rPr>
              <a:t>:  Banco de Dados – Compatibilidade, Portabilidade, Segurança e Disponibilidade;</a:t>
            </a:r>
          </a:p>
          <a:p>
            <a:pPr marL="0" indent="0">
              <a:buNone/>
            </a:pPr>
            <a:r>
              <a:rPr lang="pt-BR" sz="2902" b="1" dirty="0">
                <a:solidFill>
                  <a:srgbClr val="253746"/>
                </a:solidFill>
              </a:rPr>
              <a:t>Grupo 8</a:t>
            </a:r>
            <a:r>
              <a:rPr lang="pt-BR" sz="2902" dirty="0">
                <a:solidFill>
                  <a:srgbClr val="253746"/>
                </a:solidFill>
              </a:rPr>
              <a:t>: Dashboard – Usabilidade, Segurança;</a:t>
            </a:r>
          </a:p>
          <a:p>
            <a:pPr marL="0" indent="0">
              <a:buNone/>
            </a:pPr>
            <a:r>
              <a:rPr lang="pt-BR" sz="2902" b="1" dirty="0">
                <a:solidFill>
                  <a:srgbClr val="253746"/>
                </a:solidFill>
              </a:rPr>
              <a:t>Grupo 2</a:t>
            </a:r>
            <a:r>
              <a:rPr lang="pt-BR" sz="2902" dirty="0">
                <a:solidFill>
                  <a:srgbClr val="253746"/>
                </a:solidFill>
              </a:rPr>
              <a:t>: APP Mobile – Usabilidade, Confiabilidade e Escalabilidade. </a:t>
            </a:r>
          </a:p>
          <a:p>
            <a:pPr marL="0" indent="0">
              <a:buNone/>
            </a:pPr>
            <a:r>
              <a:rPr lang="pt-BR" sz="2902" b="1" dirty="0">
                <a:solidFill>
                  <a:srgbClr val="253746"/>
                </a:solidFill>
              </a:rPr>
              <a:t>Grupo 9</a:t>
            </a:r>
            <a:r>
              <a:rPr lang="pt-BR" sz="2902" dirty="0">
                <a:solidFill>
                  <a:srgbClr val="253746"/>
                </a:solidFill>
              </a:rPr>
              <a:t>: Site Institucional – Usabilidade e Manutenibilidade.</a:t>
            </a:r>
          </a:p>
          <a:p>
            <a:pPr marL="0" indent="0">
              <a:buNone/>
            </a:pPr>
            <a:r>
              <a:rPr lang="pt-BR" sz="2902" b="1" dirty="0">
                <a:solidFill>
                  <a:srgbClr val="253746"/>
                </a:solidFill>
              </a:rPr>
              <a:t>Grupo 10</a:t>
            </a:r>
            <a:r>
              <a:rPr lang="pt-BR" sz="2902" dirty="0">
                <a:solidFill>
                  <a:srgbClr val="253746"/>
                </a:solidFill>
              </a:rPr>
              <a:t>:</a:t>
            </a:r>
            <a:r>
              <a:rPr lang="pt-BR" sz="2902" b="1" dirty="0">
                <a:solidFill>
                  <a:srgbClr val="253746"/>
                </a:solidFill>
              </a:rPr>
              <a:t> </a:t>
            </a:r>
            <a:r>
              <a:rPr lang="pt-BR" sz="2902" dirty="0">
                <a:solidFill>
                  <a:srgbClr val="253746"/>
                </a:solidFill>
              </a:rPr>
              <a:t>Integração com periféricos – Confiabilidade e Disponibilidade.</a:t>
            </a:r>
          </a:p>
        </p:txBody>
      </p:sp>
    </p:spTree>
    <p:extLst>
      <p:ext uri="{BB962C8B-B14F-4D97-AF65-F5344CB8AC3E}">
        <p14:creationId xmlns:p14="http://schemas.microsoft.com/office/powerpoint/2010/main" val="29980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lIns="91440" tIns="45720" rIns="91440" bIns="45720" anchor="t"/>
          <a:lstStyle/>
          <a:p>
            <a:pPr marL="0" indent="0">
              <a:buNone/>
            </a:pPr>
            <a:r>
              <a:rPr lang="pt-BR" sz="3250" b="1" dirty="0"/>
              <a:t>Exemplos de Componentes Visuais</a:t>
            </a:r>
          </a:p>
          <a:p>
            <a:pPr marL="0" indent="0">
              <a:buNone/>
            </a:pPr>
            <a:endParaRPr lang="pt-BR" sz="3265" dirty="0"/>
          </a:p>
        </p:txBody>
      </p:sp>
      <p:sp>
        <p:nvSpPr>
          <p:cNvPr id="6" name="Retângulo 29">
            <a:extLst>
              <a:ext uri="{FF2B5EF4-FFF2-40B4-BE49-F238E27FC236}">
                <a16:creationId xmlns:a16="http://schemas.microsoft.com/office/drawing/2014/main" id="{4048D3D6-7F71-4632-B8C7-538E360427F1}"/>
              </a:ext>
            </a:extLst>
          </p:cNvPr>
          <p:cNvSpPr/>
          <p:nvPr/>
        </p:nvSpPr>
        <p:spPr>
          <a:xfrm>
            <a:off x="6096000" y="933534"/>
            <a:ext cx="5489318" cy="5423148"/>
          </a:xfrm>
          <a:prstGeom prst="rect">
            <a:avLst/>
          </a:prstGeom>
          <a:no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7" name="Fluxograma: Disco Magnético 6">
            <a:extLst>
              <a:ext uri="{FF2B5EF4-FFF2-40B4-BE49-F238E27FC236}">
                <a16:creationId xmlns:a16="http://schemas.microsoft.com/office/drawing/2014/main" id="{8C9583AC-D792-41E0-B4A5-F84CCCBD2214}"/>
              </a:ext>
            </a:extLst>
          </p:cNvPr>
          <p:cNvSpPr/>
          <p:nvPr/>
        </p:nvSpPr>
        <p:spPr>
          <a:xfrm>
            <a:off x="3380133" y="1290176"/>
            <a:ext cx="2131712" cy="1828602"/>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8" name="Conector de Seta Reta 7">
            <a:extLst>
              <a:ext uri="{FF2B5EF4-FFF2-40B4-BE49-F238E27FC236}">
                <a16:creationId xmlns:a16="http://schemas.microsoft.com/office/drawing/2014/main" id="{7737C901-63D2-4B09-A235-AFC66659F7BF}"/>
              </a:ext>
            </a:extLst>
          </p:cNvPr>
          <p:cNvCxnSpPr>
            <a:cxnSpLocks/>
            <a:endCxn id="7" idx="4"/>
          </p:cNvCxnSpPr>
          <p:nvPr/>
        </p:nvCxnSpPr>
        <p:spPr>
          <a:xfrm flipH="1">
            <a:off x="5511845" y="2192150"/>
            <a:ext cx="1697335" cy="12327"/>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2ECD0671-69B4-4A7F-87A3-D043B6999F3D}"/>
              </a:ext>
            </a:extLst>
          </p:cNvPr>
          <p:cNvSpPr/>
          <p:nvPr/>
        </p:nvSpPr>
        <p:spPr>
          <a:xfrm>
            <a:off x="7136130" y="1349238"/>
            <a:ext cx="2155138" cy="1828602"/>
          </a:xfrm>
          <a:prstGeom prst="rect">
            <a:avLst/>
          </a:prstGeom>
          <a:solidFill>
            <a:srgbClr val="32B9C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a:solidFill>
                <a:prstClr val="white"/>
              </a:solidFill>
              <a:latin typeface="Calibri"/>
            </a:endParaRPr>
          </a:p>
        </p:txBody>
      </p:sp>
      <p:grpSp>
        <p:nvGrpSpPr>
          <p:cNvPr id="14" name="Group 22">
            <a:extLst>
              <a:ext uri="{FF2B5EF4-FFF2-40B4-BE49-F238E27FC236}">
                <a16:creationId xmlns:a16="http://schemas.microsoft.com/office/drawing/2014/main" id="{83DF1606-3CBB-404A-A2C9-7175F8FB6BEF}"/>
              </a:ext>
            </a:extLst>
          </p:cNvPr>
          <p:cNvGrpSpPr/>
          <p:nvPr/>
        </p:nvGrpSpPr>
        <p:grpSpPr>
          <a:xfrm>
            <a:off x="8965094" y="4073951"/>
            <a:ext cx="2234060" cy="1828603"/>
            <a:chOff x="8392958" y="3891083"/>
            <a:chExt cx="3276202" cy="2212133"/>
          </a:xfrm>
        </p:grpSpPr>
        <p:sp>
          <p:nvSpPr>
            <p:cNvPr id="17" name="Retângulo 6">
              <a:extLst>
                <a:ext uri="{FF2B5EF4-FFF2-40B4-BE49-F238E27FC236}">
                  <a16:creationId xmlns:a16="http://schemas.microsoft.com/office/drawing/2014/main" id="{17B85A85-9FE8-422D-AEEE-0A482E49B8FA}"/>
                </a:ext>
              </a:extLst>
            </p:cNvPr>
            <p:cNvSpPr/>
            <p:nvPr/>
          </p:nvSpPr>
          <p:spPr>
            <a:xfrm>
              <a:off x="8392958" y="3891083"/>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8" name="Retângulo 6">
              <a:extLst>
                <a:ext uri="{FF2B5EF4-FFF2-40B4-BE49-F238E27FC236}">
                  <a16:creationId xmlns:a16="http://schemas.microsoft.com/office/drawing/2014/main" id="{44FB5420-1CB9-4DA3-B8C3-582A853FBCB0}"/>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19" name="Multiply 18">
              <a:extLst>
                <a:ext uri="{FF2B5EF4-FFF2-40B4-BE49-F238E27FC236}">
                  <a16:creationId xmlns:a16="http://schemas.microsoft.com/office/drawing/2014/main" id="{50EF27C9-C6F1-482F-8F08-298FF42F680D}"/>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20" name="Circular Arrow 19">
              <a:extLst>
                <a:ext uri="{FF2B5EF4-FFF2-40B4-BE49-F238E27FC236}">
                  <a16:creationId xmlns:a16="http://schemas.microsoft.com/office/drawing/2014/main" id="{E17F38B0-E97D-4D4A-B374-ED0299752A9F}"/>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22" name="Retângulo 21">
            <a:extLst>
              <a:ext uri="{FF2B5EF4-FFF2-40B4-BE49-F238E27FC236}">
                <a16:creationId xmlns:a16="http://schemas.microsoft.com/office/drawing/2014/main" id="{F00CC1EC-A578-4CF8-9ECC-195592A31072}"/>
              </a:ext>
            </a:extLst>
          </p:cNvPr>
          <p:cNvSpPr/>
          <p:nvPr/>
        </p:nvSpPr>
        <p:spPr>
          <a:xfrm>
            <a:off x="3249518" y="4098386"/>
            <a:ext cx="2458248" cy="1828602"/>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25" name="Conector de Seta Reta 107">
            <a:extLst>
              <a:ext uri="{FF2B5EF4-FFF2-40B4-BE49-F238E27FC236}">
                <a16:creationId xmlns:a16="http://schemas.microsoft.com/office/drawing/2014/main" id="{E4C1F4C3-C6E4-4B2E-92CC-E345310E0E25}"/>
              </a:ext>
            </a:extLst>
          </p:cNvPr>
          <p:cNvCxnSpPr>
            <a:cxnSpLocks/>
            <a:endCxn id="7" idx="3"/>
          </p:cNvCxnSpPr>
          <p:nvPr/>
        </p:nvCxnSpPr>
        <p:spPr>
          <a:xfrm flipH="1" flipV="1">
            <a:off x="4445989" y="3118779"/>
            <a:ext cx="1" cy="955172"/>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7" name="Group 31">
            <a:extLst>
              <a:ext uri="{FF2B5EF4-FFF2-40B4-BE49-F238E27FC236}">
                <a16:creationId xmlns:a16="http://schemas.microsoft.com/office/drawing/2014/main" id="{B7600E33-3F0D-4FD2-BD07-516424CAF8E8}"/>
              </a:ext>
            </a:extLst>
          </p:cNvPr>
          <p:cNvGrpSpPr/>
          <p:nvPr/>
        </p:nvGrpSpPr>
        <p:grpSpPr>
          <a:xfrm>
            <a:off x="6301759" y="4073951"/>
            <a:ext cx="2092367" cy="1895133"/>
            <a:chOff x="7252020" y="3571513"/>
            <a:chExt cx="2376264" cy="2178569"/>
          </a:xfrm>
        </p:grpSpPr>
        <p:sp>
          <p:nvSpPr>
            <p:cNvPr id="30" name="Retângulo 29">
              <a:extLst>
                <a:ext uri="{FF2B5EF4-FFF2-40B4-BE49-F238E27FC236}">
                  <a16:creationId xmlns:a16="http://schemas.microsoft.com/office/drawing/2014/main" id="{A9809FF1-C30A-406A-A9B4-595C7FAB8881}"/>
                </a:ext>
              </a:extLst>
            </p:cNvPr>
            <p:cNvSpPr/>
            <p:nvPr/>
          </p:nvSpPr>
          <p:spPr>
            <a:xfrm>
              <a:off x="7683409" y="4788743"/>
              <a:ext cx="1198305" cy="362800"/>
            </a:xfrm>
            <a:prstGeom prst="rect">
              <a:avLst/>
            </a:prstGeom>
          </p:spPr>
          <p:txBody>
            <a:bodyPr wrap="square">
              <a:spAutoFit/>
            </a:bodyPr>
            <a:lstStyle/>
            <a:p>
              <a:pPr lvl="0">
                <a:defRPr/>
              </a:pPr>
              <a:r>
                <a:rPr lang="pt-BR" sz="1451">
                  <a:solidFill>
                    <a:prstClr val="white"/>
                  </a:solidFill>
                </a:rPr>
                <a:t>Dashboard</a:t>
              </a:r>
            </a:p>
          </p:txBody>
        </p:sp>
        <p:sp>
          <p:nvSpPr>
            <p:cNvPr id="31" name="Rounded Rectangle 30">
              <a:extLst>
                <a:ext uri="{FF2B5EF4-FFF2-40B4-BE49-F238E27FC236}">
                  <a16:creationId xmlns:a16="http://schemas.microsoft.com/office/drawing/2014/main" id="{F81E5F04-8630-40EB-AFCD-BB938D862BF9}"/>
                </a:ext>
              </a:extLst>
            </p:cNvPr>
            <p:cNvSpPr/>
            <p:nvPr/>
          </p:nvSpPr>
          <p:spPr>
            <a:xfrm>
              <a:off x="7252020" y="3571513"/>
              <a:ext cx="2376264" cy="2178569"/>
            </a:xfrm>
            <a:prstGeom prst="round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32" name="Straight Connector 29">
              <a:extLst>
                <a:ext uri="{FF2B5EF4-FFF2-40B4-BE49-F238E27FC236}">
                  <a16:creationId xmlns:a16="http://schemas.microsoft.com/office/drawing/2014/main" id="{E26CD207-E2BB-4B62-B9C6-44704A934BDC}"/>
                </a:ext>
              </a:extLst>
            </p:cNvPr>
            <p:cNvCxnSpPr/>
            <p:nvPr/>
          </p:nvCxnSpPr>
          <p:spPr>
            <a:xfrm>
              <a:off x="9097739" y="3708623"/>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59">
              <a:extLst>
                <a:ext uri="{FF2B5EF4-FFF2-40B4-BE49-F238E27FC236}">
                  <a16:creationId xmlns:a16="http://schemas.microsoft.com/office/drawing/2014/main" id="{FC4EE868-E986-4A63-9882-10B7524447CF}"/>
                </a:ext>
              </a:extLst>
            </p:cNvPr>
            <p:cNvCxnSpPr/>
            <p:nvPr/>
          </p:nvCxnSpPr>
          <p:spPr>
            <a:xfrm>
              <a:off x="9097739" y="3792372"/>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60">
              <a:extLst>
                <a:ext uri="{FF2B5EF4-FFF2-40B4-BE49-F238E27FC236}">
                  <a16:creationId xmlns:a16="http://schemas.microsoft.com/office/drawing/2014/main" id="{8D578DBB-5550-44A8-863D-72DDC3211966}"/>
                </a:ext>
              </a:extLst>
            </p:cNvPr>
            <p:cNvCxnSpPr/>
            <p:nvPr/>
          </p:nvCxnSpPr>
          <p:spPr>
            <a:xfrm>
              <a:off x="9097739" y="3879370"/>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35" name="Conector de Seta Reta 107">
            <a:extLst>
              <a:ext uri="{FF2B5EF4-FFF2-40B4-BE49-F238E27FC236}">
                <a16:creationId xmlns:a16="http://schemas.microsoft.com/office/drawing/2014/main" id="{D5046C38-38AE-42FE-9094-332B21435208}"/>
              </a:ext>
            </a:extLst>
          </p:cNvPr>
          <p:cNvCxnSpPr>
            <a:cxnSpLocks/>
            <a:endCxn id="10" idx="2"/>
          </p:cNvCxnSpPr>
          <p:nvPr/>
        </p:nvCxnSpPr>
        <p:spPr>
          <a:xfrm flipV="1">
            <a:off x="7666981" y="3177841"/>
            <a:ext cx="546717" cy="896110"/>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9" name="Retângulo 29">
            <a:extLst>
              <a:ext uri="{FF2B5EF4-FFF2-40B4-BE49-F238E27FC236}">
                <a16:creationId xmlns:a16="http://schemas.microsoft.com/office/drawing/2014/main" id="{60AD2F0F-D763-4D31-8FC0-24982FD2204F}"/>
              </a:ext>
            </a:extLst>
          </p:cNvPr>
          <p:cNvSpPr/>
          <p:nvPr/>
        </p:nvSpPr>
        <p:spPr>
          <a:xfrm>
            <a:off x="678179" y="1290178"/>
            <a:ext cx="2156068" cy="1828601"/>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cxnSp>
        <p:nvCxnSpPr>
          <p:cNvPr id="42" name="Conector: Angulado 60">
            <a:extLst>
              <a:ext uri="{FF2B5EF4-FFF2-40B4-BE49-F238E27FC236}">
                <a16:creationId xmlns:a16="http://schemas.microsoft.com/office/drawing/2014/main" id="{CEE13A27-3D78-4E1F-9B0F-15CBD9DB19F0}"/>
              </a:ext>
            </a:extLst>
          </p:cNvPr>
          <p:cNvCxnSpPr>
            <a:cxnSpLocks/>
            <a:stCxn id="22" idx="1"/>
            <a:endCxn id="39" idx="2"/>
          </p:cNvCxnSpPr>
          <p:nvPr/>
        </p:nvCxnSpPr>
        <p:spPr>
          <a:xfrm rot="10800000">
            <a:off x="1756215" y="3118778"/>
            <a:ext cx="1493304" cy="1893909"/>
          </a:xfrm>
          <a:prstGeom prst="bentConnector2">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Retângulo 20">
            <a:extLst>
              <a:ext uri="{FF2B5EF4-FFF2-40B4-BE49-F238E27FC236}">
                <a16:creationId xmlns:a16="http://schemas.microsoft.com/office/drawing/2014/main" id="{7206F564-7319-4C30-B520-02A13099AEAE}"/>
              </a:ext>
            </a:extLst>
          </p:cNvPr>
          <p:cNvSpPr/>
          <p:nvPr/>
        </p:nvSpPr>
        <p:spPr>
          <a:xfrm>
            <a:off x="5720584" y="6026080"/>
            <a:ext cx="2327633" cy="371512"/>
          </a:xfrm>
          <a:prstGeom prst="rect">
            <a:avLst/>
          </a:prstGeom>
        </p:spPr>
        <p:txBody>
          <a:bodyPr wrap="square">
            <a:spAutoFit/>
          </a:bodyPr>
          <a:lstStyle/>
          <a:p>
            <a:pPr lvl="0" algn="ctr">
              <a:defRPr/>
            </a:pPr>
            <a:r>
              <a:rPr lang="pt-BR" sz="1814" b="1" dirty="0"/>
              <a:t>Sistema</a:t>
            </a:r>
            <a:endParaRPr lang="pt-BR" sz="1451" dirty="0"/>
          </a:p>
        </p:txBody>
      </p:sp>
      <p:cxnSp>
        <p:nvCxnSpPr>
          <p:cNvPr id="44" name="Conector de Seta Reta 107">
            <a:extLst>
              <a:ext uri="{FF2B5EF4-FFF2-40B4-BE49-F238E27FC236}">
                <a16:creationId xmlns:a16="http://schemas.microsoft.com/office/drawing/2014/main" id="{3C23B3A4-7EF6-4CB2-94D0-F5F5175921C1}"/>
              </a:ext>
            </a:extLst>
          </p:cNvPr>
          <p:cNvCxnSpPr>
            <a:cxnSpLocks/>
            <a:stCxn id="17" idx="0"/>
            <a:endCxn id="10" idx="2"/>
          </p:cNvCxnSpPr>
          <p:nvPr/>
        </p:nvCxnSpPr>
        <p:spPr>
          <a:xfrm flipH="1" flipV="1">
            <a:off x="8213699" y="3177841"/>
            <a:ext cx="1868425" cy="896110"/>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74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lIns="91440" tIns="45720" rIns="91440" bIns="45720" anchor="t"/>
          <a:lstStyle/>
          <a:p>
            <a:pPr marL="0" indent="0">
              <a:buNone/>
            </a:pPr>
            <a:r>
              <a:rPr lang="pt-BR" sz="3250" b="1" dirty="0"/>
              <a:t>Desenho de Arquitetura</a:t>
            </a:r>
          </a:p>
          <a:p>
            <a:pPr marL="0" indent="0">
              <a:buNone/>
            </a:pPr>
            <a:endParaRPr lang="pt-BR" sz="3265" dirty="0"/>
          </a:p>
        </p:txBody>
      </p:sp>
      <p:sp>
        <p:nvSpPr>
          <p:cNvPr id="3" name="Fluxograma: Disco Magnético 6">
            <a:extLst>
              <a:ext uri="{FF2B5EF4-FFF2-40B4-BE49-F238E27FC236}">
                <a16:creationId xmlns:a16="http://schemas.microsoft.com/office/drawing/2014/main" id="{9A5F0126-C214-086B-DE52-97AB1AC6DA85}"/>
              </a:ext>
            </a:extLst>
          </p:cNvPr>
          <p:cNvSpPr/>
          <p:nvPr/>
        </p:nvSpPr>
        <p:spPr>
          <a:xfrm>
            <a:off x="4415303" y="1965912"/>
            <a:ext cx="3368164" cy="2935658"/>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prstClr val="white"/>
              </a:solidFill>
              <a:latin typeface="Calibri"/>
            </a:endParaRPr>
          </a:p>
        </p:txBody>
      </p:sp>
      <p:sp>
        <p:nvSpPr>
          <p:cNvPr id="5" name="TextBox 4">
            <a:extLst>
              <a:ext uri="{FF2B5EF4-FFF2-40B4-BE49-F238E27FC236}">
                <a16:creationId xmlns:a16="http://schemas.microsoft.com/office/drawing/2014/main" id="{002E8716-6648-A75C-D392-8C4A294283CC}"/>
              </a:ext>
            </a:extLst>
          </p:cNvPr>
          <p:cNvSpPr txBox="1"/>
          <p:nvPr/>
        </p:nvSpPr>
        <p:spPr>
          <a:xfrm>
            <a:off x="4393721" y="2927231"/>
            <a:ext cx="341893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FFFF"/>
                </a:solidFill>
              </a:rPr>
              <a:t>Database</a:t>
            </a:r>
            <a:endParaRPr lang="en-US" sz="2000" b="1">
              <a:solidFill>
                <a:srgbClr val="1C1C1C"/>
              </a:solidFill>
            </a:endParaRPr>
          </a:p>
          <a:p>
            <a:pPr algn="ctr"/>
            <a:r>
              <a:rPr lang="en-US" sz="2000" dirty="0">
                <a:solidFill>
                  <a:srgbClr val="FFFFFF"/>
                </a:solidFill>
              </a:rPr>
              <a:t>[Container: MySQL 8.0.21]</a:t>
            </a:r>
            <a:endParaRPr lang="en-US" sz="2000" dirty="0">
              <a:solidFill>
                <a:srgbClr val="1C1C1C"/>
              </a:solidFill>
            </a:endParaRPr>
          </a:p>
          <a:p>
            <a:pPr algn="ctr"/>
            <a:endParaRPr lang="en-US" sz="2000" dirty="0">
              <a:solidFill>
                <a:srgbClr val="FFFFFF"/>
              </a:solidFill>
            </a:endParaRPr>
          </a:p>
          <a:p>
            <a:pPr algn="ctr"/>
            <a:r>
              <a:rPr lang="en-US" sz="2000" dirty="0" err="1">
                <a:solidFill>
                  <a:srgbClr val="FFFFFF"/>
                </a:solidFill>
              </a:rPr>
              <a:t>Armazena</a:t>
            </a:r>
            <a:r>
              <a:rPr lang="en-US" sz="2000" dirty="0">
                <a:solidFill>
                  <a:srgbClr val="FFFFFF"/>
                </a:solidFill>
              </a:rPr>
              <a:t> </a:t>
            </a:r>
            <a:r>
              <a:rPr lang="en-US" sz="2000" dirty="0" err="1">
                <a:solidFill>
                  <a:srgbClr val="FFFFFF"/>
                </a:solidFill>
              </a:rPr>
              <a:t>os</a:t>
            </a:r>
            <a:r>
              <a:rPr lang="en-US" sz="2000" dirty="0">
                <a:solidFill>
                  <a:srgbClr val="FFFFFF"/>
                </a:solidFill>
              </a:rPr>
              <a:t> dados dos </a:t>
            </a:r>
            <a:r>
              <a:rPr lang="en-US" sz="2000" dirty="0" err="1">
                <a:solidFill>
                  <a:srgbClr val="FFFFFF"/>
                </a:solidFill>
              </a:rPr>
              <a:t>funcionários</a:t>
            </a:r>
            <a:r>
              <a:rPr lang="en-US" sz="2000" dirty="0">
                <a:solidFill>
                  <a:srgbClr val="FFFFFF"/>
                </a:solidFill>
              </a:rPr>
              <a:t>, do </a:t>
            </a:r>
            <a:r>
              <a:rPr lang="en-US" sz="2000" dirty="0" err="1">
                <a:solidFill>
                  <a:srgbClr val="FFFFFF"/>
                </a:solidFill>
              </a:rPr>
              <a:t>financeiro</a:t>
            </a:r>
            <a:r>
              <a:rPr lang="en-US" sz="2000" dirty="0">
                <a:solidFill>
                  <a:srgbClr val="FFFFFF"/>
                </a:solidFill>
              </a:rPr>
              <a:t> e dos </a:t>
            </a:r>
            <a:r>
              <a:rPr lang="en-US" sz="2000" dirty="0" err="1">
                <a:solidFill>
                  <a:srgbClr val="FFFFFF"/>
                </a:solidFill>
              </a:rPr>
              <a:t>produtos</a:t>
            </a:r>
            <a:r>
              <a:rPr lang="en-US" sz="2000" dirty="0">
                <a:solidFill>
                  <a:srgbClr val="FFFFFF"/>
                </a:solidFill>
              </a:rPr>
              <a:t>​.</a:t>
            </a:r>
            <a:endParaRPr lang="en-US" sz="2000" dirty="0"/>
          </a:p>
        </p:txBody>
      </p:sp>
    </p:spTree>
    <p:extLst>
      <p:ext uri="{BB962C8B-B14F-4D97-AF65-F5344CB8AC3E}">
        <p14:creationId xmlns:p14="http://schemas.microsoft.com/office/powerpoint/2010/main" val="82764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520375" y="66948"/>
            <a:ext cx="10858825" cy="693738"/>
          </a:xfrm>
          <a:prstGeom prst="rect">
            <a:avLst/>
          </a:prstGeom>
        </p:spPr>
        <p:txBody>
          <a:bodyPr lIns="91440" tIns="45720" rIns="91440" bIns="45720" anchor="t"/>
          <a:lstStyle/>
          <a:p>
            <a:pPr marL="0" indent="0">
              <a:buNone/>
            </a:pPr>
            <a:r>
              <a:rPr lang="pt-BR" sz="3250" b="1" dirty="0"/>
              <a:t>Justificativas</a:t>
            </a:r>
          </a:p>
          <a:p>
            <a:pPr marL="0" indent="0">
              <a:buNone/>
            </a:pPr>
            <a:endParaRPr lang="pt-BR" sz="3265" dirty="0"/>
          </a:p>
        </p:txBody>
      </p:sp>
      <p:sp>
        <p:nvSpPr>
          <p:cNvPr id="3" name="Espaço Reservado para Texto 3">
            <a:extLst>
              <a:ext uri="{FF2B5EF4-FFF2-40B4-BE49-F238E27FC236}">
                <a16:creationId xmlns:a16="http://schemas.microsoft.com/office/drawing/2014/main" id="{5759207A-9919-26D6-9416-ED90FFE81FD2}"/>
              </a:ext>
            </a:extLst>
          </p:cNvPr>
          <p:cNvSpPr txBox="1">
            <a:spLocks/>
          </p:cNvSpPr>
          <p:nvPr/>
        </p:nvSpPr>
        <p:spPr>
          <a:xfrm>
            <a:off x="514624" y="981348"/>
            <a:ext cx="10729429" cy="389988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50" dirty="0"/>
              <a:t>O banco de dados utilizado será o MySQL que é o mais parecido com o que era utilizado antes da mudança (SQL Server), na versão 8.0.21 que é a mais atualizada, pensando também no custo que irá gerar para o dono.</a:t>
            </a:r>
          </a:p>
          <a:p>
            <a:pPr marL="0" indent="0">
              <a:buFont typeface="Arial" panose="020B0604020202020204" pitchFamily="34" charset="0"/>
              <a:buNone/>
            </a:pPr>
            <a:endParaRPr lang="pt-BR" sz="3250" dirty="0"/>
          </a:p>
          <a:p>
            <a:pPr marL="0" indent="0">
              <a:buNone/>
            </a:pPr>
            <a:r>
              <a:rPr lang="pt-BR" sz="3250" dirty="0"/>
              <a:t>O banco armazenará os dados dos funcionários do supermercado, os dados de todos os produtos e também os dados do financeiro em geral. </a:t>
            </a:r>
          </a:p>
          <a:p>
            <a:pPr marL="0" indent="0">
              <a:buNone/>
            </a:pPr>
            <a:endParaRPr lang="pt-BR" sz="3265" dirty="0"/>
          </a:p>
        </p:txBody>
      </p:sp>
    </p:spTree>
    <p:extLst>
      <p:ext uri="{BB962C8B-B14F-4D97-AF65-F5344CB8AC3E}">
        <p14:creationId xmlns:p14="http://schemas.microsoft.com/office/powerpoint/2010/main" val="395119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9DE2D17-AEF1-4536-846B-BA5FA96DC7C0}"/>
              </a:ext>
            </a:extLst>
          </p:cNvPr>
          <p:cNvSpPr>
            <a:spLocks noGrp="1"/>
          </p:cNvSpPr>
          <p:nvPr>
            <p:ph type="body" sz="quarter" idx="10"/>
          </p:nvPr>
        </p:nvSpPr>
        <p:spPr/>
        <p:txBody>
          <a:bodyPr/>
          <a:lstStyle/>
          <a:p>
            <a:r>
              <a:rPr lang="pt-BR" dirty="0"/>
              <a:t>Fábio Figueredo</a:t>
            </a:r>
          </a:p>
        </p:txBody>
      </p:sp>
      <p:sp>
        <p:nvSpPr>
          <p:cNvPr id="3" name="Espaço Reservado para Texto 2">
            <a:extLst>
              <a:ext uri="{FF2B5EF4-FFF2-40B4-BE49-F238E27FC236}">
                <a16:creationId xmlns:a16="http://schemas.microsoft.com/office/drawing/2014/main" id="{20BAD76D-64D2-4EFB-BCCB-EAF9CD6900B3}"/>
              </a:ext>
            </a:extLst>
          </p:cNvPr>
          <p:cNvSpPr>
            <a:spLocks noGrp="1"/>
          </p:cNvSpPr>
          <p:nvPr>
            <p:ph type="body" sz="quarter" idx="13"/>
          </p:nvPr>
        </p:nvSpPr>
        <p:spPr/>
        <p:txBody>
          <a:bodyPr/>
          <a:lstStyle/>
          <a:p>
            <a:r>
              <a:rPr lang="pt-BR" dirty="0" err="1"/>
              <a:t>fabio.figueredo@sptech.school</a:t>
            </a:r>
            <a:endParaRPr lang="pt-BR" dirty="0"/>
          </a:p>
        </p:txBody>
      </p:sp>
    </p:spTree>
    <p:extLst>
      <p:ext uri="{BB962C8B-B14F-4D97-AF65-F5344CB8AC3E}">
        <p14:creationId xmlns:p14="http://schemas.microsoft.com/office/powerpoint/2010/main" val="2702901891"/>
      </p:ext>
    </p:extLst>
  </p:cSld>
  <p:clrMapOvr>
    <a:masterClrMapping/>
  </p:clrMapOvr>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MousePointer" Revision="1" Stencil="System.Storyboarding.Common" StencilVersion="0.1"/>
</Control>
</file>

<file path=customXml/itemProps1.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customXml/itemProps2.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customXml/itemProps3.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7395</TotalTime>
  <Words>501</Words>
  <Application>Microsoft Office PowerPoint</Application>
  <PresentationFormat>Widescreen</PresentationFormat>
  <Paragraphs>56</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Tema do Office</vt:lpstr>
      <vt:lpstr>PowerPoint Presentation</vt:lpstr>
      <vt:lpstr>Engenharia de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Fábio de Souza Figueredo</cp:lastModifiedBy>
  <cp:revision>496</cp:revision>
  <dcterms:created xsi:type="dcterms:W3CDTF">2021-08-25T19:26:40Z</dcterms:created>
  <dcterms:modified xsi:type="dcterms:W3CDTF">2023-04-03T21:07:33Z</dcterms:modified>
</cp:coreProperties>
</file>