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972" r:id="rId6"/>
    <p:sldId id="973" r:id="rId7"/>
    <p:sldId id="974" r:id="rId8"/>
    <p:sldId id="259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Penalva - Genial" userId="265da822-6495-4fcb-ac10-03c3523dc8f6" providerId="ADAL" clId="{14CCD3AC-4192-42F5-A7FF-8BF1443F9837}"/>
    <pc:docChg chg="modSld">
      <pc:chgData name="Lucas Penalva - Genial" userId="265da822-6495-4fcb-ac10-03c3523dc8f6" providerId="ADAL" clId="{14CCD3AC-4192-42F5-A7FF-8BF1443F9837}" dt="2023-02-23T22:49:42.571" v="18" actId="20577"/>
      <pc:docMkLst>
        <pc:docMk/>
      </pc:docMkLst>
      <pc:sldChg chg="modSp mod">
        <pc:chgData name="Lucas Penalva - Genial" userId="265da822-6495-4fcb-ac10-03c3523dc8f6" providerId="ADAL" clId="{14CCD3AC-4192-42F5-A7FF-8BF1443F9837}" dt="2023-02-23T22:49:42.571" v="18" actId="20577"/>
        <pc:sldMkLst>
          <pc:docMk/>
          <pc:sldMk cId="3822461726" sldId="261"/>
        </pc:sldMkLst>
        <pc:spChg chg="mod">
          <ac:chgData name="Lucas Penalva - Genial" userId="265da822-6495-4fcb-ac10-03c3523dc8f6" providerId="ADAL" clId="{14CCD3AC-4192-42F5-A7FF-8BF1443F9837}" dt="2023-02-23T22:49:42.571" v="18" actId="20577"/>
          <ac:spMkLst>
            <pc:docMk/>
            <pc:sldMk cId="3822461726" sldId="261"/>
            <ac:spMk id="5" creationId="{87E158EB-33BB-4BC9-9337-CCB0482A919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E7F8C-1448-41A6-B2E2-89B2A2F9ED04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DD30A-813B-41C9-B7A9-6888A93D1C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983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15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26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1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C1FCD-7974-4B87-8825-80F404C61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6D3A3E-8A36-4468-885A-56F5B2AA3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AC5D5E-C622-4815-A825-B05CB053B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993A-D86D-4716-AF62-1278E585DAB7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EC5B9B-3859-43CC-BACB-0F7B9870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E4C98B-430A-486E-8B26-F036227D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90F6-7FDC-4C53-809C-F812BEBA9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34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BBB27-F300-4800-92DB-E6AEE97E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5F02F6-7F72-4C43-BF9B-1DA95E5AF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34C63F-907D-4F0B-AA3A-0C94EFC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993A-D86D-4716-AF62-1278E585DAB7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04970F-E3CC-47F3-ADEB-FED08459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51E9AD-8A37-457F-B93A-7A70A311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90F6-7FDC-4C53-809C-F812BEBA9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48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565112-2153-4D44-A952-1BB7AFBBE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BB7A52-626D-419B-803F-EEAEBB60E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158E1B-00EA-4F82-8409-E930AE2D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993A-D86D-4716-AF62-1278E585DAB7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585642-1DF5-4FC8-8BA8-CF82CC72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35B843-8AF4-46CF-AEA7-91AD16E9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90F6-7FDC-4C53-809C-F812BEBA9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317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10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C6643-9378-4310-B391-4871A0AA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FC486B-4CCF-4743-AF49-70C70D84D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5A5258-838E-4453-92E4-B21EA6A9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993A-D86D-4716-AF62-1278E585DAB7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A10647-2D19-4E2E-8A32-5EEA66C84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1BA83F-33C9-4DC7-8B1E-A0778B22B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90F6-7FDC-4C53-809C-F812BEBA9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04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0D4DA-671B-45B2-BA02-04404671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BA2A9B-BCE0-4DE8-AEDD-9660AB0F2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165F5F-C0BD-4720-9C8A-412619F2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993A-D86D-4716-AF62-1278E585DAB7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529ED8-0A8D-43D1-A820-7CF942394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ECC884-5954-4381-9415-CAD0F68A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90F6-7FDC-4C53-809C-F812BEBA9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53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5F414-1FCB-4277-8F54-4A7070A2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DA3417-049F-43A5-8702-CCC24F27D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EA55D7-736F-4156-9EC9-89C149FF4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5916D6-87BF-493A-8952-AB66BC5D8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993A-D86D-4716-AF62-1278E585DAB7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8EA2A8-445D-4EDC-8105-BF2425F7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D4994E-660B-4E7C-A616-686D546F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90F6-7FDC-4C53-809C-F812BEBA9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10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93C02-3077-4969-95D2-F7FCE8A2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BEAE44-02FA-4A38-8D9E-CACE2C1EE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6A3898-FFB6-4B17-A99B-3BB61EC40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0D22AAD-F959-4F5D-9EC1-3A87FA947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9065538-E4CD-4232-A22A-25D154F5D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A22D506-69A7-4978-8DF3-9C777C403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993A-D86D-4716-AF62-1278E585DAB7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D60B18-6BCA-41F6-8D5F-7A65125A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09EF1E3-9C44-453F-A428-9AB99716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90F6-7FDC-4C53-809C-F812BEBA9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46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B8AB4-65C6-4929-AE38-C94F548E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C5FA47-776D-4C42-B10F-0D3A045D1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993A-D86D-4716-AF62-1278E585DAB7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3A4469-25AC-4229-B4C8-73480553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345BEA-DE59-4424-ABC4-A37E0121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90F6-7FDC-4C53-809C-F812BEBA9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13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76C2C9B-BF5F-4CE8-8B9A-6276739D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993A-D86D-4716-AF62-1278E585DAB7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0B219B7-2E3F-44DE-9D63-2418DBF0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9F903F-EF6F-424D-9612-1CD6FEDE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90F6-7FDC-4C53-809C-F812BEBA9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64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9C254-224E-4367-8E11-EAF7F792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20198D-A599-4D87-83AF-2EC43977D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4DF8B0-0D59-41B3-97BB-893D7C4CA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B2D5C7-AEA7-4C8F-8E65-D2C8ADA0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993A-D86D-4716-AF62-1278E585DAB7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81BC59-A4B8-4265-97F2-C18029F3B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3EA31C-8BB2-4880-9CCD-9348C4B5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90F6-7FDC-4C53-809C-F812BEBA9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15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2AD60-4E0E-44C2-9431-410995A1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85031EF-CBB2-44D4-BCE0-3380601D4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CEB2DA-2444-4412-AB29-A94871A96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D162D7-C745-4D86-A1B1-EC2EFE373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993A-D86D-4716-AF62-1278E585DAB7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030B6A-D084-4467-A917-0887C237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451E50-749C-4D1C-BB59-5EE96301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90F6-7FDC-4C53-809C-F812BEBA9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28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3CC985A-3156-4A1C-A045-FB17FC5CD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9B3E15-42C4-4FA5-842F-6AF239C16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6456DC-3E8B-470B-8511-812DE1D1B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7993A-D86D-4716-AF62-1278E585DAB7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3F72F5-8D82-4502-A115-B686CD735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078D58-A33A-4FD4-8C37-77FC29037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390F6-7FDC-4C53-809C-F812BEBA9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30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3.xml"/><Relationship Id="rId7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2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slide" Target="slide1.xml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slide" Target="slide1.xml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.svg"/><Relationship Id="rId10" Type="http://schemas.openxmlformats.org/officeDocument/2006/relationships/image" Target="../media/image21.svg"/><Relationship Id="rId4" Type="http://schemas.openxmlformats.org/officeDocument/2006/relationships/image" Target="../media/image7.svg"/><Relationship Id="rId9" Type="http://schemas.openxmlformats.org/officeDocument/2006/relationships/image" Target="../media/image20.png"/><Relationship Id="rId1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2.sv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11" Type="http://schemas.openxmlformats.org/officeDocument/2006/relationships/slide" Target="slide1.xml"/><Relationship Id="rId5" Type="http://schemas.openxmlformats.org/officeDocument/2006/relationships/image" Target="../media/image25.png"/><Relationship Id="rId10" Type="http://schemas.openxmlformats.org/officeDocument/2006/relationships/image" Target="../media/image29.svg"/><Relationship Id="rId4" Type="http://schemas.openxmlformats.org/officeDocument/2006/relationships/image" Target="../media/image19.sv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60593DE-8A57-4837-AE9B-E426F7E0B53E}"/>
              </a:ext>
            </a:extLst>
          </p:cNvPr>
          <p:cNvSpPr txBox="1"/>
          <p:nvPr/>
        </p:nvSpPr>
        <p:spPr>
          <a:xfrm>
            <a:off x="867053" y="445526"/>
            <a:ext cx="8356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Lean </a:t>
            </a:r>
            <a:r>
              <a:rPr lang="pt-BR" sz="4000" dirty="0" err="1"/>
              <a:t>Inception</a:t>
            </a:r>
            <a:r>
              <a:rPr lang="pt-BR" sz="4000" dirty="0"/>
              <a:t> – </a:t>
            </a:r>
            <a:r>
              <a:rPr lang="pt-BR" sz="4000" dirty="0" err="1"/>
              <a:t>Car</a:t>
            </a:r>
            <a:r>
              <a:rPr lang="pt-BR" sz="4000" dirty="0"/>
              <a:t> </a:t>
            </a:r>
            <a:r>
              <a:rPr lang="pt-BR" sz="4000" dirty="0" err="1"/>
              <a:t>Crowd</a:t>
            </a:r>
            <a:r>
              <a:rPr lang="pt-BR" sz="4000" dirty="0"/>
              <a:t> System</a:t>
            </a:r>
          </a:p>
        </p:txBody>
      </p:sp>
      <p:sp>
        <p:nvSpPr>
          <p:cNvPr id="6" name="Retângulo 5">
            <a:hlinkClick r:id="rId2" action="ppaction://hlinksldjump"/>
            <a:extLst>
              <a:ext uri="{FF2B5EF4-FFF2-40B4-BE49-F238E27FC236}">
                <a16:creationId xmlns:a16="http://schemas.microsoft.com/office/drawing/2014/main" id="{D47E45B1-8D5E-47A7-81C3-4FB35393209D}"/>
              </a:ext>
            </a:extLst>
          </p:cNvPr>
          <p:cNvSpPr/>
          <p:nvPr/>
        </p:nvSpPr>
        <p:spPr>
          <a:xfrm>
            <a:off x="1242874" y="1662343"/>
            <a:ext cx="1757778" cy="1766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Visão do produto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49972D4-2AC6-44B9-AB3D-73A063EAF1FA}"/>
              </a:ext>
            </a:extLst>
          </p:cNvPr>
          <p:cNvSpPr/>
          <p:nvPr/>
        </p:nvSpPr>
        <p:spPr>
          <a:xfrm>
            <a:off x="1870229" y="1404891"/>
            <a:ext cx="503068" cy="51490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8" name="Retângulo 7">
            <a:hlinkClick r:id="rId3" action="ppaction://hlinksldjump"/>
            <a:extLst>
              <a:ext uri="{FF2B5EF4-FFF2-40B4-BE49-F238E27FC236}">
                <a16:creationId xmlns:a16="http://schemas.microsoft.com/office/drawing/2014/main" id="{BEAB91A4-83AF-4614-A233-986CC0D87FB4}"/>
              </a:ext>
            </a:extLst>
          </p:cNvPr>
          <p:cNvSpPr/>
          <p:nvPr/>
        </p:nvSpPr>
        <p:spPr>
          <a:xfrm>
            <a:off x="1242874" y="3999388"/>
            <a:ext cx="1757778" cy="1766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 que o produto “é/não é” e o que o produto “faz/não faz”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0B24FC8-77DA-46C8-A199-F6AB0C4F887F}"/>
              </a:ext>
            </a:extLst>
          </p:cNvPr>
          <p:cNvSpPr/>
          <p:nvPr/>
        </p:nvSpPr>
        <p:spPr>
          <a:xfrm>
            <a:off x="1870229" y="3741936"/>
            <a:ext cx="503068" cy="51490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0" name="Retângulo 9">
            <a:hlinkClick r:id="rId4" action="ppaction://hlinksldjump"/>
            <a:extLst>
              <a:ext uri="{FF2B5EF4-FFF2-40B4-BE49-F238E27FC236}">
                <a16:creationId xmlns:a16="http://schemas.microsoft.com/office/drawing/2014/main" id="{98D4415B-6AB4-4FFB-A413-F1F8ED03A6DC}"/>
              </a:ext>
            </a:extLst>
          </p:cNvPr>
          <p:cNvSpPr/>
          <p:nvPr/>
        </p:nvSpPr>
        <p:spPr>
          <a:xfrm>
            <a:off x="5180860" y="1662343"/>
            <a:ext cx="1757778" cy="1766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Proto-persona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E88DE3C-B46D-4942-A72E-332F370ED99B}"/>
              </a:ext>
            </a:extLst>
          </p:cNvPr>
          <p:cNvSpPr/>
          <p:nvPr/>
        </p:nvSpPr>
        <p:spPr>
          <a:xfrm>
            <a:off x="5808215" y="1404891"/>
            <a:ext cx="503068" cy="51490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2" name="Retângulo 11">
            <a:hlinkClick r:id="rId5" action="ppaction://hlinksldjump"/>
            <a:extLst>
              <a:ext uri="{FF2B5EF4-FFF2-40B4-BE49-F238E27FC236}">
                <a16:creationId xmlns:a16="http://schemas.microsoft.com/office/drawing/2014/main" id="{F90AD309-E230-486A-884D-74376F5455CD}"/>
              </a:ext>
            </a:extLst>
          </p:cNvPr>
          <p:cNvSpPr/>
          <p:nvPr/>
        </p:nvSpPr>
        <p:spPr>
          <a:xfrm>
            <a:off x="5180860" y="3999388"/>
            <a:ext cx="1757778" cy="5149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Jornada de Usuário 1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58185E1-1DE7-49F2-A0F6-85E118866244}"/>
              </a:ext>
            </a:extLst>
          </p:cNvPr>
          <p:cNvSpPr/>
          <p:nvPr/>
        </p:nvSpPr>
        <p:spPr>
          <a:xfrm>
            <a:off x="5808215" y="3741936"/>
            <a:ext cx="503068" cy="51490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6" name="Retângulo 15">
            <a:hlinkClick r:id="rId6" action="ppaction://hlinksldjump"/>
            <a:extLst>
              <a:ext uri="{FF2B5EF4-FFF2-40B4-BE49-F238E27FC236}">
                <a16:creationId xmlns:a16="http://schemas.microsoft.com/office/drawing/2014/main" id="{2F797AD4-2D5C-4DB4-9C3B-90F533C113A5}"/>
              </a:ext>
            </a:extLst>
          </p:cNvPr>
          <p:cNvSpPr/>
          <p:nvPr/>
        </p:nvSpPr>
        <p:spPr>
          <a:xfrm>
            <a:off x="9118847" y="1662343"/>
            <a:ext cx="1757778" cy="1766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Lean </a:t>
            </a:r>
            <a:r>
              <a:rPr lang="pt-BR" dirty="0" err="1">
                <a:solidFill>
                  <a:schemeClr val="tx1"/>
                </a:solidFill>
              </a:rPr>
              <a:t>Ux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Canvas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6EE76C3D-7DEA-451D-9597-2AE26C4A6BAC}"/>
              </a:ext>
            </a:extLst>
          </p:cNvPr>
          <p:cNvSpPr/>
          <p:nvPr/>
        </p:nvSpPr>
        <p:spPr>
          <a:xfrm>
            <a:off x="9746202" y="1404891"/>
            <a:ext cx="503068" cy="51490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8" name="Retângulo 17">
            <a:hlinkClick r:id="rId7" action="ppaction://hlinksldjump"/>
            <a:extLst>
              <a:ext uri="{FF2B5EF4-FFF2-40B4-BE49-F238E27FC236}">
                <a16:creationId xmlns:a16="http://schemas.microsoft.com/office/drawing/2014/main" id="{FA252832-9883-43D8-AA65-FB480C73C59B}"/>
              </a:ext>
            </a:extLst>
          </p:cNvPr>
          <p:cNvSpPr/>
          <p:nvPr/>
        </p:nvSpPr>
        <p:spPr>
          <a:xfrm>
            <a:off x="9118846" y="4030458"/>
            <a:ext cx="1757778" cy="1766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Funcionalidades do sistema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8FDD3C0-F2C1-4A10-A4C7-1C228AC33289}"/>
              </a:ext>
            </a:extLst>
          </p:cNvPr>
          <p:cNvSpPr/>
          <p:nvPr/>
        </p:nvSpPr>
        <p:spPr>
          <a:xfrm>
            <a:off x="9746201" y="3773006"/>
            <a:ext cx="503068" cy="51490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20" name="Retângulo 19">
            <a:hlinkClick r:id="rId8" action="ppaction://hlinksldjump"/>
            <a:extLst>
              <a:ext uri="{FF2B5EF4-FFF2-40B4-BE49-F238E27FC236}">
                <a16:creationId xmlns:a16="http://schemas.microsoft.com/office/drawing/2014/main" id="{FCEDDDA1-B1E3-4559-B0AC-AC7DD17AE685}"/>
              </a:ext>
            </a:extLst>
          </p:cNvPr>
          <p:cNvSpPr/>
          <p:nvPr/>
        </p:nvSpPr>
        <p:spPr>
          <a:xfrm>
            <a:off x="5180860" y="5282209"/>
            <a:ext cx="1757778" cy="5149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Jornada de Usuário 3</a:t>
            </a:r>
          </a:p>
        </p:txBody>
      </p:sp>
      <p:sp>
        <p:nvSpPr>
          <p:cNvPr id="21" name="Retângulo 20">
            <a:hlinkClick r:id="rId9" action="ppaction://hlinksldjump"/>
            <a:extLst>
              <a:ext uri="{FF2B5EF4-FFF2-40B4-BE49-F238E27FC236}">
                <a16:creationId xmlns:a16="http://schemas.microsoft.com/office/drawing/2014/main" id="{FA0F16F0-5481-4171-A5DC-F102FF8A2422}"/>
              </a:ext>
            </a:extLst>
          </p:cNvPr>
          <p:cNvSpPr/>
          <p:nvPr/>
        </p:nvSpPr>
        <p:spPr>
          <a:xfrm>
            <a:off x="5180860" y="4640798"/>
            <a:ext cx="1757778" cy="5149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Jornada de Usuário 2</a:t>
            </a:r>
          </a:p>
        </p:txBody>
      </p:sp>
    </p:spTree>
    <p:extLst>
      <p:ext uri="{BB962C8B-B14F-4D97-AF65-F5344CB8AC3E}">
        <p14:creationId xmlns:p14="http://schemas.microsoft.com/office/powerpoint/2010/main" val="27633930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FF8C49B-E0ED-4A2A-854E-F7087F75879D}"/>
              </a:ext>
            </a:extLst>
          </p:cNvPr>
          <p:cNvSpPr txBox="1"/>
          <p:nvPr/>
        </p:nvSpPr>
        <p:spPr>
          <a:xfrm>
            <a:off x="934375" y="508353"/>
            <a:ext cx="76503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/>
              <a:t>Visão do produto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3ACAA0E-EA8C-445B-9299-3D9C2B5E09B5}"/>
              </a:ext>
            </a:extLst>
          </p:cNvPr>
          <p:cNvSpPr txBox="1"/>
          <p:nvPr/>
        </p:nvSpPr>
        <p:spPr>
          <a:xfrm>
            <a:off x="934375" y="1216239"/>
            <a:ext cx="989860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 cliente final é tanto o gerente do estacionamento, quanto o usuário do estacionamento, solucionaremos o problema de gestão dos estacionamentos, fazendo com que o gerente consiga obter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melhores resultados 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 alcance mais clientes, para isso acontecer, precisa-se de dados, mais assertivos, com esses dados, ele irá conseguir tomar melhores decisões, trazendo melhores resultados e atraindo mais clientes. Já para o lado do usuário do estacionamento, traremos uma melhor experiência. Um grande problema que acontece é o usuário perder o papel que recebe no estacionamento, queremos cortar isso, fazendo com que o cliente não tenha dor de cabeça. Diferente da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DigitalSoft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ou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AeroParking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traremos uma aplicação mais intuitiva, que seja fácil de utilizar, com design mais moderno e que traga soluções tanto para o gerente, quanto para o usuário do estacionamento.</a:t>
            </a:r>
          </a:p>
          <a:p>
            <a:pPr fontAlgn="base"/>
            <a:r>
              <a:rPr lang="pt-BR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Queremos focar não só em um estacionamento, mas em todos que abraçarem a nossa ideia!</a:t>
            </a:r>
          </a:p>
          <a:p>
            <a:endParaRPr lang="pt-BR" dirty="0"/>
          </a:p>
        </p:txBody>
      </p:sp>
      <p:pic>
        <p:nvPicPr>
          <p:cNvPr id="7" name="Gráfico 6" descr="Seta: curva no sentido horário com preenchimento sólido">
            <a:hlinkClick r:id="rId2" action="ppaction://hlinksldjump"/>
            <a:extLst>
              <a:ext uri="{FF2B5EF4-FFF2-40B4-BE49-F238E27FC236}">
                <a16:creationId xmlns:a16="http://schemas.microsoft.com/office/drawing/2014/main" id="{B92DC9E6-A836-4E43-AFE4-C46E7DBB6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1019409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39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EF61EDA-B09C-43F3-8E9F-812BF48F681C}"/>
              </a:ext>
            </a:extLst>
          </p:cNvPr>
          <p:cNvSpPr txBox="1"/>
          <p:nvPr/>
        </p:nvSpPr>
        <p:spPr>
          <a:xfrm>
            <a:off x="934374" y="508353"/>
            <a:ext cx="105355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solidFill>
                  <a:schemeClr val="tx1"/>
                </a:solidFill>
              </a:rPr>
              <a:t>O que o produto “é/não é” e o que o produto “faz/não faz”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9943BA1-227D-4AE0-8E78-A267E2F1CC73}"/>
              </a:ext>
            </a:extLst>
          </p:cNvPr>
          <p:cNvSpPr txBox="1"/>
          <p:nvPr/>
        </p:nvSpPr>
        <p:spPr>
          <a:xfrm>
            <a:off x="934374" y="2007707"/>
            <a:ext cx="488863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pt-BR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É:</a:t>
            </a:r>
          </a:p>
          <a:p>
            <a:pPr algn="l" fontAlgn="base"/>
            <a:endParaRPr lang="pt-BR" sz="20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Sistema de gerenciamento de estacionamento;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Sistema de pagamento;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Sistema de gestão de funcionários;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Sistema de análise de dados.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 fontAlgn="base"/>
            <a:r>
              <a:rPr lang="pt-BR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Não é:</a:t>
            </a:r>
          </a:p>
          <a:p>
            <a:pPr algn="l" fontAlgn="base"/>
            <a:endParaRPr lang="pt-BR" sz="20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Sistema de venda de planos.</a:t>
            </a:r>
          </a:p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CC71E2F-2308-414D-B631-A1E7635A9607}"/>
              </a:ext>
            </a:extLst>
          </p:cNvPr>
          <p:cNvSpPr txBox="1"/>
          <p:nvPr/>
        </p:nvSpPr>
        <p:spPr>
          <a:xfrm>
            <a:off x="5980590" y="2007707"/>
            <a:ext cx="548935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pt-BR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Faz:</a:t>
            </a:r>
          </a:p>
          <a:p>
            <a:pPr algn="l" fontAlgn="base"/>
            <a:endParaRPr lang="pt-BR" sz="20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Gerencia o estacionamento, cadastra carros que estão em determinadas vagas, libera vagas para novos carros, gera histórico;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Adiciona, edita e exclui funcionário;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Gera gráfico para o gerente tomar decisões de negócios.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 fontAlgn="base"/>
            <a:r>
              <a:rPr lang="pt-BR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Não faz:</a:t>
            </a:r>
          </a:p>
          <a:p>
            <a:pPr algn="l" fontAlgn="base"/>
            <a:endParaRPr lang="pt-BR" sz="20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Planos com mensalidade para os usuários e gerentes de estacionamento</a:t>
            </a:r>
          </a:p>
          <a:p>
            <a:endParaRPr lang="pt-BR" dirty="0"/>
          </a:p>
        </p:txBody>
      </p:sp>
      <p:pic>
        <p:nvPicPr>
          <p:cNvPr id="10" name="Gráfico 9" descr="Seta: curva no sentido horário com preenchimento sólido">
            <a:hlinkClick r:id="rId2" action="ppaction://hlinksldjump"/>
            <a:extLst>
              <a:ext uri="{FF2B5EF4-FFF2-40B4-BE49-F238E27FC236}">
                <a16:creationId xmlns:a16="http://schemas.microsoft.com/office/drawing/2014/main" id="{ACD3F5F5-765F-467A-BBC9-A16D9A62B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1019409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103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Texto&#10;&#10;Descrição gerada automaticamente com confiança média">
            <a:extLst>
              <a:ext uri="{FF2B5EF4-FFF2-40B4-BE49-F238E27FC236}">
                <a16:creationId xmlns:a16="http://schemas.microsoft.com/office/drawing/2014/main" id="{E9ECA1C1-A5DC-40DB-B6C7-AEE536CE4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96" y="1082187"/>
            <a:ext cx="10652498" cy="5267460"/>
          </a:xfrm>
          <a:prstGeom prst="rect">
            <a:avLst/>
          </a:prstGeom>
        </p:spPr>
      </p:pic>
      <p:pic>
        <p:nvPicPr>
          <p:cNvPr id="6" name="Gráfico 5" descr="Seta: curva no sentido horário com preenchimento sólido">
            <a:hlinkClick r:id="rId3" action="ppaction://hlinksldjump"/>
            <a:extLst>
              <a:ext uri="{FF2B5EF4-FFF2-40B4-BE49-F238E27FC236}">
                <a16:creationId xmlns:a16="http://schemas.microsoft.com/office/drawing/2014/main" id="{0AD6D63D-B182-4023-BE47-23688A853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11019409" y="5943600"/>
            <a:ext cx="914400" cy="9144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1BE8236-D68C-4796-B556-FD6FBA64A989}"/>
              </a:ext>
            </a:extLst>
          </p:cNvPr>
          <p:cNvSpPr txBox="1"/>
          <p:nvPr/>
        </p:nvSpPr>
        <p:spPr>
          <a:xfrm>
            <a:off x="934375" y="374301"/>
            <a:ext cx="76503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 err="1"/>
              <a:t>Proto-persona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1164967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Jornada – Simplificada (</a:t>
            </a:r>
            <a:r>
              <a:rPr lang="pt-BR" dirty="0" err="1"/>
              <a:t>Pollipark</a:t>
            </a:r>
            <a:r>
              <a:rPr lang="pt-BR" dirty="0"/>
              <a:t>)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A8AD9801-F73F-4FF4-AD2D-E89ABBB7D0F5}"/>
              </a:ext>
            </a:extLst>
          </p:cNvPr>
          <p:cNvCxnSpPr>
            <a:cxnSpLocks/>
          </p:cNvCxnSpPr>
          <p:nvPr/>
        </p:nvCxnSpPr>
        <p:spPr>
          <a:xfrm>
            <a:off x="672352" y="1763806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B27F9872-88B9-49C8-9870-E721BFE687D5}"/>
              </a:ext>
            </a:extLst>
          </p:cNvPr>
          <p:cNvCxnSpPr>
            <a:cxnSpLocks/>
          </p:cNvCxnSpPr>
          <p:nvPr/>
        </p:nvCxnSpPr>
        <p:spPr>
          <a:xfrm>
            <a:off x="672352" y="2862692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97711B2C-6CD3-470D-AA36-229EC801CCD1}"/>
              </a:ext>
            </a:extLst>
          </p:cNvPr>
          <p:cNvSpPr/>
          <p:nvPr/>
        </p:nvSpPr>
        <p:spPr>
          <a:xfrm>
            <a:off x="672352" y="9404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32D853A9-2996-41B9-BDE6-AC13EBC37446}"/>
              </a:ext>
            </a:extLst>
          </p:cNvPr>
          <p:cNvSpPr/>
          <p:nvPr/>
        </p:nvSpPr>
        <p:spPr>
          <a:xfrm>
            <a:off x="672352" y="18210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6C1FC3A8-D29F-416C-8866-FFBFF6CFA21F}"/>
              </a:ext>
            </a:extLst>
          </p:cNvPr>
          <p:cNvSpPr/>
          <p:nvPr/>
        </p:nvSpPr>
        <p:spPr>
          <a:xfrm>
            <a:off x="672352" y="29528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F72E0CD-6E7D-4BE3-B122-0FDE0DB13CA3}"/>
              </a:ext>
            </a:extLst>
          </p:cNvPr>
          <p:cNvCxnSpPr>
            <a:cxnSpLocks/>
          </p:cNvCxnSpPr>
          <p:nvPr/>
        </p:nvCxnSpPr>
        <p:spPr>
          <a:xfrm>
            <a:off x="672352" y="3977621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B0E22083-FDC6-42DB-8F22-3D295395355C}"/>
              </a:ext>
            </a:extLst>
          </p:cNvPr>
          <p:cNvCxnSpPr>
            <a:cxnSpLocks/>
          </p:cNvCxnSpPr>
          <p:nvPr/>
        </p:nvCxnSpPr>
        <p:spPr>
          <a:xfrm>
            <a:off x="672352" y="5453500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0AFE6135-8811-4A6E-833E-9E842EBC6675}"/>
              </a:ext>
            </a:extLst>
          </p:cNvPr>
          <p:cNvSpPr/>
          <p:nvPr/>
        </p:nvSpPr>
        <p:spPr>
          <a:xfrm>
            <a:off x="672352" y="4267456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11053D1A-6F2A-4187-BDDA-F16CCFD2FB8A}"/>
              </a:ext>
            </a:extLst>
          </p:cNvPr>
          <p:cNvSpPr/>
          <p:nvPr/>
        </p:nvSpPr>
        <p:spPr>
          <a:xfrm>
            <a:off x="680374" y="5644778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57" name="Seta: Pentágono 56">
            <a:extLst>
              <a:ext uri="{FF2B5EF4-FFF2-40B4-BE49-F238E27FC236}">
                <a16:creationId xmlns:a16="http://schemas.microsoft.com/office/drawing/2014/main" id="{7F002D23-EA12-4C3E-8CD9-8A8226298C53}"/>
              </a:ext>
            </a:extLst>
          </p:cNvPr>
          <p:cNvSpPr/>
          <p:nvPr/>
        </p:nvSpPr>
        <p:spPr>
          <a:xfrm>
            <a:off x="7373176" y="996615"/>
            <a:ext cx="2037351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         Suporte</a:t>
            </a:r>
          </a:p>
        </p:txBody>
      </p:sp>
      <p:pic>
        <p:nvPicPr>
          <p:cNvPr id="76" name="Gráfico 75" descr="Call center">
            <a:extLst>
              <a:ext uri="{FF2B5EF4-FFF2-40B4-BE49-F238E27FC236}">
                <a16:creationId xmlns:a16="http://schemas.microsoft.com/office/drawing/2014/main" id="{809ADB87-B26C-4F66-9B09-86E09B718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6353" y="1013153"/>
            <a:ext cx="516917" cy="516917"/>
          </a:xfrm>
          <a:prstGeom prst="rect">
            <a:avLst/>
          </a:prstGeom>
        </p:spPr>
      </p:pic>
      <p:pic>
        <p:nvPicPr>
          <p:cNvPr id="79" name="Gráfico 78" descr="Rosto neutro sem preenchimento ">
            <a:extLst>
              <a:ext uri="{FF2B5EF4-FFF2-40B4-BE49-F238E27FC236}">
                <a16:creationId xmlns:a16="http://schemas.microsoft.com/office/drawing/2014/main" id="{D1E4C346-AACD-4ABA-9540-6EE52F5A83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74258" y="2895955"/>
            <a:ext cx="869685" cy="86968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D75188A-2B54-413D-BA6D-55A336484FB8}"/>
              </a:ext>
            </a:extLst>
          </p:cNvPr>
          <p:cNvSpPr txBox="1"/>
          <p:nvPr/>
        </p:nvSpPr>
        <p:spPr>
          <a:xfrm>
            <a:off x="3517896" y="4189603"/>
            <a:ext cx="3360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Muitos campos a serem preenchido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tem data prevista para retorno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0960CB-B22A-4910-9CD9-F350759280BD}"/>
              </a:ext>
            </a:extLst>
          </p:cNvPr>
          <p:cNvSpPr txBox="1"/>
          <p:nvPr/>
        </p:nvSpPr>
        <p:spPr>
          <a:xfrm>
            <a:off x="3517896" y="5590952"/>
            <a:ext cx="3626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Excluir campos desnecessários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Validar campos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Informar uma estimativa de tempo para contato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B215CAF-F874-4BDF-9D10-A2F4EBB4C038}"/>
              </a:ext>
            </a:extLst>
          </p:cNvPr>
          <p:cNvSpPr txBox="1"/>
          <p:nvPr/>
        </p:nvSpPr>
        <p:spPr>
          <a:xfrm>
            <a:off x="7243311" y="1713632"/>
            <a:ext cx="46315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Clica na opção “Suporte”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Insere nome de usuário e senha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Clica em “Login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Entra em contato com o suporte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pic>
        <p:nvPicPr>
          <p:cNvPr id="36" name="Gráfico 35" descr="Contorno de rosto irritado com preenchimento sólido">
            <a:extLst>
              <a:ext uri="{FF2B5EF4-FFF2-40B4-BE49-F238E27FC236}">
                <a16:creationId xmlns:a16="http://schemas.microsoft.com/office/drawing/2014/main" id="{7E29D53A-E597-4A96-B032-D1B07A1F71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16465" y="2838487"/>
            <a:ext cx="889326" cy="889326"/>
          </a:xfrm>
          <a:prstGeom prst="rect">
            <a:avLst/>
          </a:prstGeom>
        </p:spPr>
      </p:pic>
      <p:pic>
        <p:nvPicPr>
          <p:cNvPr id="37" name="Gráfico 36" descr="Contorno de rosto nervoso com preenchimento sólido">
            <a:extLst>
              <a:ext uri="{FF2B5EF4-FFF2-40B4-BE49-F238E27FC236}">
                <a16:creationId xmlns:a16="http://schemas.microsoft.com/office/drawing/2014/main" id="{0F270FE2-A1E6-42A2-B0CE-E57521D00A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88052" y="3112890"/>
            <a:ext cx="898103" cy="898103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1DA6AF6A-47AE-4106-9EA9-CDE0F5A311CC}"/>
              </a:ext>
            </a:extLst>
          </p:cNvPr>
          <p:cNvSpPr txBox="1"/>
          <p:nvPr/>
        </p:nvSpPr>
        <p:spPr>
          <a:xfrm>
            <a:off x="7235288" y="4191039"/>
            <a:ext cx="34998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Não tem necessidade de fazer login!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Interface arcaica</a:t>
            </a:r>
            <a:endParaRPr lang="pt-BR" sz="1800" dirty="0"/>
          </a:p>
          <a:p>
            <a:endParaRPr lang="pt-B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DF073E3-51D1-4565-9770-04F25C4A902F}"/>
              </a:ext>
            </a:extLst>
          </p:cNvPr>
          <p:cNvSpPr txBox="1"/>
          <p:nvPr/>
        </p:nvSpPr>
        <p:spPr>
          <a:xfrm>
            <a:off x="7243311" y="5590952"/>
            <a:ext cx="34917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Deixar o suporte acessível para qualquer pessoa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Modernizar a interface </a:t>
            </a:r>
          </a:p>
        </p:txBody>
      </p:sp>
      <p:sp>
        <p:nvSpPr>
          <p:cNvPr id="43" name="Seta: Pentágono 42">
            <a:extLst>
              <a:ext uri="{FF2B5EF4-FFF2-40B4-BE49-F238E27FC236}">
                <a16:creationId xmlns:a16="http://schemas.microsoft.com/office/drawing/2014/main" id="{6209D7F3-FE28-4251-9270-12E60111B2F5}"/>
              </a:ext>
            </a:extLst>
          </p:cNvPr>
          <p:cNvSpPr/>
          <p:nvPr/>
        </p:nvSpPr>
        <p:spPr>
          <a:xfrm>
            <a:off x="3853685" y="978409"/>
            <a:ext cx="2564870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/>
              <a:t>Solicitação de produto</a:t>
            </a:r>
          </a:p>
        </p:txBody>
      </p:sp>
      <p:pic>
        <p:nvPicPr>
          <p:cNvPr id="60" name="Gráfico 59" descr="Rosto surpreso sem preenchimento ">
            <a:extLst>
              <a:ext uri="{FF2B5EF4-FFF2-40B4-BE49-F238E27FC236}">
                <a16:creationId xmlns:a16="http://schemas.microsoft.com/office/drawing/2014/main" id="{BE444971-BC2C-4BC9-BC1B-1E3736970E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03884" y="3046255"/>
            <a:ext cx="898103" cy="898103"/>
          </a:xfrm>
          <a:prstGeom prst="rect">
            <a:avLst/>
          </a:prstGeom>
        </p:spPr>
      </p:pic>
      <p:sp>
        <p:nvSpPr>
          <p:cNvPr id="61" name="CaixaDeTexto 60">
            <a:extLst>
              <a:ext uri="{FF2B5EF4-FFF2-40B4-BE49-F238E27FC236}">
                <a16:creationId xmlns:a16="http://schemas.microsoft.com/office/drawing/2014/main" id="{66F62CC8-3C34-4B33-9975-92DAA4C0F747}"/>
              </a:ext>
            </a:extLst>
          </p:cNvPr>
          <p:cNvSpPr txBox="1"/>
          <p:nvPr/>
        </p:nvSpPr>
        <p:spPr>
          <a:xfrm>
            <a:off x="3664431" y="1713982"/>
            <a:ext cx="3776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Começar uma proposta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Preencher dados nos campos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Clicar em “Solicitar proposta” novamente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74" name="Gráfico 73" descr="Envelope">
            <a:extLst>
              <a:ext uri="{FF2B5EF4-FFF2-40B4-BE49-F238E27FC236}">
                <a16:creationId xmlns:a16="http://schemas.microsoft.com/office/drawing/2014/main" id="{705BD92E-401D-430E-BC8C-783C8215BA5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13091" y="1013153"/>
            <a:ext cx="522334" cy="522334"/>
          </a:xfrm>
          <a:prstGeom prst="rect">
            <a:avLst/>
          </a:prstGeom>
        </p:spPr>
      </p:pic>
      <p:pic>
        <p:nvPicPr>
          <p:cNvPr id="26" name="Gráfico 25" descr="Seta: curva no sentido horário com preenchimento sólido">
            <a:hlinkClick r:id="rId15" action="ppaction://hlinksldjump"/>
            <a:extLst>
              <a:ext uri="{FF2B5EF4-FFF2-40B4-BE49-F238E27FC236}">
                <a16:creationId xmlns:a16="http://schemas.microsoft.com/office/drawing/2014/main" id="{47F1F551-C676-4B07-8D7D-356DD99ED1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6200000">
            <a:off x="11019409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55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Jornada – Simplificada (</a:t>
            </a:r>
            <a:r>
              <a:rPr lang="pt-BR" dirty="0" err="1"/>
              <a:t>Dimep</a:t>
            </a:r>
            <a:r>
              <a:rPr lang="pt-BR" dirty="0"/>
              <a:t>)</a:t>
            </a:r>
          </a:p>
        </p:txBody>
      </p:sp>
      <p:sp>
        <p:nvSpPr>
          <p:cNvPr id="40" name="Seta: Pentágono 39">
            <a:extLst>
              <a:ext uri="{FF2B5EF4-FFF2-40B4-BE49-F238E27FC236}">
                <a16:creationId xmlns:a16="http://schemas.microsoft.com/office/drawing/2014/main" id="{7A5E176E-AA3B-4B6E-AE29-195BD6366D37}"/>
              </a:ext>
            </a:extLst>
          </p:cNvPr>
          <p:cNvSpPr/>
          <p:nvPr/>
        </p:nvSpPr>
        <p:spPr>
          <a:xfrm>
            <a:off x="3725029" y="940464"/>
            <a:ext cx="2184971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/>
              <a:t>Contratar produto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A8AD9801-F73F-4FF4-AD2D-E89ABBB7D0F5}"/>
              </a:ext>
            </a:extLst>
          </p:cNvPr>
          <p:cNvCxnSpPr>
            <a:cxnSpLocks/>
          </p:cNvCxnSpPr>
          <p:nvPr/>
        </p:nvCxnSpPr>
        <p:spPr>
          <a:xfrm>
            <a:off x="672352" y="1763806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B27F9872-88B9-49C8-9870-E721BFE687D5}"/>
              </a:ext>
            </a:extLst>
          </p:cNvPr>
          <p:cNvCxnSpPr>
            <a:cxnSpLocks/>
          </p:cNvCxnSpPr>
          <p:nvPr/>
        </p:nvCxnSpPr>
        <p:spPr>
          <a:xfrm>
            <a:off x="672352" y="2862692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97711B2C-6CD3-470D-AA36-229EC801CCD1}"/>
              </a:ext>
            </a:extLst>
          </p:cNvPr>
          <p:cNvSpPr/>
          <p:nvPr/>
        </p:nvSpPr>
        <p:spPr>
          <a:xfrm>
            <a:off x="672352" y="9404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32D853A9-2996-41B9-BDE6-AC13EBC37446}"/>
              </a:ext>
            </a:extLst>
          </p:cNvPr>
          <p:cNvSpPr/>
          <p:nvPr/>
        </p:nvSpPr>
        <p:spPr>
          <a:xfrm>
            <a:off x="672352" y="18210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6C1FC3A8-D29F-416C-8866-FFBFF6CFA21F}"/>
              </a:ext>
            </a:extLst>
          </p:cNvPr>
          <p:cNvSpPr/>
          <p:nvPr/>
        </p:nvSpPr>
        <p:spPr>
          <a:xfrm>
            <a:off x="672352" y="29528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F72E0CD-6E7D-4BE3-B122-0FDE0DB13CA3}"/>
              </a:ext>
            </a:extLst>
          </p:cNvPr>
          <p:cNvCxnSpPr>
            <a:cxnSpLocks/>
          </p:cNvCxnSpPr>
          <p:nvPr/>
        </p:nvCxnSpPr>
        <p:spPr>
          <a:xfrm>
            <a:off x="672352" y="3977621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B0E22083-FDC6-42DB-8F22-3D295395355C}"/>
              </a:ext>
            </a:extLst>
          </p:cNvPr>
          <p:cNvCxnSpPr>
            <a:cxnSpLocks/>
          </p:cNvCxnSpPr>
          <p:nvPr/>
        </p:nvCxnSpPr>
        <p:spPr>
          <a:xfrm>
            <a:off x="672352" y="5453500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0AFE6135-8811-4A6E-833E-9E842EBC6675}"/>
              </a:ext>
            </a:extLst>
          </p:cNvPr>
          <p:cNvSpPr/>
          <p:nvPr/>
        </p:nvSpPr>
        <p:spPr>
          <a:xfrm>
            <a:off x="672352" y="4267456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11053D1A-6F2A-4187-BDDA-F16CCFD2FB8A}"/>
              </a:ext>
            </a:extLst>
          </p:cNvPr>
          <p:cNvSpPr/>
          <p:nvPr/>
        </p:nvSpPr>
        <p:spPr>
          <a:xfrm>
            <a:off x="680374" y="5644778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pic>
        <p:nvPicPr>
          <p:cNvPr id="79" name="Gráfico 78" descr="Rosto neutro sem preenchimento ">
            <a:extLst>
              <a:ext uri="{FF2B5EF4-FFF2-40B4-BE49-F238E27FC236}">
                <a16:creationId xmlns:a16="http://schemas.microsoft.com/office/drawing/2014/main" id="{D1E4C346-AACD-4ABA-9540-6EE52F5A8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5125" y="3047999"/>
            <a:ext cx="849528" cy="84952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CEF403E-12A3-4810-B6E9-F2A4635B65D6}"/>
              </a:ext>
            </a:extLst>
          </p:cNvPr>
          <p:cNvSpPr txBox="1"/>
          <p:nvPr/>
        </p:nvSpPr>
        <p:spPr>
          <a:xfrm>
            <a:off x="3651935" y="1714489"/>
            <a:ext cx="28680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Seleciona produto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Visualiza a ficha técnica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Solicita o orçamento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Clica em “Enviar”</a:t>
            </a:r>
          </a:p>
        </p:txBody>
      </p:sp>
      <p:pic>
        <p:nvPicPr>
          <p:cNvPr id="12" name="Gráfico 11" descr="Contorno de rosto confuso com preenchimento sólido">
            <a:extLst>
              <a:ext uri="{FF2B5EF4-FFF2-40B4-BE49-F238E27FC236}">
                <a16:creationId xmlns:a16="http://schemas.microsoft.com/office/drawing/2014/main" id="{A32E83B0-5158-4626-A27B-C857D6A5EB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59826" y="2831745"/>
            <a:ext cx="849528" cy="849528"/>
          </a:xfrm>
          <a:prstGeom prst="rect">
            <a:avLst/>
          </a:prstGeom>
        </p:spPr>
      </p:pic>
      <p:sp>
        <p:nvSpPr>
          <p:cNvPr id="65" name="Seta: Pentágono 64">
            <a:extLst>
              <a:ext uri="{FF2B5EF4-FFF2-40B4-BE49-F238E27FC236}">
                <a16:creationId xmlns:a16="http://schemas.microsoft.com/office/drawing/2014/main" id="{21CBB56E-465C-41D0-ADB1-84E825572768}"/>
              </a:ext>
            </a:extLst>
          </p:cNvPr>
          <p:cNvSpPr/>
          <p:nvPr/>
        </p:nvSpPr>
        <p:spPr>
          <a:xfrm>
            <a:off x="7429985" y="938401"/>
            <a:ext cx="2433106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/>
              <a:t>Acessar área do cliente</a:t>
            </a:r>
          </a:p>
        </p:txBody>
      </p:sp>
      <p:pic>
        <p:nvPicPr>
          <p:cNvPr id="66" name="Gráfico 65" descr="Rosto sorridente sem preenchimento ">
            <a:extLst>
              <a:ext uri="{FF2B5EF4-FFF2-40B4-BE49-F238E27FC236}">
                <a16:creationId xmlns:a16="http://schemas.microsoft.com/office/drawing/2014/main" id="{5B6844F1-B47B-4EE3-B14F-F584AF9DE3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52936" y="2957317"/>
            <a:ext cx="914400" cy="914400"/>
          </a:xfrm>
          <a:prstGeom prst="rect">
            <a:avLst/>
          </a:prstGeom>
        </p:spPr>
      </p:pic>
      <p:sp>
        <p:nvSpPr>
          <p:cNvPr id="67" name="CaixaDeTexto 66">
            <a:extLst>
              <a:ext uri="{FF2B5EF4-FFF2-40B4-BE49-F238E27FC236}">
                <a16:creationId xmlns:a16="http://schemas.microsoft.com/office/drawing/2014/main" id="{4AB54035-C2A8-46BD-A5EA-B537568E14D6}"/>
              </a:ext>
            </a:extLst>
          </p:cNvPr>
          <p:cNvSpPr txBox="1"/>
          <p:nvPr/>
        </p:nvSpPr>
        <p:spPr>
          <a:xfrm>
            <a:off x="3593946" y="3976485"/>
            <a:ext cx="34635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Muita informação na tela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Pouca informação sobre o produto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tem data prevista para retorno de contato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41D2CF00-6162-45F9-BE59-4B519D9850CC}"/>
              </a:ext>
            </a:extLst>
          </p:cNvPr>
          <p:cNvSpPr txBox="1"/>
          <p:nvPr/>
        </p:nvSpPr>
        <p:spPr>
          <a:xfrm>
            <a:off x="3593946" y="5423170"/>
            <a:ext cx="374092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Deixar a tela mais “clean”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Dividir os produtos em categorias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Informar uma estimativa de tempo para contato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139D6743-B506-4459-B4A6-6B15C466E654}"/>
              </a:ext>
            </a:extLst>
          </p:cNvPr>
          <p:cNvSpPr txBox="1"/>
          <p:nvPr/>
        </p:nvSpPr>
        <p:spPr>
          <a:xfrm>
            <a:off x="7300676" y="1722080"/>
            <a:ext cx="4891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Clicar em “Área do cliente”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Ir para a área de downloads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Selecionar o produto que utiliza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Fazer download do manual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02F13DD3-CBDB-464B-9017-02CA3B5CB40F}"/>
              </a:ext>
            </a:extLst>
          </p:cNvPr>
          <p:cNvSpPr txBox="1"/>
          <p:nvPr/>
        </p:nvSpPr>
        <p:spPr>
          <a:xfrm>
            <a:off x="7429985" y="4037337"/>
            <a:ext cx="37122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empresa se preocupou em disponibilizar um manual para mim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EADDCB3F-E5CE-481C-8CD4-A62CB83BB833}"/>
              </a:ext>
            </a:extLst>
          </p:cNvPr>
          <p:cNvSpPr txBox="1"/>
          <p:nvPr/>
        </p:nvSpPr>
        <p:spPr>
          <a:xfrm>
            <a:off x="7429985" y="5425754"/>
            <a:ext cx="1806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Nenhuma</a:t>
            </a:r>
          </a:p>
        </p:txBody>
      </p:sp>
      <p:pic>
        <p:nvPicPr>
          <p:cNvPr id="21" name="Gráfico 20" descr="Usuário com preenchimento sólido">
            <a:extLst>
              <a:ext uri="{FF2B5EF4-FFF2-40B4-BE49-F238E27FC236}">
                <a16:creationId xmlns:a16="http://schemas.microsoft.com/office/drawing/2014/main" id="{9734A09F-9FB4-474B-9081-D1C802850F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29985" y="987556"/>
            <a:ext cx="494815" cy="494815"/>
          </a:xfrm>
          <a:prstGeom prst="rect">
            <a:avLst/>
          </a:prstGeom>
        </p:spPr>
      </p:pic>
      <p:pic>
        <p:nvPicPr>
          <p:cNvPr id="23" name="Gráfico 22" descr="Melhoria contínua com preenchimento sólido">
            <a:extLst>
              <a:ext uri="{FF2B5EF4-FFF2-40B4-BE49-F238E27FC236}">
                <a16:creationId xmlns:a16="http://schemas.microsoft.com/office/drawing/2014/main" id="{3521D359-533B-4AE2-810B-3037EA04A0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16965" y="966071"/>
            <a:ext cx="563795" cy="563795"/>
          </a:xfrm>
          <a:prstGeom prst="rect">
            <a:avLst/>
          </a:prstGeom>
        </p:spPr>
      </p:pic>
      <p:pic>
        <p:nvPicPr>
          <p:cNvPr id="25" name="Gráfico 24" descr="Seta: curva no sentido horário com preenchimento sólido">
            <a:hlinkClick r:id="rId13" action="ppaction://hlinksldjump"/>
            <a:extLst>
              <a:ext uri="{FF2B5EF4-FFF2-40B4-BE49-F238E27FC236}">
                <a16:creationId xmlns:a16="http://schemas.microsoft.com/office/drawing/2014/main" id="{B69F2991-0431-4705-AC54-8F5077DFDCE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6200000">
            <a:off x="11019409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39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Jornada – Simplificada (E-CAR)</a:t>
            </a:r>
          </a:p>
        </p:txBody>
      </p:sp>
      <p:sp>
        <p:nvSpPr>
          <p:cNvPr id="40" name="Seta: Pentágono 39">
            <a:extLst>
              <a:ext uri="{FF2B5EF4-FFF2-40B4-BE49-F238E27FC236}">
                <a16:creationId xmlns:a16="http://schemas.microsoft.com/office/drawing/2014/main" id="{7A5E176E-AA3B-4B6E-AE29-195BD6366D37}"/>
              </a:ext>
            </a:extLst>
          </p:cNvPr>
          <p:cNvSpPr/>
          <p:nvPr/>
        </p:nvSpPr>
        <p:spPr>
          <a:xfrm>
            <a:off x="2906980" y="996615"/>
            <a:ext cx="2184971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/>
              <a:t>Cadastrar empresa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A8AD9801-F73F-4FF4-AD2D-E89ABBB7D0F5}"/>
              </a:ext>
            </a:extLst>
          </p:cNvPr>
          <p:cNvCxnSpPr>
            <a:cxnSpLocks/>
          </p:cNvCxnSpPr>
          <p:nvPr/>
        </p:nvCxnSpPr>
        <p:spPr>
          <a:xfrm>
            <a:off x="672352" y="1763806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B27F9872-88B9-49C8-9870-E721BFE687D5}"/>
              </a:ext>
            </a:extLst>
          </p:cNvPr>
          <p:cNvCxnSpPr>
            <a:cxnSpLocks/>
          </p:cNvCxnSpPr>
          <p:nvPr/>
        </p:nvCxnSpPr>
        <p:spPr>
          <a:xfrm>
            <a:off x="672352" y="2862692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97711B2C-6CD3-470D-AA36-229EC801CCD1}"/>
              </a:ext>
            </a:extLst>
          </p:cNvPr>
          <p:cNvSpPr/>
          <p:nvPr/>
        </p:nvSpPr>
        <p:spPr>
          <a:xfrm>
            <a:off x="672352" y="9404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32D853A9-2996-41B9-BDE6-AC13EBC37446}"/>
              </a:ext>
            </a:extLst>
          </p:cNvPr>
          <p:cNvSpPr/>
          <p:nvPr/>
        </p:nvSpPr>
        <p:spPr>
          <a:xfrm>
            <a:off x="672352" y="18210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6C1FC3A8-D29F-416C-8866-FFBFF6CFA21F}"/>
              </a:ext>
            </a:extLst>
          </p:cNvPr>
          <p:cNvSpPr/>
          <p:nvPr/>
        </p:nvSpPr>
        <p:spPr>
          <a:xfrm>
            <a:off x="672352" y="29528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F72E0CD-6E7D-4BE3-B122-0FDE0DB13CA3}"/>
              </a:ext>
            </a:extLst>
          </p:cNvPr>
          <p:cNvCxnSpPr>
            <a:cxnSpLocks/>
          </p:cNvCxnSpPr>
          <p:nvPr/>
        </p:nvCxnSpPr>
        <p:spPr>
          <a:xfrm>
            <a:off x="672352" y="3977621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2957176" y="1895611"/>
            <a:ext cx="2037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Preenche os campos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B0E22083-FDC6-42DB-8F22-3D295395355C}"/>
              </a:ext>
            </a:extLst>
          </p:cNvPr>
          <p:cNvCxnSpPr>
            <a:cxnSpLocks/>
          </p:cNvCxnSpPr>
          <p:nvPr/>
        </p:nvCxnSpPr>
        <p:spPr>
          <a:xfrm>
            <a:off x="672352" y="5453500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0AFE6135-8811-4A6E-833E-9E842EBC6675}"/>
              </a:ext>
            </a:extLst>
          </p:cNvPr>
          <p:cNvSpPr/>
          <p:nvPr/>
        </p:nvSpPr>
        <p:spPr>
          <a:xfrm>
            <a:off x="672352" y="4267456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11053D1A-6F2A-4187-BDDA-F16CCFD2FB8A}"/>
              </a:ext>
            </a:extLst>
          </p:cNvPr>
          <p:cNvSpPr/>
          <p:nvPr/>
        </p:nvSpPr>
        <p:spPr>
          <a:xfrm>
            <a:off x="680374" y="5644778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57" name="Seta: Pentágono 56">
            <a:extLst>
              <a:ext uri="{FF2B5EF4-FFF2-40B4-BE49-F238E27FC236}">
                <a16:creationId xmlns:a16="http://schemas.microsoft.com/office/drawing/2014/main" id="{7F002D23-EA12-4C3E-8CD9-8A8226298C53}"/>
              </a:ext>
            </a:extLst>
          </p:cNvPr>
          <p:cNvSpPr/>
          <p:nvPr/>
        </p:nvSpPr>
        <p:spPr>
          <a:xfrm>
            <a:off x="5180182" y="983236"/>
            <a:ext cx="2037352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/>
              <a:t>         Cadastrar tabela de preço</a:t>
            </a:r>
          </a:p>
        </p:txBody>
      </p:sp>
      <p:sp>
        <p:nvSpPr>
          <p:cNvPr id="58" name="Seta: Pentágono 57">
            <a:extLst>
              <a:ext uri="{FF2B5EF4-FFF2-40B4-BE49-F238E27FC236}">
                <a16:creationId xmlns:a16="http://schemas.microsoft.com/office/drawing/2014/main" id="{0CCDB0CF-AE1B-43FB-B894-DA318A573E45}"/>
              </a:ext>
            </a:extLst>
          </p:cNvPr>
          <p:cNvSpPr/>
          <p:nvPr/>
        </p:nvSpPr>
        <p:spPr>
          <a:xfrm>
            <a:off x="7305764" y="973689"/>
            <a:ext cx="2037351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/>
              <a:t>Cadastrar cliente</a:t>
            </a:r>
          </a:p>
        </p:txBody>
      </p:sp>
      <p:sp>
        <p:nvSpPr>
          <p:cNvPr id="59" name="Seta: Pentágono 58">
            <a:extLst>
              <a:ext uri="{FF2B5EF4-FFF2-40B4-BE49-F238E27FC236}">
                <a16:creationId xmlns:a16="http://schemas.microsoft.com/office/drawing/2014/main" id="{0BB13E62-EB58-4BCD-B51B-6701A40573A6}"/>
              </a:ext>
            </a:extLst>
          </p:cNvPr>
          <p:cNvSpPr/>
          <p:nvPr/>
        </p:nvSpPr>
        <p:spPr>
          <a:xfrm>
            <a:off x="9431346" y="973689"/>
            <a:ext cx="2502463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/>
              <a:t>Inserir entrada e saída de veículos </a:t>
            </a:r>
          </a:p>
        </p:txBody>
      </p:sp>
      <p:pic>
        <p:nvPicPr>
          <p:cNvPr id="78" name="Gráfico 77" descr="Rosto sorridente sem preenchimento ">
            <a:extLst>
              <a:ext uri="{FF2B5EF4-FFF2-40B4-BE49-F238E27FC236}">
                <a16:creationId xmlns:a16="http://schemas.microsoft.com/office/drawing/2014/main" id="{C0027FE7-FDE9-473F-ADAF-1281A7BD4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3985" y="2830297"/>
            <a:ext cx="914400" cy="914400"/>
          </a:xfrm>
          <a:prstGeom prst="rect">
            <a:avLst/>
          </a:prstGeom>
        </p:spPr>
      </p:pic>
      <p:pic>
        <p:nvPicPr>
          <p:cNvPr id="79" name="Gráfico 78" descr="Rosto neutro sem preenchimento ">
            <a:extLst>
              <a:ext uri="{FF2B5EF4-FFF2-40B4-BE49-F238E27FC236}">
                <a16:creationId xmlns:a16="http://schemas.microsoft.com/office/drawing/2014/main" id="{D1E4C346-AACD-4ABA-9540-6EE52F5A83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38393" y="2976047"/>
            <a:ext cx="914400" cy="9144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27E0BF09-594D-52FF-FF36-AE7EA6DBEFCE}"/>
              </a:ext>
            </a:extLst>
          </p:cNvPr>
          <p:cNvSpPr/>
          <p:nvPr/>
        </p:nvSpPr>
        <p:spPr>
          <a:xfrm>
            <a:off x="2857324" y="4260126"/>
            <a:ext cx="2037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Aplicação antiga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Falta de descrição dos campos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BF579F8-D48B-3024-6AD7-EA66D7665306}"/>
              </a:ext>
            </a:extLst>
          </p:cNvPr>
          <p:cNvSpPr/>
          <p:nvPr/>
        </p:nvSpPr>
        <p:spPr>
          <a:xfrm>
            <a:off x="2850436" y="5768307"/>
            <a:ext cx="20373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u="sng" dirty="0">
                <a:latin typeface="Exo 2" panose="00000500000000000000" pitchFamily="50" charset="0"/>
              </a:rPr>
              <a:t>Adicionar descrição e máscara nos campos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u="sng" dirty="0">
                <a:latin typeface="Exo 2" panose="00000500000000000000" pitchFamily="50" charset="0"/>
              </a:rPr>
              <a:t>Atualizar interface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6C58C3D-57AA-1FAB-8C06-A493B50E8686}"/>
              </a:ext>
            </a:extLst>
          </p:cNvPr>
          <p:cNvSpPr/>
          <p:nvPr/>
        </p:nvSpPr>
        <p:spPr>
          <a:xfrm>
            <a:off x="5129809" y="1762037"/>
            <a:ext cx="203735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Preenche os campos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Define os valores cobrados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Define tempo de tolerância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0A96C8-5721-0734-D4AA-819732975F09}"/>
              </a:ext>
            </a:extLst>
          </p:cNvPr>
          <p:cNvSpPr/>
          <p:nvPr/>
        </p:nvSpPr>
        <p:spPr>
          <a:xfrm>
            <a:off x="7305764" y="1926884"/>
            <a:ext cx="2037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Preenche os campos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Adiciona um veículo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3846BDA-B4C1-14BB-5CA3-69EEAFE8A107}"/>
              </a:ext>
            </a:extLst>
          </p:cNvPr>
          <p:cNvSpPr/>
          <p:nvPr/>
        </p:nvSpPr>
        <p:spPr>
          <a:xfrm>
            <a:off x="9431345" y="1723143"/>
            <a:ext cx="203735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Insere placa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Registra entrada / saída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Entregar / receber ticket</a:t>
            </a:r>
          </a:p>
        </p:txBody>
      </p:sp>
      <p:pic>
        <p:nvPicPr>
          <p:cNvPr id="9" name="Gráfico 8" descr="Rosto neutro sem preenchimento ">
            <a:extLst>
              <a:ext uri="{FF2B5EF4-FFF2-40B4-BE49-F238E27FC236}">
                <a16:creationId xmlns:a16="http://schemas.microsoft.com/office/drawing/2014/main" id="{FFD0565D-E995-058D-961A-C40873E10B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2376" y="2987160"/>
            <a:ext cx="914400" cy="914400"/>
          </a:xfrm>
          <a:prstGeom prst="rect">
            <a:avLst/>
          </a:prstGeom>
        </p:spPr>
      </p:pic>
      <p:pic>
        <p:nvPicPr>
          <p:cNvPr id="10" name="Gráfico 9" descr="Rosto neutro sem preenchimento ">
            <a:extLst>
              <a:ext uri="{FF2B5EF4-FFF2-40B4-BE49-F238E27FC236}">
                <a16:creationId xmlns:a16="http://schemas.microsoft.com/office/drawing/2014/main" id="{3ABB5E0B-CF8C-3746-5D90-D660A07F32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37361" y="2987160"/>
            <a:ext cx="914400" cy="914400"/>
          </a:xfrm>
          <a:prstGeom prst="rect">
            <a:avLst/>
          </a:prstGeom>
        </p:spPr>
      </p:pic>
      <p:pic>
        <p:nvPicPr>
          <p:cNvPr id="11" name="Gráfico 10" descr="Rosto neutro sem preenchimento ">
            <a:extLst>
              <a:ext uri="{FF2B5EF4-FFF2-40B4-BE49-F238E27FC236}">
                <a16:creationId xmlns:a16="http://schemas.microsoft.com/office/drawing/2014/main" id="{219EFD5F-26BA-A111-73C2-689B540F6B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61533" y="3125068"/>
            <a:ext cx="914400" cy="9144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AE45A111-E06D-BFA5-3019-7323875E6242}"/>
              </a:ext>
            </a:extLst>
          </p:cNvPr>
          <p:cNvSpPr/>
          <p:nvPr/>
        </p:nvSpPr>
        <p:spPr>
          <a:xfrm>
            <a:off x="4994527" y="4256607"/>
            <a:ext cx="20373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Nada intuitivo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Confuso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Não deixa claro as ações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2C3BFA6-BDAD-763D-2542-BA41D5B6AAC0}"/>
              </a:ext>
            </a:extLst>
          </p:cNvPr>
          <p:cNvSpPr/>
          <p:nvPr/>
        </p:nvSpPr>
        <p:spPr>
          <a:xfrm>
            <a:off x="4930900" y="5768306"/>
            <a:ext cx="20373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u="sng" dirty="0">
                <a:latin typeface="Exo 2" panose="00000500000000000000" pitchFamily="50" charset="0"/>
              </a:rPr>
              <a:t>Melhorar forma de CRUD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u="sng" dirty="0">
                <a:latin typeface="Exo 2" panose="00000500000000000000" pitchFamily="50" charset="0"/>
              </a:rPr>
              <a:t>Melhorar o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400" u="sng" dirty="0">
              <a:latin typeface="Exo 2" panose="00000500000000000000" pitchFamily="50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A155BB1-9DEE-58CE-444B-0DDCA9BD74F4}"/>
              </a:ext>
            </a:extLst>
          </p:cNvPr>
          <p:cNvSpPr/>
          <p:nvPr/>
        </p:nvSpPr>
        <p:spPr>
          <a:xfrm>
            <a:off x="7381073" y="4267456"/>
            <a:ext cx="2037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Nada intuitivo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Informação desnecessária 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C0EE9EA-4D04-AB8D-D3AA-BE490FADDA72}"/>
              </a:ext>
            </a:extLst>
          </p:cNvPr>
          <p:cNvSpPr/>
          <p:nvPr/>
        </p:nvSpPr>
        <p:spPr>
          <a:xfrm>
            <a:off x="7393994" y="5768306"/>
            <a:ext cx="2037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Mapear informações necessárias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B4BC5DE-862F-DF88-4A0D-A821BC5EB5F5}"/>
              </a:ext>
            </a:extLst>
          </p:cNvPr>
          <p:cNvSpPr/>
          <p:nvPr/>
        </p:nvSpPr>
        <p:spPr>
          <a:xfrm>
            <a:off x="9418424" y="4036751"/>
            <a:ext cx="20373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Se o cliente perder o papel vai ser um incomodo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Se vier outra pessoa com o ticket, entrego o carro?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8A1A975-4AE0-B167-A472-D9F3D48393D9}"/>
              </a:ext>
            </a:extLst>
          </p:cNvPr>
          <p:cNvSpPr/>
          <p:nvPr/>
        </p:nvSpPr>
        <p:spPr>
          <a:xfrm>
            <a:off x="9413915" y="5808894"/>
            <a:ext cx="2037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Ticket e cobrança virtual</a:t>
            </a:r>
          </a:p>
        </p:txBody>
      </p:sp>
      <p:pic>
        <p:nvPicPr>
          <p:cNvPr id="20" name="Gráfico 19" descr="Área de Transferência com preenchimento sólido">
            <a:extLst>
              <a:ext uri="{FF2B5EF4-FFF2-40B4-BE49-F238E27FC236}">
                <a16:creationId xmlns:a16="http://schemas.microsoft.com/office/drawing/2014/main" id="{229DFDD3-EB06-C945-C292-E3E9F58055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57175" y="1096021"/>
            <a:ext cx="361613" cy="361613"/>
          </a:xfrm>
          <a:prstGeom prst="rect">
            <a:avLst/>
          </a:prstGeom>
        </p:spPr>
      </p:pic>
      <p:pic>
        <p:nvPicPr>
          <p:cNvPr id="23" name="Gráfico 22" descr="Área de Transferência com preenchimento sólido">
            <a:extLst>
              <a:ext uri="{FF2B5EF4-FFF2-40B4-BE49-F238E27FC236}">
                <a16:creationId xmlns:a16="http://schemas.microsoft.com/office/drawing/2014/main" id="{B59579BB-B59C-53FB-4DF7-44EB2A02C6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40414" y="1086496"/>
            <a:ext cx="361613" cy="361613"/>
          </a:xfrm>
          <a:prstGeom prst="rect">
            <a:avLst/>
          </a:prstGeom>
        </p:spPr>
      </p:pic>
      <p:pic>
        <p:nvPicPr>
          <p:cNvPr id="24" name="Gráfico 23" descr="Área de Transferência com preenchimento sólido">
            <a:extLst>
              <a:ext uri="{FF2B5EF4-FFF2-40B4-BE49-F238E27FC236}">
                <a16:creationId xmlns:a16="http://schemas.microsoft.com/office/drawing/2014/main" id="{444669C1-3DE4-F33C-6DC8-714295A56B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69507" y="1096021"/>
            <a:ext cx="361613" cy="361613"/>
          </a:xfrm>
          <a:prstGeom prst="rect">
            <a:avLst/>
          </a:prstGeom>
        </p:spPr>
      </p:pic>
      <p:pic>
        <p:nvPicPr>
          <p:cNvPr id="26" name="Gráfico 25" descr="Transferência com preenchimento sólido">
            <a:extLst>
              <a:ext uri="{FF2B5EF4-FFF2-40B4-BE49-F238E27FC236}">
                <a16:creationId xmlns:a16="http://schemas.microsoft.com/office/drawing/2014/main" id="{C8084F30-2698-EFF0-4328-30AC2811AA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22704" y="1076971"/>
            <a:ext cx="297571" cy="361612"/>
          </a:xfrm>
          <a:prstGeom prst="rect">
            <a:avLst/>
          </a:prstGeom>
        </p:spPr>
      </p:pic>
      <p:pic>
        <p:nvPicPr>
          <p:cNvPr id="37" name="Gráfico 36" descr="Seta: curva no sentido horário com preenchimento sólido">
            <a:hlinkClick r:id="rId11" action="ppaction://hlinksldjump"/>
            <a:extLst>
              <a:ext uri="{FF2B5EF4-FFF2-40B4-BE49-F238E27FC236}">
                <a16:creationId xmlns:a16="http://schemas.microsoft.com/office/drawing/2014/main" id="{DB32326B-72DD-4B39-A8FD-4C110690AB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11019409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26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 descr="Seta: curva no sentido horário com preenchimento sólido">
            <a:hlinkClick r:id="rId2" action="ppaction://hlinksldjump"/>
            <a:extLst>
              <a:ext uri="{FF2B5EF4-FFF2-40B4-BE49-F238E27FC236}">
                <a16:creationId xmlns:a16="http://schemas.microsoft.com/office/drawing/2014/main" id="{BD99C9CF-276C-4C54-B70B-831809633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1019409" y="5943600"/>
            <a:ext cx="914400" cy="914400"/>
          </a:xfrm>
          <a:prstGeom prst="rect">
            <a:avLst/>
          </a:prstGeom>
        </p:spPr>
      </p:pic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77C409A5-A02B-4099-8D60-02E2907E8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724" y="579834"/>
            <a:ext cx="9960552" cy="569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892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16B73D7-D205-41D1-9911-3617112BE143}"/>
              </a:ext>
            </a:extLst>
          </p:cNvPr>
          <p:cNvSpPr txBox="1"/>
          <p:nvPr/>
        </p:nvSpPr>
        <p:spPr>
          <a:xfrm>
            <a:off x="934375" y="508353"/>
            <a:ext cx="76503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/>
              <a:t>Funcionalidades do sistema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7E158EB-33BB-4BC9-9337-CCB0482A919E}"/>
              </a:ext>
            </a:extLst>
          </p:cNvPr>
          <p:cNvSpPr txBox="1"/>
          <p:nvPr/>
        </p:nvSpPr>
        <p:spPr>
          <a:xfrm>
            <a:off x="934375" y="1309860"/>
            <a:ext cx="882218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Controle de vagas;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Sistema de retirada de carros;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Dashboard;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Alteração de valor do estacionamento;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Adicionar, remover e editar funcionário;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Histórico de cadastro de carros;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Alteração de dados (funcionário e gerente);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Cadastro de veículos;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Cadastro do estacionamento;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Mensagem para o cliente via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whatsapp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ou SMS;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 A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rduino, para capturar vagas disponíveis;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 S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uporte para o usuário;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Estipulação de prazo para contato após solicitação do serviço.</a:t>
            </a:r>
          </a:p>
          <a:p>
            <a:endParaRPr lang="pt-BR" dirty="0"/>
          </a:p>
        </p:txBody>
      </p:sp>
      <p:pic>
        <p:nvPicPr>
          <p:cNvPr id="6" name="Gráfico 5" descr="Seta: curva no sentido horário com preenchimento sólido">
            <a:hlinkClick r:id="rId2" action="ppaction://hlinksldjump"/>
            <a:extLst>
              <a:ext uri="{FF2B5EF4-FFF2-40B4-BE49-F238E27FC236}">
                <a16:creationId xmlns:a16="http://schemas.microsoft.com/office/drawing/2014/main" id="{BB091E22-FAC5-43B8-ACA4-67CB04F88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1019409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61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811</Words>
  <Application>Microsoft Office PowerPoint</Application>
  <PresentationFormat>Widescreen</PresentationFormat>
  <Paragraphs>150</Paragraphs>
  <Slides>9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Exo 2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Jornada – Simplificada (Pollipark)</vt:lpstr>
      <vt:lpstr>Jornada – Simplificada (Dimep)</vt:lpstr>
      <vt:lpstr>Jornada – Simplificada (E-CAR)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Penalva - Genial</dc:creator>
  <cp:lastModifiedBy>Lucas Penalva - Genial</cp:lastModifiedBy>
  <cp:revision>2</cp:revision>
  <dcterms:created xsi:type="dcterms:W3CDTF">2023-02-23T20:30:40Z</dcterms:created>
  <dcterms:modified xsi:type="dcterms:W3CDTF">2023-02-23T22:49:53Z</dcterms:modified>
</cp:coreProperties>
</file>