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962099-D5B1-4DF8-08F4-5036423F005E}" v="4" dt="2023-03-10T14:50:40.908"/>
    <p1510:client id="{E995E979-6774-725B-3EB3-FC0DAD0B6ABB}" v="24" dt="2023-03-13T23:34:56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12BCF-573C-4F7D-A32C-D038E760B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BCC847-502F-4BB9-89AF-92D673734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DFBC7-4E7F-424A-8E8B-B5BD4956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939-E5C7-4480-80FB-F316F88D58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C6C7B5-80B5-4059-A194-BF7B90CD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5AAEC6-EC69-4E74-AA7C-E93E6867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36D6-024B-42D2-BC82-4B5A69152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525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306AD-80AF-416F-B04C-1FAD152B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25BF83-0A27-445F-AA81-758F4C7BD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AABC68-75B0-4575-A852-4CE2E85E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939-E5C7-4480-80FB-F316F88D58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8C4B24-9E62-4976-B173-FD315DB45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D6C14B-D850-4926-A20D-EA0CBD17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36D6-024B-42D2-BC82-4B5A69152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77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4E000-F5FC-43EF-8674-BCE2A8936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EE2E7FE-B816-4E52-8D57-B75CFA780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F76D10-4A8A-4449-AB68-EAD93E57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939-E5C7-4480-80FB-F316F88D58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BBF339-9690-4D31-8DE7-7555CA16C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0A9D06-ED62-4872-8262-234BAD5F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36D6-024B-42D2-BC82-4B5A69152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7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DEBE6-69DF-4B99-8FF8-3E6192B2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D460A7-7253-45B5-A816-8AFA7DDD7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77E4CF-4628-4E32-A798-AFE68754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939-E5C7-4480-80FB-F316F88D58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D23891-F41A-4BFE-B37E-801BCCFA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B78E96-059C-4E12-A913-FE766B54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36D6-024B-42D2-BC82-4B5A69152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27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02462-F773-405A-BC17-B40ECEDC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29F873-A059-49E4-BBDB-0AFDFA0D4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8A680B-B5DB-420B-8C69-3615D106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939-E5C7-4480-80FB-F316F88D58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EE2F57-FDAA-414C-B0DA-4199956A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616364-49EB-4013-8ED5-1EFFFAAB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36D6-024B-42D2-BC82-4B5A69152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6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B1422-9E19-44A3-9414-932CF5DB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27116D-BCBE-4893-A489-A7AA7EA98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16F8581-1C6C-49A1-ACE9-6B6E4A5E2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B94ED2-5383-4E38-A9F9-B7E79F6D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939-E5C7-4480-80FB-F316F88D58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71D2E3-4D7A-4F5F-88D2-A98FBDE3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0051F9-6E0E-44ED-B630-5899D75B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36D6-024B-42D2-BC82-4B5A69152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31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F323F-ABBE-44E6-9477-5EC6DA51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1005FC-1E2D-4B81-8633-9AEA01E8C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20648F-8601-4570-B718-818396B03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71D93E7-870C-4FA8-A9E4-B7A538D09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DB6630-FE4D-46BA-A241-E1E7E26E7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20A5A93-56A5-49E8-9D09-FBAEE1C07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939-E5C7-4480-80FB-F316F88D58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BF097F-B8A0-4FE9-9691-D7AC2A18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11B611B-A07C-49F9-83EF-BF9FA924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36D6-024B-42D2-BC82-4B5A69152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40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D6AE8-FF95-4FE7-A21C-EA3EE924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4113AC-3ADE-45EC-A760-C464C670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939-E5C7-4480-80FB-F316F88D58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617797-6F5D-4B02-A78E-1CA1F4BE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A0567F-5BCD-4133-8822-919B01CE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36D6-024B-42D2-BC82-4B5A69152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56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41D965-9C47-4870-A7D6-7AE2C488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939-E5C7-4480-80FB-F316F88D58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F773A0-7C5B-4770-80A1-E2839FB0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C3DF0C-FDA8-46EB-8875-B5E46D59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36D6-024B-42D2-BC82-4B5A69152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83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EA3A75-0D4D-422A-AEA7-C3B598D0A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D7B5C5-111B-4720-B04B-73138A12A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EC7FF0-C547-428E-A424-3DE4858A7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6D97A4-9131-4ED8-B87C-30124BC5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939-E5C7-4480-80FB-F316F88D58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C8A6B54-8B82-4430-89FD-1FDE9BB5C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552124-E39D-439A-8F36-7F145A05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36D6-024B-42D2-BC82-4B5A69152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29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2BE5D-5C87-4D12-B24A-CC646DC0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AC5263-A644-4D83-9879-8A9D46001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0335A0-F9FD-4AFA-A019-C3932A5CE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61DA4B-EB9A-4272-82F2-1EDAEFD9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4939-E5C7-4480-80FB-F316F88D58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A48964-1120-41D7-A4B5-CE42375F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E4017C-CB9C-4BFE-89EC-0F872608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936D6-024B-42D2-BC82-4B5A69152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653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B2EB8A-C0B5-44FE-B6B0-3370D29F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377EBD-5C3B-4BB3-9C2F-563774270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733A1C-FFC3-4CAE-BD51-E827A2878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E4939-E5C7-4480-80FB-F316F88D5822}" type="datetimeFigureOut">
              <a:rPr lang="pt-BR" smtClean="0"/>
              <a:t>10/04/2023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D29F7D-FB9B-4C90-A4B3-27535D296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2E26D8-0D6A-41FF-9C5C-E004BE711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936D6-024B-42D2-BC82-4B5A69152C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81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svg"/><Relationship Id="rId7" Type="http://schemas.openxmlformats.org/officeDocument/2006/relationships/image" Target="../media/image20.svg"/><Relationship Id="rId12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0.svg"/><Relationship Id="rId7" Type="http://schemas.openxmlformats.org/officeDocument/2006/relationships/image" Target="../media/image2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8.svg"/><Relationship Id="rId10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sv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svg"/><Relationship Id="rId21" Type="http://schemas.openxmlformats.org/officeDocument/2006/relationships/image" Target="../media/image48.svg"/><Relationship Id="rId34" Type="http://schemas.openxmlformats.org/officeDocument/2006/relationships/image" Target="../media/image61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sv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sv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23" Type="http://schemas.openxmlformats.org/officeDocument/2006/relationships/image" Target="../media/image50.sv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svg"/><Relationship Id="rId31" Type="http://schemas.openxmlformats.org/officeDocument/2006/relationships/image" Target="../media/image58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35" Type="http://schemas.openxmlformats.org/officeDocument/2006/relationships/image" Target="../media/image2.png"/><Relationship Id="rId8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nterface gráfica do usuário, Texto&#10;&#10;Descrição gerada automaticamente com confiança média">
            <a:extLst>
              <a:ext uri="{FF2B5EF4-FFF2-40B4-BE49-F238E27FC236}">
                <a16:creationId xmlns:a16="http://schemas.microsoft.com/office/drawing/2014/main" id="{776C5C0C-49FB-4154-85A2-4631FBB18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96" y="1027759"/>
            <a:ext cx="10652498" cy="532188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2376060-3161-4FC8-BADF-D1135C7F0379}"/>
              </a:ext>
            </a:extLst>
          </p:cNvPr>
          <p:cNvSpPr/>
          <p:nvPr/>
        </p:nvSpPr>
        <p:spPr>
          <a:xfrm>
            <a:off x="799696" y="1082187"/>
            <a:ext cx="10652498" cy="5267460"/>
          </a:xfrm>
          <a:prstGeom prst="rect">
            <a:avLst/>
          </a:prstGeom>
          <a:noFill/>
          <a:ln w="76200"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53DF4AA-2C28-42F7-AE46-3E024F746B95}"/>
              </a:ext>
            </a:extLst>
          </p:cNvPr>
          <p:cNvSpPr/>
          <p:nvPr/>
        </p:nvSpPr>
        <p:spPr>
          <a:xfrm>
            <a:off x="799696" y="3586579"/>
            <a:ext cx="10652498" cy="79899"/>
          </a:xfrm>
          <a:prstGeom prst="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426E119-9CD5-4416-935B-0E00F72B585D}"/>
              </a:ext>
            </a:extLst>
          </p:cNvPr>
          <p:cNvSpPr/>
          <p:nvPr/>
        </p:nvSpPr>
        <p:spPr>
          <a:xfrm rot="16200000">
            <a:off x="4858140" y="2311523"/>
            <a:ext cx="2504392" cy="45719"/>
          </a:xfrm>
          <a:prstGeom prst="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B9D1E9B-6654-4DB0-BA24-4C31D84F87C0}"/>
              </a:ext>
            </a:extLst>
          </p:cNvPr>
          <p:cNvSpPr/>
          <p:nvPr/>
        </p:nvSpPr>
        <p:spPr>
          <a:xfrm>
            <a:off x="955040" y="1198880"/>
            <a:ext cx="970280" cy="294640"/>
          </a:xfrm>
          <a:prstGeom prst="round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C522EE-B377-4F7F-A582-83EA849F537A}"/>
              </a:ext>
            </a:extLst>
          </p:cNvPr>
          <p:cNvSpPr txBox="1"/>
          <p:nvPr/>
        </p:nvSpPr>
        <p:spPr>
          <a:xfrm>
            <a:off x="958124" y="1161534"/>
            <a:ext cx="116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  <a:latin typeface="Simplon Mono (Títulos)"/>
              </a:rPr>
              <a:t>Quem?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5F3CF06-8749-4C0C-939F-515EDEE6FDCE}"/>
              </a:ext>
            </a:extLst>
          </p:cNvPr>
          <p:cNvSpPr/>
          <p:nvPr/>
        </p:nvSpPr>
        <p:spPr>
          <a:xfrm>
            <a:off x="6313939" y="1161534"/>
            <a:ext cx="4710566" cy="335461"/>
          </a:xfrm>
          <a:prstGeom prst="round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BBE824F-4314-45A4-B558-FE28E295505F}"/>
              </a:ext>
            </a:extLst>
          </p:cNvPr>
          <p:cNvSpPr txBox="1"/>
          <p:nvPr/>
        </p:nvSpPr>
        <p:spPr>
          <a:xfrm>
            <a:off x="6313939" y="1164856"/>
            <a:ext cx="485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  <a:latin typeface="Simplon Mono (Títulos)"/>
              </a:rPr>
              <a:t>Palavras/ frases que definem a persona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60B9B52-D1B5-43D6-A475-B879A6CE87D1}"/>
              </a:ext>
            </a:extLst>
          </p:cNvPr>
          <p:cNvSpPr/>
          <p:nvPr/>
        </p:nvSpPr>
        <p:spPr>
          <a:xfrm>
            <a:off x="916940" y="3716879"/>
            <a:ext cx="2613115" cy="321854"/>
          </a:xfrm>
          <a:prstGeom prst="round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1036CA-9056-4B97-BA3C-E0B892D58F93}"/>
              </a:ext>
            </a:extLst>
          </p:cNvPr>
          <p:cNvSpPr txBox="1"/>
          <p:nvPr/>
        </p:nvSpPr>
        <p:spPr>
          <a:xfrm>
            <a:off x="916939" y="3693140"/>
            <a:ext cx="26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  <a:latin typeface="Simplon Mono (Títulos)"/>
              </a:rPr>
              <a:t>Dores e necessidades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2D31600-FC82-477C-A663-3A5CCE9E6E93}"/>
              </a:ext>
            </a:extLst>
          </p:cNvPr>
          <p:cNvSpPr/>
          <p:nvPr/>
        </p:nvSpPr>
        <p:spPr>
          <a:xfrm>
            <a:off x="1925320" y="145919"/>
            <a:ext cx="4272511" cy="704225"/>
          </a:xfrm>
          <a:prstGeom prst="round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5">
            <a:extLst>
              <a:ext uri="{FF2B5EF4-FFF2-40B4-BE49-F238E27FC236}">
                <a16:creationId xmlns:a16="http://schemas.microsoft.com/office/drawing/2014/main" id="{D0C557FD-5B2D-49EE-AA1E-D2EF8DC1C452}"/>
              </a:ext>
            </a:extLst>
          </p:cNvPr>
          <p:cNvSpPr txBox="1">
            <a:spLocks/>
          </p:cNvSpPr>
          <p:nvPr/>
        </p:nvSpPr>
        <p:spPr>
          <a:xfrm>
            <a:off x="-109105" y="56468"/>
            <a:ext cx="8341360" cy="7236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200" b="1" err="1">
                <a:solidFill>
                  <a:schemeClr val="bg1"/>
                </a:solidFill>
                <a:latin typeface="Simplon Mono (Títulos)"/>
              </a:rPr>
              <a:t>Proto-Personas</a:t>
            </a:r>
            <a:r>
              <a:rPr lang="pt-BR" sz="3200" b="1">
                <a:solidFill>
                  <a:schemeClr val="bg1"/>
                </a:solidFill>
                <a:latin typeface="Simplon Mono (Títulos)"/>
              </a:rPr>
              <a:t> - Gerente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06FBA4B-E1E8-4ECF-9AD6-1203AC1E04A8}"/>
              </a:ext>
            </a:extLst>
          </p:cNvPr>
          <p:cNvSpPr txBox="1"/>
          <p:nvPr/>
        </p:nvSpPr>
        <p:spPr>
          <a:xfrm>
            <a:off x="3889336" y="326086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/>
          </a:p>
        </p:txBody>
      </p:sp>
      <p:pic>
        <p:nvPicPr>
          <p:cNvPr id="17" name="Imagem 16" descr="Logotipo&#10;&#10;Descrição gerada automaticamente">
            <a:extLst>
              <a:ext uri="{FF2B5EF4-FFF2-40B4-BE49-F238E27FC236}">
                <a16:creationId xmlns:a16="http://schemas.microsoft.com/office/drawing/2014/main" id="{BDC04171-F9E8-4FAD-9DFD-FA0A081C2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" y="87752"/>
            <a:ext cx="805252" cy="841201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9496EC30-B499-4C38-876E-23752B866547}"/>
              </a:ext>
            </a:extLst>
          </p:cNvPr>
          <p:cNvSpPr/>
          <p:nvPr/>
        </p:nvSpPr>
        <p:spPr>
          <a:xfrm>
            <a:off x="1046430" y="1596605"/>
            <a:ext cx="1865446" cy="1832394"/>
          </a:xfrm>
          <a:prstGeom prst="rect">
            <a:avLst/>
          </a:prstGeom>
          <a:noFill/>
          <a:ln w="57150"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80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abela&#10;&#10;Descrição gerada automaticamente com confiança média">
            <a:extLst>
              <a:ext uri="{FF2B5EF4-FFF2-40B4-BE49-F238E27FC236}">
                <a16:creationId xmlns:a16="http://schemas.microsoft.com/office/drawing/2014/main" id="{D61C0255-9291-4127-B57C-651A642B3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96" y="1049597"/>
            <a:ext cx="10652498" cy="530005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86D46A3-64E2-4165-85CB-CC70E3EFA832}"/>
              </a:ext>
            </a:extLst>
          </p:cNvPr>
          <p:cNvSpPr/>
          <p:nvPr/>
        </p:nvSpPr>
        <p:spPr>
          <a:xfrm>
            <a:off x="799696" y="1082187"/>
            <a:ext cx="10652498" cy="5267460"/>
          </a:xfrm>
          <a:prstGeom prst="rect">
            <a:avLst/>
          </a:prstGeom>
          <a:noFill/>
          <a:ln w="76200"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 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C7B42C7-8B36-482D-850A-B78AD07238CE}"/>
              </a:ext>
            </a:extLst>
          </p:cNvPr>
          <p:cNvSpPr/>
          <p:nvPr/>
        </p:nvSpPr>
        <p:spPr>
          <a:xfrm>
            <a:off x="799696" y="3586579"/>
            <a:ext cx="10652498" cy="79899"/>
          </a:xfrm>
          <a:prstGeom prst="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226AE95-9310-4AC3-AEE6-9A9C5BE7E5D4}"/>
              </a:ext>
            </a:extLst>
          </p:cNvPr>
          <p:cNvSpPr/>
          <p:nvPr/>
        </p:nvSpPr>
        <p:spPr>
          <a:xfrm rot="16200000">
            <a:off x="4876120" y="2293544"/>
            <a:ext cx="2504392" cy="81678"/>
          </a:xfrm>
          <a:prstGeom prst="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99195E1-C3E7-488E-ADE3-94C2483D2E89}"/>
              </a:ext>
            </a:extLst>
          </p:cNvPr>
          <p:cNvSpPr/>
          <p:nvPr/>
        </p:nvSpPr>
        <p:spPr>
          <a:xfrm>
            <a:off x="955040" y="1198880"/>
            <a:ext cx="970280" cy="294640"/>
          </a:xfrm>
          <a:prstGeom prst="round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95D0E91-40F1-4DA0-8B46-E9A3CAE20637}"/>
              </a:ext>
            </a:extLst>
          </p:cNvPr>
          <p:cNvSpPr/>
          <p:nvPr/>
        </p:nvSpPr>
        <p:spPr>
          <a:xfrm>
            <a:off x="1925320" y="145919"/>
            <a:ext cx="5132428" cy="704225"/>
          </a:xfrm>
          <a:prstGeom prst="round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5">
            <a:extLst>
              <a:ext uri="{FF2B5EF4-FFF2-40B4-BE49-F238E27FC236}">
                <a16:creationId xmlns:a16="http://schemas.microsoft.com/office/drawing/2014/main" id="{E60ED78B-C58B-48DB-A5DD-008B27470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320" y="183451"/>
            <a:ext cx="5221204" cy="660473"/>
          </a:xfrm>
        </p:spPr>
        <p:txBody>
          <a:bodyPr>
            <a:normAutofit/>
          </a:bodyPr>
          <a:lstStyle/>
          <a:p>
            <a:r>
              <a:rPr lang="pt-BR" sz="3200" b="1" err="1">
                <a:solidFill>
                  <a:schemeClr val="bg1"/>
                </a:solidFill>
                <a:latin typeface="Simplon Mono (Títulos)"/>
              </a:rPr>
              <a:t>Proto-Personas</a:t>
            </a:r>
            <a:r>
              <a:rPr lang="pt-BR" sz="3200" b="1">
                <a:solidFill>
                  <a:schemeClr val="bg1"/>
                </a:solidFill>
                <a:latin typeface="Simplon Mono (Títulos)"/>
              </a:rPr>
              <a:t> - Funcionário</a:t>
            </a:r>
          </a:p>
        </p:txBody>
      </p:sp>
      <p:pic>
        <p:nvPicPr>
          <p:cNvPr id="11" name="Imagem 10" descr="Logotipo&#10;&#10;Descrição gerada automaticamente">
            <a:extLst>
              <a:ext uri="{FF2B5EF4-FFF2-40B4-BE49-F238E27FC236}">
                <a16:creationId xmlns:a16="http://schemas.microsoft.com/office/drawing/2014/main" id="{3E2F767C-679B-43A2-B31E-A12BFC66B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40" y="87752"/>
            <a:ext cx="805252" cy="841201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A1D2F45-EB50-4C60-BDEF-F572CDE76C90}"/>
              </a:ext>
            </a:extLst>
          </p:cNvPr>
          <p:cNvSpPr/>
          <p:nvPr/>
        </p:nvSpPr>
        <p:spPr>
          <a:xfrm>
            <a:off x="883920" y="3715917"/>
            <a:ext cx="2235200" cy="281995"/>
          </a:xfrm>
          <a:prstGeom prst="round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3AA7FFC-1832-4B29-9C3D-C6D5FCED2D3F}"/>
              </a:ext>
            </a:extLst>
          </p:cNvPr>
          <p:cNvSpPr txBox="1"/>
          <p:nvPr/>
        </p:nvSpPr>
        <p:spPr>
          <a:xfrm>
            <a:off x="883920" y="3666478"/>
            <a:ext cx="242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  <a:latin typeface="Simplon Mono (Títulos)"/>
              </a:rPr>
              <a:t>Dores e necessidades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29A9ED4-4A40-4301-895B-34ADB9C8C767}"/>
              </a:ext>
            </a:extLst>
          </p:cNvPr>
          <p:cNvSpPr txBox="1"/>
          <p:nvPr/>
        </p:nvSpPr>
        <p:spPr>
          <a:xfrm>
            <a:off x="1026160" y="1161534"/>
            <a:ext cx="97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  <a:latin typeface="Simplon Mono (Títulos)"/>
              </a:rPr>
              <a:t>Quem?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B2C1D4E-58B2-4539-9BDF-5C93B3920A63}"/>
              </a:ext>
            </a:extLst>
          </p:cNvPr>
          <p:cNvSpPr/>
          <p:nvPr/>
        </p:nvSpPr>
        <p:spPr>
          <a:xfrm>
            <a:off x="6313939" y="1174988"/>
            <a:ext cx="3744459" cy="294640"/>
          </a:xfrm>
          <a:prstGeom prst="round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8344F0B-2F69-417A-9894-9357CB3F05A6}"/>
              </a:ext>
            </a:extLst>
          </p:cNvPr>
          <p:cNvSpPr txBox="1"/>
          <p:nvPr/>
        </p:nvSpPr>
        <p:spPr>
          <a:xfrm>
            <a:off x="6313939" y="1137642"/>
            <a:ext cx="435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1"/>
                </a:solidFill>
                <a:latin typeface="Simplon Mono (Títulos)"/>
              </a:rPr>
              <a:t>Palavras/ frases que definem a persona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C0BC915-52BE-4D86-BFD7-07861982FB41}"/>
              </a:ext>
            </a:extLst>
          </p:cNvPr>
          <p:cNvSpPr/>
          <p:nvPr/>
        </p:nvSpPr>
        <p:spPr>
          <a:xfrm>
            <a:off x="1046430" y="1610212"/>
            <a:ext cx="1865446" cy="1818787"/>
          </a:xfrm>
          <a:prstGeom prst="rect">
            <a:avLst/>
          </a:prstGeom>
          <a:noFill/>
          <a:ln w="57150"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90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A47ADADE-7093-4AD5-AC1D-2A929666D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65" y="927522"/>
            <a:ext cx="8083822" cy="5698551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772A5D2-16BA-49F5-BDD8-F682C51F2E40}"/>
              </a:ext>
            </a:extLst>
          </p:cNvPr>
          <p:cNvSpPr/>
          <p:nvPr/>
        </p:nvSpPr>
        <p:spPr>
          <a:xfrm>
            <a:off x="1907665" y="927523"/>
            <a:ext cx="8083822" cy="5234696"/>
          </a:xfrm>
          <a:prstGeom prst="rect">
            <a:avLst/>
          </a:prstGeom>
          <a:noFill/>
          <a:ln w="76200"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1C94457-10D0-43BC-A57E-AF3538F667CE}"/>
              </a:ext>
            </a:extLst>
          </p:cNvPr>
          <p:cNvSpPr/>
          <p:nvPr/>
        </p:nvSpPr>
        <p:spPr>
          <a:xfrm>
            <a:off x="1763656" y="6203573"/>
            <a:ext cx="8371840" cy="6544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95C1430-809E-43A2-AE4E-15A568261CC6}"/>
              </a:ext>
            </a:extLst>
          </p:cNvPr>
          <p:cNvSpPr/>
          <p:nvPr/>
        </p:nvSpPr>
        <p:spPr>
          <a:xfrm>
            <a:off x="2877945" y="58167"/>
            <a:ext cx="5132428" cy="704225"/>
          </a:xfrm>
          <a:prstGeom prst="round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ítulo 5">
            <a:extLst>
              <a:ext uri="{FF2B5EF4-FFF2-40B4-BE49-F238E27FC236}">
                <a16:creationId xmlns:a16="http://schemas.microsoft.com/office/drawing/2014/main" id="{20F20079-C6F0-4360-BB03-B897C2DAE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945" y="95699"/>
            <a:ext cx="5221204" cy="660473"/>
          </a:xfrm>
        </p:spPr>
        <p:txBody>
          <a:bodyPr>
            <a:normAutofit/>
          </a:bodyPr>
          <a:lstStyle/>
          <a:p>
            <a:r>
              <a:rPr lang="pt-BR" sz="3200" b="1">
                <a:solidFill>
                  <a:schemeClr val="bg1"/>
                </a:solidFill>
                <a:latin typeface="Simplon Mono (Títulos)"/>
              </a:rPr>
              <a:t>Mapa de empatia </a:t>
            </a:r>
          </a:p>
        </p:txBody>
      </p:sp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209DF913-3798-4642-8F9B-DD99E3A0A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65" y="0"/>
            <a:ext cx="805252" cy="8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05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457B36D-DF18-400E-8857-96AF8C82EACB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C01B0310-B397-42F8-809F-F98203DE1B47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781AFA1A-ABBA-4A36-A030-F83960569751}"/>
              </a:ext>
            </a:extLst>
          </p:cNvPr>
          <p:cNvSpPr/>
          <p:nvPr/>
        </p:nvSpPr>
        <p:spPr>
          <a:xfrm>
            <a:off x="672352" y="940464"/>
            <a:ext cx="21849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FF8000"/>
                </a:solidFill>
                <a:latin typeface="Exo 2" panose="00000500000000000000" pitchFamily="50" charset="0"/>
              </a:rPr>
              <a:t>Fases </a:t>
            </a:r>
            <a:r>
              <a:rPr lang="pt-BR" sz="1600" b="1">
                <a:solidFill>
                  <a:srgbClr val="FF8000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AD0A0F-8F64-4D0A-87B3-663A484A930A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FF8000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>
                <a:solidFill>
                  <a:srgbClr val="FF8000"/>
                </a:solidFill>
                <a:latin typeface="Exo 2" panose="00000500000000000000" pitchFamily="50" charset="0"/>
              </a:rPr>
              <a:t>(ações do usuário)</a:t>
            </a:r>
            <a:r>
              <a:rPr lang="pt-BR" sz="1800" b="1">
                <a:solidFill>
                  <a:srgbClr val="E6005A"/>
                </a:solidFill>
                <a:latin typeface="Exo 2" panose="00000500000000000000" pitchFamily="50" charset="0"/>
              </a:rPr>
              <a:t>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4DD525-15CF-4670-9F05-A63FB3F399A1}"/>
              </a:ext>
            </a:extLst>
          </p:cNvPr>
          <p:cNvSpPr/>
          <p:nvPr/>
        </p:nvSpPr>
        <p:spPr>
          <a:xfrm>
            <a:off x="672352" y="29528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FF8000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>
                <a:solidFill>
                  <a:srgbClr val="FF8000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387D9BF-0480-4DFB-B5B7-C472593DB9E1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4B1B36A-E2D3-4916-BD58-DA354CB7CB9C}"/>
              </a:ext>
            </a:extLst>
          </p:cNvPr>
          <p:cNvCxnSpPr>
            <a:cxnSpLocks/>
          </p:cNvCxnSpPr>
          <p:nvPr/>
        </p:nvCxnSpPr>
        <p:spPr>
          <a:xfrm>
            <a:off x="672352" y="5453500"/>
            <a:ext cx="10554448" cy="0"/>
          </a:xfrm>
          <a:prstGeom prst="line">
            <a:avLst/>
          </a:prstGeom>
          <a:ln>
            <a:solidFill>
              <a:srgbClr val="FF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A1F21D92-B062-4A87-ABDE-69C6A41C7F4F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FF8000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>
                <a:solidFill>
                  <a:srgbClr val="FF8000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AF7FD6A-2AD6-42A1-A923-3C38EE0AC304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FF8000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>
                <a:solidFill>
                  <a:srgbClr val="FF8000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14" name="Seta: Pentágono 13">
            <a:extLst>
              <a:ext uri="{FF2B5EF4-FFF2-40B4-BE49-F238E27FC236}">
                <a16:creationId xmlns:a16="http://schemas.microsoft.com/office/drawing/2014/main" id="{EF4F49E8-4311-40DF-B036-681D301519CA}"/>
              </a:ext>
            </a:extLst>
          </p:cNvPr>
          <p:cNvSpPr/>
          <p:nvPr/>
        </p:nvSpPr>
        <p:spPr>
          <a:xfrm>
            <a:off x="7373176" y="996615"/>
            <a:ext cx="2037351" cy="573368"/>
          </a:xfrm>
          <a:prstGeom prst="homePlate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/>
              <a:t>         Suporte</a:t>
            </a:r>
          </a:p>
        </p:txBody>
      </p:sp>
      <p:pic>
        <p:nvPicPr>
          <p:cNvPr id="15" name="Gráfico 14" descr="Call center">
            <a:extLst>
              <a:ext uri="{FF2B5EF4-FFF2-40B4-BE49-F238E27FC236}">
                <a16:creationId xmlns:a16="http://schemas.microsoft.com/office/drawing/2014/main" id="{3F74C5C9-E40E-48BD-BC12-68B3ACC21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6353" y="1013153"/>
            <a:ext cx="516917" cy="516917"/>
          </a:xfrm>
          <a:prstGeom prst="rect">
            <a:avLst/>
          </a:prstGeom>
        </p:spPr>
      </p:pic>
      <p:pic>
        <p:nvPicPr>
          <p:cNvPr id="16" name="Gráfico 15" descr="Rosto neutro sem preenchimento ">
            <a:extLst>
              <a:ext uri="{FF2B5EF4-FFF2-40B4-BE49-F238E27FC236}">
                <a16:creationId xmlns:a16="http://schemas.microsoft.com/office/drawing/2014/main" id="{94BC5BF1-4982-4064-BE2F-4FAB80493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4258" y="2895955"/>
            <a:ext cx="869685" cy="86968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9FB488-0F33-4854-AC82-73E18464DC80}"/>
              </a:ext>
            </a:extLst>
          </p:cNvPr>
          <p:cNvSpPr txBox="1"/>
          <p:nvPr/>
        </p:nvSpPr>
        <p:spPr>
          <a:xfrm>
            <a:off x="3517896" y="4189603"/>
            <a:ext cx="33604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Muitos campos a serem preenchido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Não tem data prevista para retorno de contato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CC5D8B4-BF57-486D-A4C3-A24AFB6ABB0A}"/>
              </a:ext>
            </a:extLst>
          </p:cNvPr>
          <p:cNvSpPr txBox="1"/>
          <p:nvPr/>
        </p:nvSpPr>
        <p:spPr>
          <a:xfrm>
            <a:off x="3517896" y="5590952"/>
            <a:ext cx="3626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Excluir campos desnecessários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Validar campos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Informar uma estimativa de tempo para contato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E1DE9E5-8965-4958-A3D8-D7BB6C969E83}"/>
              </a:ext>
            </a:extLst>
          </p:cNvPr>
          <p:cNvSpPr txBox="1"/>
          <p:nvPr/>
        </p:nvSpPr>
        <p:spPr>
          <a:xfrm>
            <a:off x="7243311" y="1713632"/>
            <a:ext cx="46315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Clica na opção “Suporte”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Insere nome de usuário e senha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Clica em “Login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Entra em contato com o suporte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/>
          </a:p>
        </p:txBody>
      </p:sp>
      <p:pic>
        <p:nvPicPr>
          <p:cNvPr id="20" name="Gráfico 19" descr="Contorno de rosto irritado com preenchimento sólido">
            <a:extLst>
              <a:ext uri="{FF2B5EF4-FFF2-40B4-BE49-F238E27FC236}">
                <a16:creationId xmlns:a16="http://schemas.microsoft.com/office/drawing/2014/main" id="{193F7DCB-384B-4AB3-8567-B3EE7CB00F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6465" y="2838487"/>
            <a:ext cx="889326" cy="889326"/>
          </a:xfrm>
          <a:prstGeom prst="rect">
            <a:avLst/>
          </a:prstGeom>
        </p:spPr>
      </p:pic>
      <p:pic>
        <p:nvPicPr>
          <p:cNvPr id="21" name="Gráfico 20" descr="Contorno de rosto nervoso com preenchimento sólido">
            <a:extLst>
              <a:ext uri="{FF2B5EF4-FFF2-40B4-BE49-F238E27FC236}">
                <a16:creationId xmlns:a16="http://schemas.microsoft.com/office/drawing/2014/main" id="{45C056B8-9F7C-4980-8437-F637FA99B3F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88052" y="3112890"/>
            <a:ext cx="898103" cy="898103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DA3C5AB2-6808-42F0-919D-4F9806BD1775}"/>
              </a:ext>
            </a:extLst>
          </p:cNvPr>
          <p:cNvSpPr txBox="1"/>
          <p:nvPr/>
        </p:nvSpPr>
        <p:spPr>
          <a:xfrm>
            <a:off x="7235288" y="4191039"/>
            <a:ext cx="34998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/>
              <a:t>Não tem necessidade de fazer login!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Interface arcaica</a:t>
            </a:r>
            <a:endParaRPr lang="pt-BR" sz="1800"/>
          </a:p>
          <a:p>
            <a:endParaRPr lang="pt-BR" sz="1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56323E2-5400-4F1A-8590-8C62B1357D36}"/>
              </a:ext>
            </a:extLst>
          </p:cNvPr>
          <p:cNvSpPr txBox="1"/>
          <p:nvPr/>
        </p:nvSpPr>
        <p:spPr>
          <a:xfrm>
            <a:off x="7243311" y="5590952"/>
            <a:ext cx="34917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Deixar o suporte acessível para qualquer pessoa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Modernizar a interface </a:t>
            </a:r>
          </a:p>
        </p:txBody>
      </p:sp>
      <p:sp>
        <p:nvSpPr>
          <p:cNvPr id="24" name="Seta: Pentágono 23">
            <a:extLst>
              <a:ext uri="{FF2B5EF4-FFF2-40B4-BE49-F238E27FC236}">
                <a16:creationId xmlns:a16="http://schemas.microsoft.com/office/drawing/2014/main" id="{03C57375-EFD9-4F1A-82CB-46D2B662FECF}"/>
              </a:ext>
            </a:extLst>
          </p:cNvPr>
          <p:cNvSpPr/>
          <p:nvPr/>
        </p:nvSpPr>
        <p:spPr>
          <a:xfrm>
            <a:off x="3853685" y="978409"/>
            <a:ext cx="2547115" cy="573368"/>
          </a:xfrm>
          <a:prstGeom prst="homePlate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/>
              <a:t>Solicitação de produto</a:t>
            </a:r>
          </a:p>
        </p:txBody>
      </p:sp>
      <p:pic>
        <p:nvPicPr>
          <p:cNvPr id="25" name="Gráfico 24" descr="Rosto surpreso sem preenchimento ">
            <a:extLst>
              <a:ext uri="{FF2B5EF4-FFF2-40B4-BE49-F238E27FC236}">
                <a16:creationId xmlns:a16="http://schemas.microsoft.com/office/drawing/2014/main" id="{8D7F7957-54FA-4314-9DD6-5EBC300542A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03884" y="3046255"/>
            <a:ext cx="898103" cy="898103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CB0D23BA-D3AC-4EC7-AD2D-E987FA182222}"/>
              </a:ext>
            </a:extLst>
          </p:cNvPr>
          <p:cNvSpPr txBox="1"/>
          <p:nvPr/>
        </p:nvSpPr>
        <p:spPr>
          <a:xfrm>
            <a:off x="3664431" y="1713982"/>
            <a:ext cx="37761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Começar uma proposta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Preencher dados nos campos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Clicar em “Solicitar proposta” novamente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/>
          </a:p>
        </p:txBody>
      </p:sp>
      <p:pic>
        <p:nvPicPr>
          <p:cNvPr id="27" name="Gráfico 26" descr="Envelope">
            <a:extLst>
              <a:ext uri="{FF2B5EF4-FFF2-40B4-BE49-F238E27FC236}">
                <a16:creationId xmlns:a16="http://schemas.microsoft.com/office/drawing/2014/main" id="{C4976A0E-F8F9-48BC-95BC-31ABAFF88B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13091" y="1013153"/>
            <a:ext cx="522334" cy="522334"/>
          </a:xfrm>
          <a:prstGeom prst="rect">
            <a:avLst/>
          </a:prstGeom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2888E855-B37C-48D4-B388-822C0DAD2534}"/>
              </a:ext>
            </a:extLst>
          </p:cNvPr>
          <p:cNvSpPr/>
          <p:nvPr/>
        </p:nvSpPr>
        <p:spPr>
          <a:xfrm>
            <a:off x="1662527" y="111436"/>
            <a:ext cx="5893146" cy="704225"/>
          </a:xfrm>
          <a:prstGeom prst="round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6B1597D1-A92B-4ED1-A78B-6F1F3A56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27" y="117786"/>
            <a:ext cx="10554448" cy="660473"/>
          </a:xfrm>
        </p:spPr>
        <p:txBody>
          <a:bodyPr>
            <a:normAutofit/>
          </a:bodyPr>
          <a:lstStyle/>
          <a:p>
            <a:r>
              <a:rPr lang="pt-BR" sz="3200" b="1">
                <a:solidFill>
                  <a:schemeClr val="bg1"/>
                </a:solidFill>
                <a:latin typeface="Simplon Mono (Títulos)"/>
              </a:rPr>
              <a:t>Jornada – Simplificada (</a:t>
            </a:r>
            <a:r>
              <a:rPr lang="pt-BR" sz="3200" b="1" err="1">
                <a:solidFill>
                  <a:schemeClr val="bg1"/>
                </a:solidFill>
                <a:latin typeface="Simplon Mono (Títulos)"/>
              </a:rPr>
              <a:t>Pollipark</a:t>
            </a:r>
            <a:r>
              <a:rPr lang="pt-BR" sz="3200" b="1">
                <a:solidFill>
                  <a:schemeClr val="bg1"/>
                </a:solidFill>
                <a:latin typeface="Simplon Mono (Títulos)"/>
              </a:rPr>
              <a:t>)</a:t>
            </a:r>
          </a:p>
        </p:txBody>
      </p:sp>
      <p:pic>
        <p:nvPicPr>
          <p:cNvPr id="29" name="Imagem 28" descr="Logotipo&#10;&#10;Descrição gerada automaticamente">
            <a:extLst>
              <a:ext uri="{FF2B5EF4-FFF2-40B4-BE49-F238E27FC236}">
                <a16:creationId xmlns:a16="http://schemas.microsoft.com/office/drawing/2014/main" id="{399EFF6F-D4F1-4599-B01D-6420D778D70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74" y="42036"/>
            <a:ext cx="805252" cy="8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75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D47763CA-C1E2-4149-8355-9BFADAC5E66C}"/>
              </a:ext>
            </a:extLst>
          </p:cNvPr>
          <p:cNvSpPr/>
          <p:nvPr/>
        </p:nvSpPr>
        <p:spPr>
          <a:xfrm>
            <a:off x="3725029" y="940464"/>
            <a:ext cx="2184971" cy="573368"/>
          </a:xfrm>
          <a:prstGeom prst="homePlate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/>
              <a:t>Contratar produto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A800DFE-33FD-4915-935A-F84002A563B6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574CF53-9FBA-4E41-AE0F-0654D72D8D28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AC1D1683-0637-4D8A-A664-2C1A24A4A0F1}"/>
              </a:ext>
            </a:extLst>
          </p:cNvPr>
          <p:cNvSpPr/>
          <p:nvPr/>
        </p:nvSpPr>
        <p:spPr>
          <a:xfrm>
            <a:off x="672352" y="940464"/>
            <a:ext cx="21849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FF8000"/>
                </a:solidFill>
                <a:latin typeface="Exo 2" panose="00000500000000000000" pitchFamily="50" charset="0"/>
              </a:rPr>
              <a:t>Fases </a:t>
            </a:r>
            <a:r>
              <a:rPr lang="pt-BR" sz="1600" b="1">
                <a:solidFill>
                  <a:srgbClr val="FF8000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B42F2A4-AB8D-44DD-893E-D882715D9646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FF8000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>
                <a:solidFill>
                  <a:srgbClr val="FF8000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E59BD7C-AE1F-4FA6-BF3B-643EE17E0D34}"/>
              </a:ext>
            </a:extLst>
          </p:cNvPr>
          <p:cNvSpPr/>
          <p:nvPr/>
        </p:nvSpPr>
        <p:spPr>
          <a:xfrm>
            <a:off x="672352" y="29528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FF8000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>
                <a:solidFill>
                  <a:srgbClr val="FF8000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37ED25D-9339-42AA-A389-CA7C62C27C5D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71D22CA-FD86-46C2-AF7C-3B0C7862371F}"/>
              </a:ext>
            </a:extLst>
          </p:cNvPr>
          <p:cNvCxnSpPr>
            <a:cxnSpLocks/>
          </p:cNvCxnSpPr>
          <p:nvPr/>
        </p:nvCxnSpPr>
        <p:spPr>
          <a:xfrm>
            <a:off x="672352" y="5453500"/>
            <a:ext cx="1055444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E0F1B7CA-F0AC-4699-9471-CA6EB6DCD7C5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FF8000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>
                <a:solidFill>
                  <a:srgbClr val="FF8000"/>
                </a:solidFill>
                <a:latin typeface="Exo 2" panose="00000500000000000000" pitchFamily="50" charset="0"/>
              </a:rPr>
              <a:t>(usuário) 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9FB758A-033B-4EF2-854B-8DFCC69D7BCD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FF8000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>
                <a:solidFill>
                  <a:srgbClr val="FF8000"/>
                </a:solidFill>
                <a:latin typeface="Exo 2" panose="00000500000000000000" pitchFamily="50" charset="0"/>
              </a:rPr>
              <a:t>(mudanças) </a:t>
            </a:r>
          </a:p>
        </p:txBody>
      </p:sp>
      <p:pic>
        <p:nvPicPr>
          <p:cNvPr id="15" name="Gráfico 14" descr="Rosto neutro sem preenchimento ">
            <a:extLst>
              <a:ext uri="{FF2B5EF4-FFF2-40B4-BE49-F238E27FC236}">
                <a16:creationId xmlns:a16="http://schemas.microsoft.com/office/drawing/2014/main" id="{65FEAF12-80D9-440B-B461-07AE50F8C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5125" y="3047999"/>
            <a:ext cx="849528" cy="849528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9358405-94CC-4A64-BD03-EDFECE7B0C87}"/>
              </a:ext>
            </a:extLst>
          </p:cNvPr>
          <p:cNvSpPr txBox="1"/>
          <p:nvPr/>
        </p:nvSpPr>
        <p:spPr>
          <a:xfrm>
            <a:off x="3651935" y="1714489"/>
            <a:ext cx="2868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Seleciona 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Visualiza a ficha técnica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Solicita o orçamento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Clica em “Enviar”</a:t>
            </a:r>
          </a:p>
        </p:txBody>
      </p:sp>
      <p:pic>
        <p:nvPicPr>
          <p:cNvPr id="17" name="Gráfico 16" descr="Contorno de rosto confuso com preenchimento sólido">
            <a:extLst>
              <a:ext uri="{FF2B5EF4-FFF2-40B4-BE49-F238E27FC236}">
                <a16:creationId xmlns:a16="http://schemas.microsoft.com/office/drawing/2014/main" id="{1ABA723E-5E69-40CF-9E26-3DCAB9C8B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9826" y="2831745"/>
            <a:ext cx="849528" cy="849528"/>
          </a:xfrm>
          <a:prstGeom prst="rect">
            <a:avLst/>
          </a:prstGeom>
        </p:spPr>
      </p:pic>
      <p:sp>
        <p:nvSpPr>
          <p:cNvPr id="18" name="Seta: Pentágono 17">
            <a:extLst>
              <a:ext uri="{FF2B5EF4-FFF2-40B4-BE49-F238E27FC236}">
                <a16:creationId xmlns:a16="http://schemas.microsoft.com/office/drawing/2014/main" id="{13652536-C415-434E-A89C-4BB4FCA9B4E4}"/>
              </a:ext>
            </a:extLst>
          </p:cNvPr>
          <p:cNvSpPr/>
          <p:nvPr/>
        </p:nvSpPr>
        <p:spPr>
          <a:xfrm>
            <a:off x="7429984" y="938401"/>
            <a:ext cx="2575149" cy="573368"/>
          </a:xfrm>
          <a:prstGeom prst="homePlate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/>
              <a:t>Acessar área do cliente</a:t>
            </a:r>
          </a:p>
        </p:txBody>
      </p:sp>
      <p:pic>
        <p:nvPicPr>
          <p:cNvPr id="19" name="Gráfico 18" descr="Rosto sorridente sem preenchimento ">
            <a:extLst>
              <a:ext uri="{FF2B5EF4-FFF2-40B4-BE49-F238E27FC236}">
                <a16:creationId xmlns:a16="http://schemas.microsoft.com/office/drawing/2014/main" id="{3419343B-DA4B-4A52-9CFE-7D193BBECD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2936" y="2957317"/>
            <a:ext cx="914400" cy="9144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C2270E30-8097-46BA-9FE9-F34F2FA3DB6B}"/>
              </a:ext>
            </a:extLst>
          </p:cNvPr>
          <p:cNvSpPr txBox="1"/>
          <p:nvPr/>
        </p:nvSpPr>
        <p:spPr>
          <a:xfrm>
            <a:off x="3593946" y="3976485"/>
            <a:ext cx="3463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Muita informação na tela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Pouca informação sobre o produto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Não tem data prevista para retorno de contato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6CFECCE-99C1-46AD-BF3F-5DBC73CA14A3}"/>
              </a:ext>
            </a:extLst>
          </p:cNvPr>
          <p:cNvSpPr txBox="1"/>
          <p:nvPr/>
        </p:nvSpPr>
        <p:spPr>
          <a:xfrm>
            <a:off x="7300676" y="1722080"/>
            <a:ext cx="4891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Clicar em “Área do cliente”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Ir para a área de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Selecionar o produto que utiliza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Fazer download do manual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D465D2B-4B0A-4706-AE73-DD33673AB5CF}"/>
              </a:ext>
            </a:extLst>
          </p:cNvPr>
          <p:cNvSpPr txBox="1"/>
          <p:nvPr/>
        </p:nvSpPr>
        <p:spPr>
          <a:xfrm>
            <a:off x="7429985" y="4037337"/>
            <a:ext cx="37122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A empresa se preocupou em disponibilizar um manual para mim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9C8FB72-0116-4DDA-B18E-4224E85771DF}"/>
              </a:ext>
            </a:extLst>
          </p:cNvPr>
          <p:cNvSpPr txBox="1"/>
          <p:nvPr/>
        </p:nvSpPr>
        <p:spPr>
          <a:xfrm>
            <a:off x="7429985" y="5425754"/>
            <a:ext cx="1806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/>
              <a:t>Nenhuma</a:t>
            </a:r>
          </a:p>
        </p:txBody>
      </p:sp>
      <p:pic>
        <p:nvPicPr>
          <p:cNvPr id="24" name="Gráfico 23" descr="Usuário com preenchimento sólido">
            <a:extLst>
              <a:ext uri="{FF2B5EF4-FFF2-40B4-BE49-F238E27FC236}">
                <a16:creationId xmlns:a16="http://schemas.microsoft.com/office/drawing/2014/main" id="{39F8CF0C-FAB9-410E-B318-0628CD88BB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29985" y="987556"/>
            <a:ext cx="494815" cy="494815"/>
          </a:xfrm>
          <a:prstGeom prst="rect">
            <a:avLst/>
          </a:prstGeom>
        </p:spPr>
      </p:pic>
      <p:pic>
        <p:nvPicPr>
          <p:cNvPr id="25" name="Gráfico 24" descr="Melhoria contínua com preenchimento sólido">
            <a:extLst>
              <a:ext uri="{FF2B5EF4-FFF2-40B4-BE49-F238E27FC236}">
                <a16:creationId xmlns:a16="http://schemas.microsoft.com/office/drawing/2014/main" id="{9F0E54F6-8187-4189-92E6-75108A0638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16965" y="966071"/>
            <a:ext cx="563795" cy="563795"/>
          </a:xfrm>
          <a:prstGeom prst="rect">
            <a:avLst/>
          </a:prstGeom>
        </p:spPr>
      </p:pic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2669D0F9-B9FD-4844-8046-F517F53ACD79}"/>
              </a:ext>
            </a:extLst>
          </p:cNvPr>
          <p:cNvSpPr/>
          <p:nvPr/>
        </p:nvSpPr>
        <p:spPr>
          <a:xfrm>
            <a:off x="1714545" y="91322"/>
            <a:ext cx="5832149" cy="704225"/>
          </a:xfrm>
          <a:prstGeom prst="round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523A98A7-6AA2-46E5-8DA0-E41D7685E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838" y="145548"/>
            <a:ext cx="10554448" cy="585131"/>
          </a:xfrm>
        </p:spPr>
        <p:txBody>
          <a:bodyPr>
            <a:normAutofit/>
          </a:bodyPr>
          <a:lstStyle/>
          <a:p>
            <a:r>
              <a:rPr lang="pt-BR" sz="3200" b="1">
                <a:solidFill>
                  <a:schemeClr val="bg1"/>
                </a:solidFill>
                <a:latin typeface="Simplon Mono (Títulos)"/>
              </a:rPr>
              <a:t>Jornada – Simplificada (</a:t>
            </a:r>
            <a:r>
              <a:rPr lang="pt-BR" sz="3200" b="1" err="1">
                <a:solidFill>
                  <a:schemeClr val="bg1"/>
                </a:solidFill>
                <a:latin typeface="Simplon Mono (Títulos)"/>
              </a:rPr>
              <a:t>Dimep</a:t>
            </a:r>
            <a:r>
              <a:rPr lang="pt-BR" sz="3200" b="1">
                <a:solidFill>
                  <a:schemeClr val="bg1"/>
                </a:solidFill>
                <a:latin typeface="Simplon Mono (Títulos)"/>
              </a:rPr>
              <a:t>)</a:t>
            </a:r>
          </a:p>
        </p:txBody>
      </p:sp>
      <p:pic>
        <p:nvPicPr>
          <p:cNvPr id="27" name="Imagem 26" descr="Logotipo&#10;&#10;Descrição gerada automaticamente">
            <a:extLst>
              <a:ext uri="{FF2B5EF4-FFF2-40B4-BE49-F238E27FC236}">
                <a16:creationId xmlns:a16="http://schemas.microsoft.com/office/drawing/2014/main" id="{9E3302E8-9BAD-435C-89EA-66D9E78F67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74" y="42036"/>
            <a:ext cx="805252" cy="841201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F06C95FD-8C30-43F4-87B9-475E78175DD8}"/>
              </a:ext>
            </a:extLst>
          </p:cNvPr>
          <p:cNvSpPr txBox="1"/>
          <p:nvPr/>
        </p:nvSpPr>
        <p:spPr>
          <a:xfrm>
            <a:off x="3593946" y="5423170"/>
            <a:ext cx="37409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Deixar a tela mais “clean”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Dividir os produtos em categorias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Informar uma estimativa de tempo para contato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19956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813C77D6-001E-4395-B324-E5682882CCF1}"/>
              </a:ext>
            </a:extLst>
          </p:cNvPr>
          <p:cNvSpPr/>
          <p:nvPr/>
        </p:nvSpPr>
        <p:spPr>
          <a:xfrm>
            <a:off x="2906980" y="996615"/>
            <a:ext cx="2184971" cy="573368"/>
          </a:xfrm>
          <a:prstGeom prst="homePlate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/>
              <a:t>Cadastrar empresa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D94584B-0494-49DA-8910-0F395F10B755}"/>
              </a:ext>
            </a:extLst>
          </p:cNvPr>
          <p:cNvCxnSpPr>
            <a:cxnSpLocks/>
          </p:cNvCxnSpPr>
          <p:nvPr/>
        </p:nvCxnSpPr>
        <p:spPr>
          <a:xfrm>
            <a:off x="672352" y="1763806"/>
            <a:ext cx="1055444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1E06884-FA82-4C0C-974E-19F5858DC586}"/>
              </a:ext>
            </a:extLst>
          </p:cNvPr>
          <p:cNvCxnSpPr>
            <a:cxnSpLocks/>
          </p:cNvCxnSpPr>
          <p:nvPr/>
        </p:nvCxnSpPr>
        <p:spPr>
          <a:xfrm>
            <a:off x="672352" y="2862692"/>
            <a:ext cx="1055444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1182129E-70F7-4B12-A1E1-526522C5BEA0}"/>
              </a:ext>
            </a:extLst>
          </p:cNvPr>
          <p:cNvSpPr/>
          <p:nvPr/>
        </p:nvSpPr>
        <p:spPr>
          <a:xfrm>
            <a:off x="672352" y="940464"/>
            <a:ext cx="21849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FF8000"/>
                </a:solidFill>
                <a:latin typeface="Exo 2" panose="00000500000000000000" pitchFamily="50" charset="0"/>
              </a:rPr>
              <a:t>Fases </a:t>
            </a:r>
            <a:r>
              <a:rPr lang="pt-BR" sz="1600" b="1">
                <a:solidFill>
                  <a:srgbClr val="FF8000"/>
                </a:solidFill>
                <a:latin typeface="Exo 2" panose="00000500000000000000" pitchFamily="50" charset="0"/>
              </a:rPr>
              <a:t>(utilizador)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7417A6A-F92B-4FEE-A15C-AE7783418365}"/>
              </a:ext>
            </a:extLst>
          </p:cNvPr>
          <p:cNvSpPr/>
          <p:nvPr/>
        </p:nvSpPr>
        <p:spPr>
          <a:xfrm>
            <a:off x="672352" y="1821034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FF8000"/>
                </a:solidFill>
                <a:latin typeface="Exo 2" panose="00000500000000000000" pitchFamily="50" charset="0"/>
              </a:rPr>
              <a:t>Faz</a:t>
            </a:r>
          </a:p>
          <a:p>
            <a:r>
              <a:rPr lang="pt-BR" sz="1800" b="1">
                <a:solidFill>
                  <a:srgbClr val="FF8000"/>
                </a:solidFill>
                <a:latin typeface="Exo 2" panose="00000500000000000000" pitchFamily="50" charset="0"/>
              </a:rPr>
              <a:t>(ações do usuário) 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D69D67A-4455-46E6-A7E6-68EF1C25A499}"/>
              </a:ext>
            </a:extLst>
          </p:cNvPr>
          <p:cNvSpPr/>
          <p:nvPr/>
        </p:nvSpPr>
        <p:spPr>
          <a:xfrm>
            <a:off x="672352" y="2952800"/>
            <a:ext cx="23822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FF8000"/>
                </a:solidFill>
                <a:latin typeface="Exo 2" panose="00000500000000000000" pitchFamily="50" charset="0"/>
              </a:rPr>
              <a:t>Sente</a:t>
            </a:r>
          </a:p>
          <a:p>
            <a:r>
              <a:rPr lang="pt-BR" sz="2000" b="1">
                <a:solidFill>
                  <a:srgbClr val="FF8000"/>
                </a:solidFill>
                <a:latin typeface="Exo 2" panose="00000500000000000000" pitchFamily="50" charset="0"/>
              </a:rPr>
              <a:t>(dores do usuário) 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06C3C96-0789-48BD-A1CC-BE27DFD666A3}"/>
              </a:ext>
            </a:extLst>
          </p:cNvPr>
          <p:cNvCxnSpPr>
            <a:cxnSpLocks/>
          </p:cNvCxnSpPr>
          <p:nvPr/>
        </p:nvCxnSpPr>
        <p:spPr>
          <a:xfrm>
            <a:off x="672352" y="3977621"/>
            <a:ext cx="1055444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53613292-F773-4298-B4E6-6587D7DECD2F}"/>
              </a:ext>
            </a:extLst>
          </p:cNvPr>
          <p:cNvSpPr/>
          <p:nvPr/>
        </p:nvSpPr>
        <p:spPr>
          <a:xfrm>
            <a:off x="2957176" y="1895611"/>
            <a:ext cx="2037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latin typeface="Exo 2" panose="00000500000000000000" pitchFamily="50" charset="0"/>
              </a:rPr>
              <a:t>Preenche os campos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28CF1F4-5B32-4F5F-85E6-E3D8889A801C}"/>
              </a:ext>
            </a:extLst>
          </p:cNvPr>
          <p:cNvCxnSpPr>
            <a:cxnSpLocks/>
          </p:cNvCxnSpPr>
          <p:nvPr/>
        </p:nvCxnSpPr>
        <p:spPr>
          <a:xfrm>
            <a:off x="680374" y="5421746"/>
            <a:ext cx="10554448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DAB4F169-BCBC-4384-90A1-0B5DBE7A61A0}"/>
              </a:ext>
            </a:extLst>
          </p:cNvPr>
          <p:cNvSpPr/>
          <p:nvPr/>
        </p:nvSpPr>
        <p:spPr>
          <a:xfrm>
            <a:off x="672352" y="4267456"/>
            <a:ext cx="21849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FF8000"/>
                </a:solidFill>
                <a:latin typeface="Exo 2" panose="00000500000000000000" pitchFamily="50" charset="0"/>
              </a:rPr>
              <a:t>Pensa</a:t>
            </a:r>
          </a:p>
          <a:p>
            <a:r>
              <a:rPr lang="pt-BR" sz="2000" b="1">
                <a:solidFill>
                  <a:srgbClr val="FF8000"/>
                </a:solidFill>
                <a:latin typeface="Exo 2" panose="00000500000000000000" pitchFamily="50" charset="0"/>
              </a:rPr>
              <a:t>(usuário)</a:t>
            </a:r>
            <a:r>
              <a:rPr lang="pt-BR" sz="2000" b="1">
                <a:solidFill>
                  <a:srgbClr val="E6005A"/>
                </a:solidFill>
                <a:latin typeface="Exo 2" panose="00000500000000000000" pitchFamily="50" charset="0"/>
              </a:rPr>
              <a:t> 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6382EC1-8592-4458-904A-8303B756F7CC}"/>
              </a:ext>
            </a:extLst>
          </p:cNvPr>
          <p:cNvSpPr/>
          <p:nvPr/>
        </p:nvSpPr>
        <p:spPr>
          <a:xfrm>
            <a:off x="680374" y="5644778"/>
            <a:ext cx="218497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>
                <a:solidFill>
                  <a:srgbClr val="FF8000"/>
                </a:solidFill>
                <a:latin typeface="Exo 2" panose="00000500000000000000" pitchFamily="50" charset="0"/>
              </a:rPr>
              <a:t>Proposta</a:t>
            </a:r>
          </a:p>
          <a:p>
            <a:r>
              <a:rPr lang="pt-BR" sz="1800" b="1">
                <a:solidFill>
                  <a:srgbClr val="FF8000"/>
                </a:solidFill>
                <a:latin typeface="Exo 2" panose="00000500000000000000" pitchFamily="50" charset="0"/>
              </a:rPr>
              <a:t>(mudanças) </a:t>
            </a:r>
          </a:p>
        </p:txBody>
      </p:sp>
      <p:sp>
        <p:nvSpPr>
          <p:cNvPr id="16" name="Seta: Pentágono 15">
            <a:extLst>
              <a:ext uri="{FF2B5EF4-FFF2-40B4-BE49-F238E27FC236}">
                <a16:creationId xmlns:a16="http://schemas.microsoft.com/office/drawing/2014/main" id="{BCCF43DE-2223-4722-B736-46EE79A7B55F}"/>
              </a:ext>
            </a:extLst>
          </p:cNvPr>
          <p:cNvSpPr/>
          <p:nvPr/>
        </p:nvSpPr>
        <p:spPr>
          <a:xfrm>
            <a:off x="5180182" y="983236"/>
            <a:ext cx="2037352" cy="573368"/>
          </a:xfrm>
          <a:prstGeom prst="homePlate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/>
              <a:t>         Cadastrar tabela de preço</a:t>
            </a:r>
          </a:p>
        </p:txBody>
      </p:sp>
      <p:sp>
        <p:nvSpPr>
          <p:cNvPr id="17" name="Seta: Pentágono 16">
            <a:extLst>
              <a:ext uri="{FF2B5EF4-FFF2-40B4-BE49-F238E27FC236}">
                <a16:creationId xmlns:a16="http://schemas.microsoft.com/office/drawing/2014/main" id="{8C728391-0AA4-4D13-891D-85DDA99DD0D1}"/>
              </a:ext>
            </a:extLst>
          </p:cNvPr>
          <p:cNvSpPr/>
          <p:nvPr/>
        </p:nvSpPr>
        <p:spPr>
          <a:xfrm>
            <a:off x="7305764" y="973689"/>
            <a:ext cx="2037351" cy="573368"/>
          </a:xfrm>
          <a:prstGeom prst="homePlate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/>
              <a:t>Cadastrar cliente</a:t>
            </a:r>
          </a:p>
        </p:txBody>
      </p:sp>
      <p:sp>
        <p:nvSpPr>
          <p:cNvPr id="18" name="Seta: Pentágono 17">
            <a:extLst>
              <a:ext uri="{FF2B5EF4-FFF2-40B4-BE49-F238E27FC236}">
                <a16:creationId xmlns:a16="http://schemas.microsoft.com/office/drawing/2014/main" id="{38ACC894-C33E-479B-8522-F9DE7D08C999}"/>
              </a:ext>
            </a:extLst>
          </p:cNvPr>
          <p:cNvSpPr/>
          <p:nvPr/>
        </p:nvSpPr>
        <p:spPr>
          <a:xfrm>
            <a:off x="9431346" y="973689"/>
            <a:ext cx="2502463" cy="573368"/>
          </a:xfrm>
          <a:prstGeom prst="homePlate">
            <a:avLst/>
          </a:prstGeom>
          <a:solidFill>
            <a:srgbClr val="FF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b="1"/>
              <a:t>Inserir entrada e saída de veículos </a:t>
            </a:r>
          </a:p>
        </p:txBody>
      </p:sp>
      <p:pic>
        <p:nvPicPr>
          <p:cNvPr id="19" name="Gráfico 18" descr="Rosto sorridente sem preenchimento ">
            <a:extLst>
              <a:ext uri="{FF2B5EF4-FFF2-40B4-BE49-F238E27FC236}">
                <a16:creationId xmlns:a16="http://schemas.microsoft.com/office/drawing/2014/main" id="{5FF7D8D9-B0AF-47BC-B863-B0DB35B1C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3985" y="2830297"/>
            <a:ext cx="914400" cy="914400"/>
          </a:xfrm>
          <a:prstGeom prst="rect">
            <a:avLst/>
          </a:prstGeom>
        </p:spPr>
      </p:pic>
      <p:pic>
        <p:nvPicPr>
          <p:cNvPr id="20" name="Gráfico 19" descr="Rosto neutro sem preenchimento ">
            <a:extLst>
              <a:ext uri="{FF2B5EF4-FFF2-40B4-BE49-F238E27FC236}">
                <a16:creationId xmlns:a16="http://schemas.microsoft.com/office/drawing/2014/main" id="{FB225DB8-1BA4-436C-ACB6-BAC56B56B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2286" y="2958579"/>
            <a:ext cx="914400" cy="914400"/>
          </a:xfrm>
          <a:prstGeom prst="rect">
            <a:avLst/>
          </a:prstGeo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4E11F8E3-EE15-4799-A3F4-A8986952C880}"/>
              </a:ext>
            </a:extLst>
          </p:cNvPr>
          <p:cNvSpPr/>
          <p:nvPr/>
        </p:nvSpPr>
        <p:spPr>
          <a:xfrm>
            <a:off x="2857324" y="4260126"/>
            <a:ext cx="203735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latin typeface="Exo 2" panose="00000500000000000000" pitchFamily="50" charset="0"/>
              </a:rPr>
              <a:t>Aplicação antiga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latin typeface="Exo 2" panose="00000500000000000000" pitchFamily="50" charset="0"/>
              </a:rPr>
              <a:t>Falta de descrição dos campos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A4558C0-5303-443F-9D4C-5D51956B7E5E}"/>
              </a:ext>
            </a:extLst>
          </p:cNvPr>
          <p:cNvSpPr/>
          <p:nvPr/>
        </p:nvSpPr>
        <p:spPr>
          <a:xfrm>
            <a:off x="2850436" y="5768307"/>
            <a:ext cx="2037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latin typeface="Exo 2" panose="00000500000000000000" pitchFamily="50" charset="0"/>
              </a:rPr>
              <a:t>Adicionar descrição e máscara nos campos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latin typeface="Exo 2" panose="00000500000000000000" pitchFamily="50" charset="0"/>
              </a:rPr>
              <a:t>Atualizar interface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B6959EA-B69E-4969-A3B3-E881907749DA}"/>
              </a:ext>
            </a:extLst>
          </p:cNvPr>
          <p:cNvSpPr/>
          <p:nvPr/>
        </p:nvSpPr>
        <p:spPr>
          <a:xfrm>
            <a:off x="5129809" y="1762037"/>
            <a:ext cx="20373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latin typeface="Exo 2" panose="00000500000000000000" pitchFamily="50" charset="0"/>
              </a:rPr>
              <a:t>Preenche os campos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latin typeface="Exo 2" panose="00000500000000000000" pitchFamily="50" charset="0"/>
              </a:rPr>
              <a:t>Define os valores cobrados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latin typeface="Exo 2" panose="00000500000000000000" pitchFamily="50" charset="0"/>
              </a:rPr>
              <a:t>Define tempo de tolerância 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376408A-6F41-4912-B9F7-DC8148B92702}"/>
              </a:ext>
            </a:extLst>
          </p:cNvPr>
          <p:cNvSpPr/>
          <p:nvPr/>
        </p:nvSpPr>
        <p:spPr>
          <a:xfrm>
            <a:off x="7305764" y="1926884"/>
            <a:ext cx="2037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latin typeface="Exo 2" panose="00000500000000000000" pitchFamily="50" charset="0"/>
              </a:rPr>
              <a:t>Preenche os campos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latin typeface="Exo 2" panose="00000500000000000000" pitchFamily="50" charset="0"/>
              </a:rPr>
              <a:t>Adiciona um veículo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4726A64-93E5-4C7C-87F8-F15B768FE97C}"/>
              </a:ext>
            </a:extLst>
          </p:cNvPr>
          <p:cNvSpPr/>
          <p:nvPr/>
        </p:nvSpPr>
        <p:spPr>
          <a:xfrm>
            <a:off x="9431345" y="1723143"/>
            <a:ext cx="20373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latin typeface="Exo 2" panose="00000500000000000000" pitchFamily="50" charset="0"/>
              </a:rPr>
              <a:t>Insere placa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latin typeface="Exo 2" panose="00000500000000000000" pitchFamily="50" charset="0"/>
              </a:rPr>
              <a:t>Registra entrada / saída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latin typeface="Exo 2" panose="00000500000000000000" pitchFamily="50" charset="0"/>
              </a:rPr>
              <a:t>Entregar / receber ticket</a:t>
            </a:r>
          </a:p>
        </p:txBody>
      </p:sp>
      <p:pic>
        <p:nvPicPr>
          <p:cNvPr id="26" name="Gráfico 25" descr="Rosto neutro sem preenchimento ">
            <a:extLst>
              <a:ext uri="{FF2B5EF4-FFF2-40B4-BE49-F238E27FC236}">
                <a16:creationId xmlns:a16="http://schemas.microsoft.com/office/drawing/2014/main" id="{4628F7B4-A0A8-4669-AEB6-3C2F23B2E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2376" y="2987160"/>
            <a:ext cx="914400" cy="914400"/>
          </a:xfrm>
          <a:prstGeom prst="rect">
            <a:avLst/>
          </a:prstGeom>
        </p:spPr>
      </p:pic>
      <p:pic>
        <p:nvPicPr>
          <p:cNvPr id="27" name="Gráfico 26" descr="Rosto neutro sem preenchimento ">
            <a:extLst>
              <a:ext uri="{FF2B5EF4-FFF2-40B4-BE49-F238E27FC236}">
                <a16:creationId xmlns:a16="http://schemas.microsoft.com/office/drawing/2014/main" id="{8A737488-E1FD-4DAC-989B-B546A176F9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7361" y="2987160"/>
            <a:ext cx="914400" cy="914400"/>
          </a:xfrm>
          <a:prstGeom prst="rect">
            <a:avLst/>
          </a:prstGeom>
        </p:spPr>
      </p:pic>
      <p:pic>
        <p:nvPicPr>
          <p:cNvPr id="28" name="Gráfico 27" descr="Rosto neutro sem preenchimento ">
            <a:extLst>
              <a:ext uri="{FF2B5EF4-FFF2-40B4-BE49-F238E27FC236}">
                <a16:creationId xmlns:a16="http://schemas.microsoft.com/office/drawing/2014/main" id="{6FAA8278-E0E5-45B1-A6B7-39B7BE4F4D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61533" y="3125068"/>
            <a:ext cx="914400" cy="914400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C75AC193-A4C1-4C6A-9C6C-35EC6FF19A3F}"/>
              </a:ext>
            </a:extLst>
          </p:cNvPr>
          <p:cNvSpPr/>
          <p:nvPr/>
        </p:nvSpPr>
        <p:spPr>
          <a:xfrm>
            <a:off x="4994527" y="4256607"/>
            <a:ext cx="2037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latin typeface="Exo 2" panose="00000500000000000000" pitchFamily="50" charset="0"/>
              </a:rPr>
              <a:t>Nada intuitivo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latin typeface="Exo 2" panose="00000500000000000000" pitchFamily="50" charset="0"/>
              </a:rPr>
              <a:t>Confuso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latin typeface="Exo 2" panose="00000500000000000000" pitchFamily="50" charset="0"/>
              </a:rPr>
              <a:t>Não deixa claro as ações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5577475-1FE4-4F0E-A7D4-242D5296F978}"/>
              </a:ext>
            </a:extLst>
          </p:cNvPr>
          <p:cNvSpPr/>
          <p:nvPr/>
        </p:nvSpPr>
        <p:spPr>
          <a:xfrm>
            <a:off x="5091951" y="5616278"/>
            <a:ext cx="2037351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>
                <a:latin typeface="Exo 2" panose="00000500000000000000" pitchFamily="50" charset="0"/>
              </a:rPr>
              <a:t>Melhorar forma de CRUD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200">
                <a:latin typeface="Exo 2" panose="00000500000000000000" pitchFamily="50" charset="0"/>
              </a:rPr>
              <a:t>Modernizar layout e organizar os elementos na tela para facilitar a visualização</a:t>
            </a:r>
          </a:p>
          <a:p>
            <a:endParaRPr lang="pt-BR" sz="1400" u="sng">
              <a:latin typeface="Exo 2" panose="00000500000000000000" pitchFamily="50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12048B5-7B83-461C-97EF-3A4B27BF9629}"/>
              </a:ext>
            </a:extLst>
          </p:cNvPr>
          <p:cNvSpPr/>
          <p:nvPr/>
        </p:nvSpPr>
        <p:spPr>
          <a:xfrm>
            <a:off x="7381073" y="4074636"/>
            <a:ext cx="20373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latin typeface="Exo 2" panose="00000500000000000000" pitchFamily="50" charset="0"/>
              </a:rPr>
              <a:t>Nada intuitivo, fiquei meio perdido com muita informação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latin typeface="Exo 2" panose="00000500000000000000" pitchFamily="50" charset="0"/>
              </a:rPr>
              <a:t>Informação desnecessária 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A53BE284-BD5C-4367-88BD-DDC33F45E162}"/>
              </a:ext>
            </a:extLst>
          </p:cNvPr>
          <p:cNvSpPr/>
          <p:nvPr/>
        </p:nvSpPr>
        <p:spPr>
          <a:xfrm>
            <a:off x="7346980" y="5556645"/>
            <a:ext cx="203735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latin typeface="Exo 2" panose="00000500000000000000" pitchFamily="50" charset="0"/>
              </a:rPr>
              <a:t>Mapear informações necessárias para facilitar a visualização no cadastro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6DCE2C0-D833-4C8D-AE87-C1372BED6AB9}"/>
              </a:ext>
            </a:extLst>
          </p:cNvPr>
          <p:cNvSpPr/>
          <p:nvPr/>
        </p:nvSpPr>
        <p:spPr>
          <a:xfrm>
            <a:off x="9418424" y="4036751"/>
            <a:ext cx="203735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latin typeface="Exo 2" panose="00000500000000000000" pitchFamily="50" charset="0"/>
              </a:rPr>
              <a:t>Se o cliente perder o papel vai ser um incomodo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latin typeface="Exo 2" panose="00000500000000000000" pitchFamily="50" charset="0"/>
              </a:rPr>
              <a:t>Se vier outra pessoa com o ticket, entrego o carro?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A179259D-F799-4101-913D-16A95233CE78}"/>
              </a:ext>
            </a:extLst>
          </p:cNvPr>
          <p:cNvSpPr/>
          <p:nvPr/>
        </p:nvSpPr>
        <p:spPr>
          <a:xfrm>
            <a:off x="9413915" y="5808894"/>
            <a:ext cx="20373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400">
                <a:latin typeface="Exo 2" panose="00000500000000000000" pitchFamily="50" charset="0"/>
              </a:rPr>
              <a:t>Adicionar pagamento online e ticket para evitar dor de cabeça ao cliente</a:t>
            </a:r>
          </a:p>
        </p:txBody>
      </p:sp>
      <p:pic>
        <p:nvPicPr>
          <p:cNvPr id="35" name="Gráfico 34" descr="Área de Transferência com preenchimento sólido">
            <a:extLst>
              <a:ext uri="{FF2B5EF4-FFF2-40B4-BE49-F238E27FC236}">
                <a16:creationId xmlns:a16="http://schemas.microsoft.com/office/drawing/2014/main" id="{9A735522-C976-4D46-AEA8-758873DA6B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57175" y="1096021"/>
            <a:ext cx="361613" cy="361613"/>
          </a:xfrm>
          <a:prstGeom prst="rect">
            <a:avLst/>
          </a:prstGeom>
        </p:spPr>
      </p:pic>
      <p:pic>
        <p:nvPicPr>
          <p:cNvPr id="36" name="Gráfico 35" descr="Área de Transferência com preenchimento sólido">
            <a:extLst>
              <a:ext uri="{FF2B5EF4-FFF2-40B4-BE49-F238E27FC236}">
                <a16:creationId xmlns:a16="http://schemas.microsoft.com/office/drawing/2014/main" id="{BA942833-472E-4BDF-B4BC-DF6AFAE51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0414" y="1086496"/>
            <a:ext cx="361613" cy="361613"/>
          </a:xfrm>
          <a:prstGeom prst="rect">
            <a:avLst/>
          </a:prstGeom>
        </p:spPr>
      </p:pic>
      <p:pic>
        <p:nvPicPr>
          <p:cNvPr id="37" name="Gráfico 36" descr="Área de Transferência com preenchimento sólido">
            <a:extLst>
              <a:ext uri="{FF2B5EF4-FFF2-40B4-BE49-F238E27FC236}">
                <a16:creationId xmlns:a16="http://schemas.microsoft.com/office/drawing/2014/main" id="{92E8BC6B-AFC6-42D9-BAA7-7227D601C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69507" y="1096021"/>
            <a:ext cx="361613" cy="361613"/>
          </a:xfrm>
          <a:prstGeom prst="rect">
            <a:avLst/>
          </a:prstGeom>
        </p:spPr>
      </p:pic>
      <p:pic>
        <p:nvPicPr>
          <p:cNvPr id="38" name="Gráfico 37" descr="Transferência com preenchimento sólido">
            <a:extLst>
              <a:ext uri="{FF2B5EF4-FFF2-40B4-BE49-F238E27FC236}">
                <a16:creationId xmlns:a16="http://schemas.microsoft.com/office/drawing/2014/main" id="{B976B34E-6302-4110-9B1B-81208FDB93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40372" y="1059332"/>
            <a:ext cx="297571" cy="361612"/>
          </a:xfrm>
          <a:prstGeom prst="rect">
            <a:avLst/>
          </a:prstGeom>
        </p:spPr>
      </p:pic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55006F09-7E63-466E-90F6-E6201660678E}"/>
              </a:ext>
            </a:extLst>
          </p:cNvPr>
          <p:cNvSpPr/>
          <p:nvPr/>
        </p:nvSpPr>
        <p:spPr>
          <a:xfrm>
            <a:off x="1718164" y="111772"/>
            <a:ext cx="5832149" cy="704225"/>
          </a:xfrm>
          <a:prstGeom prst="round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73110082-61F0-445F-9A4C-99DF41BC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654" y="121140"/>
            <a:ext cx="10554448" cy="660473"/>
          </a:xfrm>
        </p:spPr>
        <p:txBody>
          <a:bodyPr>
            <a:normAutofit/>
          </a:bodyPr>
          <a:lstStyle/>
          <a:p>
            <a:r>
              <a:rPr lang="pt-BR" sz="3200" b="1">
                <a:solidFill>
                  <a:schemeClr val="bg1"/>
                </a:solidFill>
                <a:latin typeface="Simplon Mono (Títulos)"/>
              </a:rPr>
              <a:t>Jornada – Simplificada (E-CAR)</a:t>
            </a:r>
          </a:p>
        </p:txBody>
      </p:sp>
      <p:pic>
        <p:nvPicPr>
          <p:cNvPr id="40" name="Imagem 39" descr="Logotipo&#10;&#10;Descrição gerada automaticamente">
            <a:extLst>
              <a:ext uri="{FF2B5EF4-FFF2-40B4-BE49-F238E27FC236}">
                <a16:creationId xmlns:a16="http://schemas.microsoft.com/office/drawing/2014/main" id="{463FC5C5-5DA4-474D-9F43-5048727FAF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74" y="42036"/>
            <a:ext cx="805252" cy="8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09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ráfico 54" descr="Nuvem com preenchimento sólido">
            <a:extLst>
              <a:ext uri="{FF2B5EF4-FFF2-40B4-BE49-F238E27FC236}">
                <a16:creationId xmlns:a16="http://schemas.microsoft.com/office/drawing/2014/main" id="{A7CC757F-302A-4AE8-937A-E1CDEAD87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2295" y="-776310"/>
            <a:ext cx="4836622" cy="483662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B3DDCF2-1011-498A-8D3D-7B14AF64ACAE}"/>
              </a:ext>
            </a:extLst>
          </p:cNvPr>
          <p:cNvSpPr/>
          <p:nvPr/>
        </p:nvSpPr>
        <p:spPr>
          <a:xfrm>
            <a:off x="319899" y="321045"/>
            <a:ext cx="11311506" cy="6187796"/>
          </a:xfrm>
          <a:prstGeom prst="rect">
            <a:avLst/>
          </a:prstGeom>
          <a:noFill/>
          <a:ln w="76200"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 descr="Táxi com preenchimento sólido">
            <a:extLst>
              <a:ext uri="{FF2B5EF4-FFF2-40B4-BE49-F238E27FC236}">
                <a16:creationId xmlns:a16="http://schemas.microsoft.com/office/drawing/2014/main" id="{0C3B23C0-35E1-452B-B515-E2391D38C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1628" y="4144123"/>
            <a:ext cx="914400" cy="9144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2ABF201-5014-4AFB-B002-3D8F94FAC239}"/>
              </a:ext>
            </a:extLst>
          </p:cNvPr>
          <p:cNvSpPr/>
          <p:nvPr/>
        </p:nvSpPr>
        <p:spPr>
          <a:xfrm>
            <a:off x="3197806" y="4159622"/>
            <a:ext cx="87407" cy="985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0DB6F90-05B1-4B54-919B-6878C2401240}"/>
              </a:ext>
            </a:extLst>
          </p:cNvPr>
          <p:cNvSpPr/>
          <p:nvPr/>
        </p:nvSpPr>
        <p:spPr>
          <a:xfrm>
            <a:off x="2224221" y="4159621"/>
            <a:ext cx="87407" cy="9854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 descr="Sensor - ícones de eletrônicos grátis">
            <a:extLst>
              <a:ext uri="{FF2B5EF4-FFF2-40B4-BE49-F238E27FC236}">
                <a16:creationId xmlns:a16="http://schemas.microsoft.com/office/drawing/2014/main" id="{05AEE75F-5CBA-46E4-BD43-D1F707405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446" y="1576211"/>
            <a:ext cx="648071" cy="64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Sql server - Free logo icons">
            <a:extLst>
              <a:ext uri="{FF2B5EF4-FFF2-40B4-BE49-F238E27FC236}">
                <a16:creationId xmlns:a16="http://schemas.microsoft.com/office/drawing/2014/main" id="{BC2F2851-31CD-4B9D-B719-BE0B0EDB3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51" y="1728266"/>
            <a:ext cx="891262" cy="891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áfico 9" descr="Seta para Direita com preenchimento sólido">
            <a:extLst>
              <a:ext uri="{FF2B5EF4-FFF2-40B4-BE49-F238E27FC236}">
                <a16:creationId xmlns:a16="http://schemas.microsoft.com/office/drawing/2014/main" id="{BEDCE19D-0CBA-42EC-AADF-D7CEC88BFE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2219450" y="2978105"/>
            <a:ext cx="1043374" cy="785606"/>
          </a:xfrm>
          <a:prstGeom prst="rect">
            <a:avLst/>
          </a:prstGeom>
        </p:spPr>
      </p:pic>
      <p:pic>
        <p:nvPicPr>
          <p:cNvPr id="11" name="Gráfico 10" descr="Seta para Direita com preenchimento sólido">
            <a:extLst>
              <a:ext uri="{FF2B5EF4-FFF2-40B4-BE49-F238E27FC236}">
                <a16:creationId xmlns:a16="http://schemas.microsoft.com/office/drawing/2014/main" id="{1F615054-CE7D-4A46-AD9D-BBB44E1CB9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22282" y="1793973"/>
            <a:ext cx="785606" cy="785606"/>
          </a:xfrm>
          <a:prstGeom prst="rect">
            <a:avLst/>
          </a:prstGeom>
        </p:spPr>
      </p:pic>
      <p:pic>
        <p:nvPicPr>
          <p:cNvPr id="12" name="Gráfico 11" descr="Selo 1 com preenchimento sólido">
            <a:extLst>
              <a:ext uri="{FF2B5EF4-FFF2-40B4-BE49-F238E27FC236}">
                <a16:creationId xmlns:a16="http://schemas.microsoft.com/office/drawing/2014/main" id="{4EFC9470-E1EF-4F4C-8644-AE23ADA48E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02371" y="4892066"/>
            <a:ext cx="332913" cy="332913"/>
          </a:xfrm>
          <a:prstGeom prst="rect">
            <a:avLst/>
          </a:prstGeom>
        </p:spPr>
      </p:pic>
      <p:pic>
        <p:nvPicPr>
          <p:cNvPr id="13" name="Gráfico 12" descr="Banco de dados com preenchimento sólido">
            <a:extLst>
              <a:ext uri="{FF2B5EF4-FFF2-40B4-BE49-F238E27FC236}">
                <a16:creationId xmlns:a16="http://schemas.microsoft.com/office/drawing/2014/main" id="{FFEA7D13-7A7D-4C59-ACEA-D455D414CB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02441" y="2918639"/>
            <a:ext cx="543017" cy="543017"/>
          </a:xfrm>
          <a:prstGeom prst="rect">
            <a:avLst/>
          </a:prstGeom>
        </p:spPr>
      </p:pic>
      <p:pic>
        <p:nvPicPr>
          <p:cNvPr id="14" name="Gráfico 13" descr="Seta para Direita com preenchimento sólido">
            <a:extLst>
              <a:ext uri="{FF2B5EF4-FFF2-40B4-BE49-F238E27FC236}">
                <a16:creationId xmlns:a16="http://schemas.microsoft.com/office/drawing/2014/main" id="{DA8AFFE7-3453-4259-878F-723692C08C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7124658">
            <a:off x="4767510" y="2628741"/>
            <a:ext cx="405408" cy="405408"/>
          </a:xfrm>
          <a:prstGeom prst="rect">
            <a:avLst/>
          </a:prstGeom>
        </p:spPr>
      </p:pic>
      <p:pic>
        <p:nvPicPr>
          <p:cNvPr id="15" name="Gráfico 14" descr="Web design com preenchimento sólido">
            <a:extLst>
              <a:ext uri="{FF2B5EF4-FFF2-40B4-BE49-F238E27FC236}">
                <a16:creationId xmlns:a16="http://schemas.microsoft.com/office/drawing/2014/main" id="{AE3EB850-101D-4EBE-BF5D-2AA2099EF7D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36526" y="2957831"/>
            <a:ext cx="625212" cy="625212"/>
          </a:xfrm>
          <a:prstGeom prst="rect">
            <a:avLst/>
          </a:prstGeom>
        </p:spPr>
      </p:pic>
      <p:pic>
        <p:nvPicPr>
          <p:cNvPr id="16" name="Gráfico 15" descr="Seta para Direita com preenchimento sólido">
            <a:extLst>
              <a:ext uri="{FF2B5EF4-FFF2-40B4-BE49-F238E27FC236}">
                <a16:creationId xmlns:a16="http://schemas.microsoft.com/office/drawing/2014/main" id="{695E0EFF-69DC-4A90-9E23-CB666E7981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4780396">
            <a:off x="7573828" y="2613345"/>
            <a:ext cx="405408" cy="405408"/>
          </a:xfrm>
          <a:prstGeom prst="rect">
            <a:avLst/>
          </a:prstGeom>
        </p:spPr>
      </p:pic>
      <p:pic>
        <p:nvPicPr>
          <p:cNvPr id="17" name="Gráfico 16" descr="Seta para Direita com preenchimento sólido">
            <a:extLst>
              <a:ext uri="{FF2B5EF4-FFF2-40B4-BE49-F238E27FC236}">
                <a16:creationId xmlns:a16="http://schemas.microsoft.com/office/drawing/2014/main" id="{DF88B08B-7294-464E-82B4-3895EBC022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112900">
            <a:off x="8147154" y="2648166"/>
            <a:ext cx="1244543" cy="1244543"/>
          </a:xfrm>
          <a:prstGeom prst="rect">
            <a:avLst/>
          </a:prstGeom>
        </p:spPr>
      </p:pic>
      <p:pic>
        <p:nvPicPr>
          <p:cNvPr id="18" name="Gráfico 17" descr="Seta para Direita com preenchimento sólido">
            <a:extLst>
              <a:ext uri="{FF2B5EF4-FFF2-40B4-BE49-F238E27FC236}">
                <a16:creationId xmlns:a16="http://schemas.microsoft.com/office/drawing/2014/main" id="{DB414FA9-D5EA-4DEB-972F-7B2B98AC6A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5760810" y="2672511"/>
            <a:ext cx="742432" cy="742432"/>
          </a:xfrm>
          <a:prstGeom prst="rect">
            <a:avLst/>
          </a:prstGeom>
        </p:spPr>
      </p:pic>
      <p:pic>
        <p:nvPicPr>
          <p:cNvPr id="19" name="Picture 16" descr="Entenda as configurações do Spring Boot! - /dev/Kico">
            <a:extLst>
              <a:ext uri="{FF2B5EF4-FFF2-40B4-BE49-F238E27FC236}">
                <a16:creationId xmlns:a16="http://schemas.microsoft.com/office/drawing/2014/main" id="{1306AC14-F1AB-4376-B38A-9BEF0671B5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675" y="3303886"/>
            <a:ext cx="461064" cy="46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>
            <a:extLst>
              <a:ext uri="{FF2B5EF4-FFF2-40B4-BE49-F238E27FC236}">
                <a16:creationId xmlns:a16="http://schemas.microsoft.com/office/drawing/2014/main" id="{848CF4EC-6E4A-42A5-AD64-50B579C7C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177" y="3207395"/>
            <a:ext cx="609945" cy="60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áfico 20" descr="Usuário com preenchimento sólido">
            <a:extLst>
              <a:ext uri="{FF2B5EF4-FFF2-40B4-BE49-F238E27FC236}">
                <a16:creationId xmlns:a16="http://schemas.microsoft.com/office/drawing/2014/main" id="{7C9228CC-4570-465C-B928-5EAE02E9F97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895556" y="3918305"/>
            <a:ext cx="914400" cy="914400"/>
          </a:xfrm>
          <a:prstGeom prst="rect">
            <a:avLst/>
          </a:prstGeom>
        </p:spPr>
      </p:pic>
      <p:pic>
        <p:nvPicPr>
          <p:cNvPr id="22" name="Gráfico 21" descr="Laptop com preenchimento sólido">
            <a:extLst>
              <a:ext uri="{FF2B5EF4-FFF2-40B4-BE49-F238E27FC236}">
                <a16:creationId xmlns:a16="http://schemas.microsoft.com/office/drawing/2014/main" id="{5DE083E4-A2E8-47CF-BF79-697527129A7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708699" y="3731448"/>
            <a:ext cx="1288115" cy="1288115"/>
          </a:xfrm>
          <a:prstGeom prst="rect">
            <a:avLst/>
          </a:prstGeom>
        </p:spPr>
      </p:pic>
      <p:pic>
        <p:nvPicPr>
          <p:cNvPr id="23" name="Gráfico 22" descr="Smartphone com preenchimento sólido">
            <a:extLst>
              <a:ext uri="{FF2B5EF4-FFF2-40B4-BE49-F238E27FC236}">
                <a16:creationId xmlns:a16="http://schemas.microsoft.com/office/drawing/2014/main" id="{5AF7F1C2-310C-4D2D-AA71-2E9B13FC759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363712" y="4771536"/>
            <a:ext cx="831859" cy="831859"/>
          </a:xfrm>
          <a:prstGeom prst="rect">
            <a:avLst/>
          </a:prstGeom>
        </p:spPr>
      </p:pic>
      <p:pic>
        <p:nvPicPr>
          <p:cNvPr id="24" name="Gráfico 23" descr="Usuário com preenchimento sólido">
            <a:extLst>
              <a:ext uri="{FF2B5EF4-FFF2-40B4-BE49-F238E27FC236}">
                <a16:creationId xmlns:a16="http://schemas.microsoft.com/office/drawing/2014/main" id="{92E79F4D-AA4E-43C0-A924-26912B0DAA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081499" y="4996235"/>
            <a:ext cx="914400" cy="914400"/>
          </a:xfrm>
          <a:prstGeom prst="rect">
            <a:avLst/>
          </a:prstGeom>
        </p:spPr>
      </p:pic>
      <p:pic>
        <p:nvPicPr>
          <p:cNvPr id="25" name="Picture 2" descr="Arduino Icon - Download in Flat Style">
            <a:extLst>
              <a:ext uri="{FF2B5EF4-FFF2-40B4-BE49-F238E27FC236}">
                <a16:creationId xmlns:a16="http://schemas.microsoft.com/office/drawing/2014/main" id="{1FF6CAF1-C34F-47E5-8B2D-79699AA26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421" y="2066881"/>
            <a:ext cx="594835" cy="594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>
            <a:extLst>
              <a:ext uri="{FF2B5EF4-FFF2-40B4-BE49-F238E27FC236}">
                <a16:creationId xmlns:a16="http://schemas.microsoft.com/office/drawing/2014/main" id="{8A03C714-341F-4877-A41A-6BE9318B2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437" y="4763697"/>
            <a:ext cx="317313" cy="37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áfico 26" descr="Seta para Direita com preenchimento sólido">
            <a:extLst>
              <a:ext uri="{FF2B5EF4-FFF2-40B4-BE49-F238E27FC236}">
                <a16:creationId xmlns:a16="http://schemas.microsoft.com/office/drawing/2014/main" id="{524A3CC3-633E-412C-AFCE-37135B6DA8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518073">
            <a:off x="7005595" y="4494951"/>
            <a:ext cx="1244543" cy="1244543"/>
          </a:xfrm>
          <a:prstGeom prst="rect">
            <a:avLst/>
          </a:prstGeom>
        </p:spPr>
      </p:pic>
      <p:pic>
        <p:nvPicPr>
          <p:cNvPr id="28" name="Picture 6" descr="Apple Logo – PNG e Vetor – Download de Logo">
            <a:extLst>
              <a:ext uri="{FF2B5EF4-FFF2-40B4-BE49-F238E27FC236}">
                <a16:creationId xmlns:a16="http://schemas.microsoft.com/office/drawing/2014/main" id="{D34252C2-2243-4F48-B1A0-EC5A853A1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98" y="5157671"/>
            <a:ext cx="282382" cy="33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E6DA6AFD-DB6E-4719-BA1F-6AB330A82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629" y="4960431"/>
            <a:ext cx="392023" cy="39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0" descr="Logotipo do Windows (ícone PNG) azul">
            <a:extLst>
              <a:ext uri="{FF2B5EF4-FFF2-40B4-BE49-F238E27FC236}">
                <a16:creationId xmlns:a16="http://schemas.microsoft.com/office/drawing/2014/main" id="{8504EE27-18FD-48EE-BD9D-1E4A129F4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4305" y="3736828"/>
            <a:ext cx="418179" cy="41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Apple Logo – PNG e Vetor – Download de Logo">
            <a:extLst>
              <a:ext uri="{FF2B5EF4-FFF2-40B4-BE49-F238E27FC236}">
                <a16:creationId xmlns:a16="http://schemas.microsoft.com/office/drawing/2014/main" id="{8D6A44CE-6F89-46DA-A78D-FA91E2400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252" y="4079390"/>
            <a:ext cx="282382" cy="33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Pinguim Linux – Tux Linux - PNG Transparent - Image PNG">
            <a:extLst>
              <a:ext uri="{FF2B5EF4-FFF2-40B4-BE49-F238E27FC236}">
                <a16:creationId xmlns:a16="http://schemas.microsoft.com/office/drawing/2014/main" id="{AF89033F-FF40-4EFB-B4AA-0E7811184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326" y="4414525"/>
            <a:ext cx="355743" cy="41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AutoShape 14" descr="Node.js Logo PNG Transparent – Brands Logos">
            <a:extLst>
              <a:ext uri="{FF2B5EF4-FFF2-40B4-BE49-F238E27FC236}">
                <a16:creationId xmlns:a16="http://schemas.microsoft.com/office/drawing/2014/main" id="{FEBFCCC9-9511-4153-9B99-094EAD273D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86652" y="33387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4" name="AutoShape 34" descr="Node.js Logo PNG Transparent – Brands Logos">
            <a:extLst>
              <a:ext uri="{FF2B5EF4-FFF2-40B4-BE49-F238E27FC236}">
                <a16:creationId xmlns:a16="http://schemas.microsoft.com/office/drawing/2014/main" id="{B1E8AFB6-34FB-40E8-B213-F4D7663CCA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39052" y="34911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5" name="Imagem 34" descr="Ícone&#10;&#10;Descrição gerada automaticamente">
            <a:extLst>
              <a:ext uri="{FF2B5EF4-FFF2-40B4-BE49-F238E27FC236}">
                <a16:creationId xmlns:a16="http://schemas.microsoft.com/office/drawing/2014/main" id="{E7479E20-0276-4008-8E97-EEB7304ADCB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282" y="1670191"/>
            <a:ext cx="914401" cy="259318"/>
          </a:xfrm>
          <a:prstGeom prst="rect">
            <a:avLst/>
          </a:prstGeom>
        </p:spPr>
      </p:pic>
      <p:pic>
        <p:nvPicPr>
          <p:cNvPr id="36" name="Picture 36" descr="Azure has a new logo, but where do you download it? Here!">
            <a:extLst>
              <a:ext uri="{FF2B5EF4-FFF2-40B4-BE49-F238E27FC236}">
                <a16:creationId xmlns:a16="http://schemas.microsoft.com/office/drawing/2014/main" id="{FBFC1358-8B74-4AFE-A3B9-5C9A48CB1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85" y="628442"/>
            <a:ext cx="659686" cy="65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Gráfico 36" descr="Envelope com preenchimento sólido">
            <a:extLst>
              <a:ext uri="{FF2B5EF4-FFF2-40B4-BE49-F238E27FC236}">
                <a16:creationId xmlns:a16="http://schemas.microsoft.com/office/drawing/2014/main" id="{0C071A28-CA23-41C0-A686-07F604CE500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458977" y="5237352"/>
            <a:ext cx="597914" cy="597914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EC897D43-55ED-42AB-A20F-CBBD7744570C}"/>
              </a:ext>
            </a:extLst>
          </p:cNvPr>
          <p:cNvSpPr txBox="1"/>
          <p:nvPr/>
        </p:nvSpPr>
        <p:spPr>
          <a:xfrm>
            <a:off x="7382003" y="3474266"/>
            <a:ext cx="925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B564226-C4B4-4A7F-A38A-2FE511B348BD}"/>
              </a:ext>
            </a:extLst>
          </p:cNvPr>
          <p:cNvSpPr txBox="1"/>
          <p:nvPr/>
        </p:nvSpPr>
        <p:spPr>
          <a:xfrm>
            <a:off x="4171765" y="3403989"/>
            <a:ext cx="1071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pt-BR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1680E7C4-E118-4EF3-9488-5892E457AE7E}"/>
              </a:ext>
            </a:extLst>
          </p:cNvPr>
          <p:cNvSpPr txBox="1"/>
          <p:nvPr/>
        </p:nvSpPr>
        <p:spPr>
          <a:xfrm>
            <a:off x="991525" y="1294601"/>
            <a:ext cx="1608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  <a:t>Sensor de presença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445AF49-466D-46D3-8BB5-3A7123037A17}"/>
              </a:ext>
            </a:extLst>
          </p:cNvPr>
          <p:cNvSpPr txBox="1"/>
          <p:nvPr/>
        </p:nvSpPr>
        <p:spPr>
          <a:xfrm>
            <a:off x="5726882" y="5803356"/>
            <a:ext cx="1667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  <a:t>Cliente do estacionamento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6BCD2E6-5495-4F57-A177-9926AAABB9B2}"/>
              </a:ext>
            </a:extLst>
          </p:cNvPr>
          <p:cNvSpPr txBox="1"/>
          <p:nvPr/>
        </p:nvSpPr>
        <p:spPr>
          <a:xfrm>
            <a:off x="8202685" y="4788678"/>
            <a:ext cx="2440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>
                <a:latin typeface="Arial" panose="020B0604020202020204" pitchFamily="34" charset="0"/>
                <a:cs typeface="Arial" panose="020B0604020202020204" pitchFamily="34" charset="0"/>
              </a:rPr>
              <a:t>Gerente/Funcionário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AA5F703-AA40-48A8-9702-B5786E17265A}"/>
              </a:ext>
            </a:extLst>
          </p:cNvPr>
          <p:cNvSpPr txBox="1"/>
          <p:nvPr/>
        </p:nvSpPr>
        <p:spPr>
          <a:xfrm>
            <a:off x="733063" y="3074796"/>
            <a:ext cx="192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Verifica se há vagas disponíveis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A899FF3-952F-43C4-BE43-DC70BFBBE1DF}"/>
              </a:ext>
            </a:extLst>
          </p:cNvPr>
          <p:cNvSpPr txBox="1"/>
          <p:nvPr/>
        </p:nvSpPr>
        <p:spPr>
          <a:xfrm>
            <a:off x="2986288" y="908753"/>
            <a:ext cx="16575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Envia os dados da verificação para a base</a:t>
            </a:r>
          </a:p>
        </p:txBody>
      </p:sp>
      <p:pic>
        <p:nvPicPr>
          <p:cNvPr id="45" name="Gráfico 44" descr="Seta para Direita com preenchimento sólido">
            <a:extLst>
              <a:ext uri="{FF2B5EF4-FFF2-40B4-BE49-F238E27FC236}">
                <a16:creationId xmlns:a16="http://schemas.microsoft.com/office/drawing/2014/main" id="{467CD225-9B22-462A-A5FA-F3046236B1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3483" y="2823333"/>
            <a:ext cx="742432" cy="742432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19A15E36-3F04-4C2D-9371-3E483D012C8A}"/>
              </a:ext>
            </a:extLst>
          </p:cNvPr>
          <p:cNvSpPr txBox="1"/>
          <p:nvPr/>
        </p:nvSpPr>
        <p:spPr>
          <a:xfrm>
            <a:off x="5147568" y="3752455"/>
            <a:ext cx="22900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Envia dados do website para o </a:t>
            </a:r>
            <a:r>
              <a:rPr lang="pt-BR" sz="1400" err="1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 e vise versa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CDE05A7-E3EB-46D7-8670-BD1B0D9F09E7}"/>
              </a:ext>
            </a:extLst>
          </p:cNvPr>
          <p:cNvSpPr txBox="1"/>
          <p:nvPr/>
        </p:nvSpPr>
        <p:spPr>
          <a:xfrm>
            <a:off x="8805677" y="2722328"/>
            <a:ext cx="27087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Disponibiliza as informações através do website para o usuário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9BCE6A2-0694-4B98-BE97-057CC79251C6}"/>
              </a:ext>
            </a:extLst>
          </p:cNvPr>
          <p:cNvSpPr txBox="1"/>
          <p:nvPr/>
        </p:nvSpPr>
        <p:spPr>
          <a:xfrm>
            <a:off x="3857254" y="5326303"/>
            <a:ext cx="14899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Cliente envia mensagem para </a:t>
            </a:r>
            <a:r>
              <a:rPr lang="pt-BR" sz="1400" err="1">
                <a:latin typeface="Arial" panose="020B0604020202020204" pitchFamily="34" charset="0"/>
                <a:cs typeface="Arial" panose="020B0604020202020204" pitchFamily="34" charset="0"/>
              </a:rPr>
              <a:t>check-out</a:t>
            </a:r>
            <a:r>
              <a:rPr lang="pt-BR" sz="1400">
                <a:latin typeface="Arial" panose="020B0604020202020204" pitchFamily="34" charset="0"/>
                <a:cs typeface="Arial" panose="020B0604020202020204" pitchFamily="34" charset="0"/>
              </a:rPr>
              <a:t> do carro </a:t>
            </a:r>
          </a:p>
        </p:txBody>
      </p:sp>
      <p:pic>
        <p:nvPicPr>
          <p:cNvPr id="49" name="Imagem 48" descr="Uma imagem contendo desenho, placa, rua&#10;&#10;Descrição gerada automaticamente">
            <a:extLst>
              <a:ext uri="{FF2B5EF4-FFF2-40B4-BE49-F238E27FC236}">
                <a16:creationId xmlns:a16="http://schemas.microsoft.com/office/drawing/2014/main" id="{9EFD8B2C-EC9A-4464-B057-C7566CC800E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73" y="1933763"/>
            <a:ext cx="1475600" cy="557898"/>
          </a:xfrm>
          <a:prstGeom prst="rect">
            <a:avLst/>
          </a:prstGeom>
        </p:spPr>
      </p:pic>
      <p:sp>
        <p:nvSpPr>
          <p:cNvPr id="50" name="Retângulo 49">
            <a:extLst>
              <a:ext uri="{FF2B5EF4-FFF2-40B4-BE49-F238E27FC236}">
                <a16:creationId xmlns:a16="http://schemas.microsoft.com/office/drawing/2014/main" id="{A5EA5FD3-581E-42A5-82A5-038B0C5E4A37}"/>
              </a:ext>
            </a:extLst>
          </p:cNvPr>
          <p:cNvSpPr/>
          <p:nvPr/>
        </p:nvSpPr>
        <p:spPr>
          <a:xfrm>
            <a:off x="6176671" y="1793973"/>
            <a:ext cx="1763714" cy="7767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E30FAE19-153F-4477-8FA6-ECD2943A82A6}"/>
              </a:ext>
            </a:extLst>
          </p:cNvPr>
          <p:cNvSpPr/>
          <p:nvPr/>
        </p:nvSpPr>
        <p:spPr>
          <a:xfrm>
            <a:off x="4721625" y="1793972"/>
            <a:ext cx="1037533" cy="7767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2" name="Imagem 51" descr="Logotipo&#10;&#10;Descrição gerada automaticamente">
            <a:extLst>
              <a:ext uri="{FF2B5EF4-FFF2-40B4-BE49-F238E27FC236}">
                <a16:creationId xmlns:a16="http://schemas.microsoft.com/office/drawing/2014/main" id="{2BA6062C-1E77-4F54-8582-538ABEF5054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63" y="357688"/>
            <a:ext cx="661088" cy="690601"/>
          </a:xfrm>
          <a:prstGeom prst="rect">
            <a:avLst/>
          </a:prstGeom>
        </p:spPr>
      </p:pic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437B0694-868D-4CD2-9E48-CACA94A2EE45}"/>
              </a:ext>
            </a:extLst>
          </p:cNvPr>
          <p:cNvSpPr/>
          <p:nvPr/>
        </p:nvSpPr>
        <p:spPr>
          <a:xfrm>
            <a:off x="1514756" y="482274"/>
            <a:ext cx="3034095" cy="410808"/>
          </a:xfrm>
          <a:prstGeom prst="round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Título 5">
            <a:extLst>
              <a:ext uri="{FF2B5EF4-FFF2-40B4-BE49-F238E27FC236}">
                <a16:creationId xmlns:a16="http://schemas.microsoft.com/office/drawing/2014/main" id="{EC20BD73-DC55-422B-B420-F5E0AC71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220" y="527340"/>
            <a:ext cx="6095638" cy="385286"/>
          </a:xfrm>
        </p:spPr>
        <p:txBody>
          <a:bodyPr>
            <a:noAutofit/>
          </a:bodyPr>
          <a:lstStyle/>
          <a:p>
            <a:r>
              <a:rPr lang="pt-BR" sz="2400" b="1">
                <a:solidFill>
                  <a:schemeClr val="bg1"/>
                </a:solidFill>
                <a:latin typeface="Simplon Mono (Títulos)"/>
              </a:rPr>
              <a:t>Diagrama de solução</a:t>
            </a:r>
          </a:p>
        </p:txBody>
      </p:sp>
    </p:spTree>
    <p:extLst>
      <p:ext uri="{BB962C8B-B14F-4D97-AF65-F5344CB8AC3E}">
        <p14:creationId xmlns:p14="http://schemas.microsoft.com/office/powerpoint/2010/main" val="194393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816CCBA7-B661-4B1D-8D1F-03D3A1680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24" y="565777"/>
            <a:ext cx="9960552" cy="569833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F15922D-A1D0-43BE-B662-CC76D5F22F95}"/>
              </a:ext>
            </a:extLst>
          </p:cNvPr>
          <p:cNvSpPr/>
          <p:nvPr/>
        </p:nvSpPr>
        <p:spPr>
          <a:xfrm>
            <a:off x="319899" y="321045"/>
            <a:ext cx="11311506" cy="6187796"/>
          </a:xfrm>
          <a:prstGeom prst="rect">
            <a:avLst/>
          </a:prstGeom>
          <a:noFill/>
          <a:ln w="76200"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8C6996E7-352E-42D6-800D-744181009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183" y="574428"/>
            <a:ext cx="661088" cy="690601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F2A26A0E-7B7F-4225-B478-9B05CBFE903E}"/>
              </a:ext>
            </a:extLst>
          </p:cNvPr>
          <p:cNvSpPr/>
          <p:nvPr/>
        </p:nvSpPr>
        <p:spPr>
          <a:xfrm>
            <a:off x="4125876" y="699014"/>
            <a:ext cx="4266284" cy="410808"/>
          </a:xfrm>
          <a:prstGeom prst="round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ítulo 5">
            <a:extLst>
              <a:ext uri="{FF2B5EF4-FFF2-40B4-BE49-F238E27FC236}">
                <a16:creationId xmlns:a16="http://schemas.microsoft.com/office/drawing/2014/main" id="{00033F5E-F16D-4A90-8F24-07F5B2DD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199" y="727085"/>
            <a:ext cx="6095638" cy="385286"/>
          </a:xfrm>
        </p:spPr>
        <p:txBody>
          <a:bodyPr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  <a:latin typeface="Simplon Mono (Títulos)"/>
              </a:rPr>
              <a:t>Lean </a:t>
            </a:r>
            <a:r>
              <a:rPr lang="pt-BR" sz="2400" b="1" err="1">
                <a:solidFill>
                  <a:schemeClr val="bg1"/>
                </a:solidFill>
                <a:latin typeface="Simplon Mono (Títulos)"/>
              </a:rPr>
              <a:t>Ux</a:t>
            </a:r>
            <a:r>
              <a:rPr lang="pt-BR" sz="2400" b="1">
                <a:solidFill>
                  <a:schemeClr val="bg1"/>
                </a:solidFill>
                <a:latin typeface="Simplon Mono (Títulos)"/>
              </a:rPr>
              <a:t> – </a:t>
            </a:r>
            <a:r>
              <a:rPr lang="pt-BR" sz="2400" b="1" err="1">
                <a:solidFill>
                  <a:schemeClr val="bg1"/>
                </a:solidFill>
                <a:latin typeface="Simplon Mono (Títulos)"/>
              </a:rPr>
              <a:t>Car</a:t>
            </a:r>
            <a:r>
              <a:rPr lang="pt-BR" sz="2400" b="1">
                <a:solidFill>
                  <a:schemeClr val="bg1"/>
                </a:solidFill>
                <a:latin typeface="Simplon Mono (Títulos)"/>
              </a:rPr>
              <a:t> </a:t>
            </a:r>
            <a:r>
              <a:rPr lang="pt-BR" sz="2400" b="1" err="1">
                <a:solidFill>
                  <a:schemeClr val="bg1"/>
                </a:solidFill>
                <a:latin typeface="Simplon Mono (Títulos)"/>
              </a:rPr>
              <a:t>Crowd</a:t>
            </a:r>
            <a:r>
              <a:rPr lang="pt-BR" sz="2400" b="1">
                <a:solidFill>
                  <a:schemeClr val="bg1"/>
                </a:solidFill>
                <a:latin typeface="Simplon Mono (Títulos)"/>
              </a:rPr>
              <a:t> System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147D345-429D-4A7D-B872-7AC181C0DD2D}"/>
              </a:ext>
            </a:extLst>
          </p:cNvPr>
          <p:cNvSpPr/>
          <p:nvPr/>
        </p:nvSpPr>
        <p:spPr>
          <a:xfrm>
            <a:off x="1115724" y="1265029"/>
            <a:ext cx="9960552" cy="45719"/>
          </a:xfrm>
          <a:prstGeom prst="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3E65931-6913-4C08-B63C-079C5B1CDC51}"/>
              </a:ext>
            </a:extLst>
          </p:cNvPr>
          <p:cNvSpPr/>
          <p:nvPr/>
        </p:nvSpPr>
        <p:spPr>
          <a:xfrm>
            <a:off x="1115724" y="1417429"/>
            <a:ext cx="9960552" cy="45719"/>
          </a:xfrm>
          <a:prstGeom prst="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C78CEF1-B08A-4D99-A5F1-8C65A75F24D9}"/>
              </a:ext>
            </a:extLst>
          </p:cNvPr>
          <p:cNvSpPr/>
          <p:nvPr/>
        </p:nvSpPr>
        <p:spPr>
          <a:xfrm rot="16200000">
            <a:off x="2467943" y="3866837"/>
            <a:ext cx="4457037" cy="71119"/>
          </a:xfrm>
          <a:prstGeom prst="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5764A1B-3A70-4BBA-88E8-6BA084EF923C}"/>
              </a:ext>
            </a:extLst>
          </p:cNvPr>
          <p:cNvSpPr/>
          <p:nvPr/>
        </p:nvSpPr>
        <p:spPr>
          <a:xfrm rot="16200000">
            <a:off x="5577841" y="3866836"/>
            <a:ext cx="4457037" cy="71119"/>
          </a:xfrm>
          <a:prstGeom prst="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4317659-6DD5-452C-BF3E-764A3B673D18}"/>
              </a:ext>
            </a:extLst>
          </p:cNvPr>
          <p:cNvSpPr/>
          <p:nvPr/>
        </p:nvSpPr>
        <p:spPr>
          <a:xfrm>
            <a:off x="1251730" y="3835098"/>
            <a:ext cx="3284714" cy="45720"/>
          </a:xfrm>
          <a:prstGeom prst="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5F3B235-23A5-4DEE-A069-DF60C8C9D3A3}"/>
              </a:ext>
            </a:extLst>
          </p:cNvPr>
          <p:cNvSpPr/>
          <p:nvPr/>
        </p:nvSpPr>
        <p:spPr>
          <a:xfrm>
            <a:off x="1234576" y="1569537"/>
            <a:ext cx="3312471" cy="564063"/>
          </a:xfrm>
          <a:prstGeom prst="round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ítulo 5">
            <a:extLst>
              <a:ext uri="{FF2B5EF4-FFF2-40B4-BE49-F238E27FC236}">
                <a16:creationId xmlns:a16="http://schemas.microsoft.com/office/drawing/2014/main" id="{4465AC98-1415-4A47-881D-5A2F6FCE339C}"/>
              </a:ext>
            </a:extLst>
          </p:cNvPr>
          <p:cNvSpPr txBox="1">
            <a:spLocks/>
          </p:cNvSpPr>
          <p:nvPr/>
        </p:nvSpPr>
        <p:spPr>
          <a:xfrm>
            <a:off x="922305" y="1673877"/>
            <a:ext cx="3937011" cy="385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b="1">
                <a:solidFill>
                  <a:schemeClr val="bg1"/>
                </a:solidFill>
                <a:latin typeface="Simplon Mono (Títulos)"/>
              </a:rPr>
              <a:t>Problemas, tarefas e necessidades identificadas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23204CBC-12DE-4685-831F-3D4B571D87AD}"/>
              </a:ext>
            </a:extLst>
          </p:cNvPr>
          <p:cNvSpPr/>
          <p:nvPr/>
        </p:nvSpPr>
        <p:spPr>
          <a:xfrm>
            <a:off x="4983774" y="1569536"/>
            <a:ext cx="2427928" cy="564063"/>
          </a:xfrm>
          <a:prstGeom prst="round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ítulo 5">
            <a:extLst>
              <a:ext uri="{FF2B5EF4-FFF2-40B4-BE49-F238E27FC236}">
                <a16:creationId xmlns:a16="http://schemas.microsoft.com/office/drawing/2014/main" id="{DC1BE0F2-97F1-42EC-83CB-032D51E41F35}"/>
              </a:ext>
            </a:extLst>
          </p:cNvPr>
          <p:cNvSpPr txBox="1">
            <a:spLocks/>
          </p:cNvSpPr>
          <p:nvPr/>
        </p:nvSpPr>
        <p:spPr>
          <a:xfrm>
            <a:off x="4190158" y="1682506"/>
            <a:ext cx="3937011" cy="385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b="1">
                <a:solidFill>
                  <a:schemeClr val="bg1"/>
                </a:solidFill>
                <a:latin typeface="Simplon Mono (Títulos)"/>
              </a:rPr>
              <a:t>Ideias e soluções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F4E9E768-07AD-43F1-813D-2ADCE3D08599}"/>
              </a:ext>
            </a:extLst>
          </p:cNvPr>
          <p:cNvSpPr/>
          <p:nvPr/>
        </p:nvSpPr>
        <p:spPr>
          <a:xfrm>
            <a:off x="8217181" y="1569536"/>
            <a:ext cx="2427928" cy="723993"/>
          </a:xfrm>
          <a:prstGeom prst="round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ítulo 5">
            <a:extLst>
              <a:ext uri="{FF2B5EF4-FFF2-40B4-BE49-F238E27FC236}">
                <a16:creationId xmlns:a16="http://schemas.microsoft.com/office/drawing/2014/main" id="{3C9BB80D-3A3C-4FA6-A973-E650DD18DA9B}"/>
              </a:ext>
            </a:extLst>
          </p:cNvPr>
          <p:cNvSpPr txBox="1">
            <a:spLocks/>
          </p:cNvSpPr>
          <p:nvPr/>
        </p:nvSpPr>
        <p:spPr>
          <a:xfrm>
            <a:off x="8021943" y="1701834"/>
            <a:ext cx="2874309" cy="494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b="1">
                <a:solidFill>
                  <a:schemeClr val="bg1"/>
                </a:solidFill>
                <a:latin typeface="Simplon Mono (Títulos)"/>
              </a:rPr>
              <a:t>Benefícios para o negócio ou para o usuário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2CE54C16-F45B-4749-A5C1-76A8AE127C74}"/>
              </a:ext>
            </a:extLst>
          </p:cNvPr>
          <p:cNvSpPr/>
          <p:nvPr/>
        </p:nvSpPr>
        <p:spPr>
          <a:xfrm>
            <a:off x="1622123" y="3937590"/>
            <a:ext cx="2388576" cy="514218"/>
          </a:xfrm>
          <a:prstGeom prst="roundRect">
            <a:avLst/>
          </a:prstGeom>
          <a:solidFill>
            <a:srgbClr val="FF8000"/>
          </a:solidFill>
          <a:ln>
            <a:solidFill>
              <a:srgbClr val="FF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Título 5">
            <a:extLst>
              <a:ext uri="{FF2B5EF4-FFF2-40B4-BE49-F238E27FC236}">
                <a16:creationId xmlns:a16="http://schemas.microsoft.com/office/drawing/2014/main" id="{6E697547-9B44-432E-BD83-7F1499E70623}"/>
              </a:ext>
            </a:extLst>
          </p:cNvPr>
          <p:cNvSpPr txBox="1">
            <a:spLocks/>
          </p:cNvSpPr>
          <p:nvPr/>
        </p:nvSpPr>
        <p:spPr>
          <a:xfrm>
            <a:off x="834362" y="4029792"/>
            <a:ext cx="3937011" cy="385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b="1">
                <a:solidFill>
                  <a:schemeClr val="bg1"/>
                </a:solidFill>
                <a:latin typeface="Simplon Mono (Títulos)"/>
              </a:rPr>
              <a:t>Clientes e usuários</a:t>
            </a:r>
          </a:p>
        </p:txBody>
      </p:sp>
    </p:spTree>
    <p:extLst>
      <p:ext uri="{BB962C8B-B14F-4D97-AF65-F5344CB8AC3E}">
        <p14:creationId xmlns:p14="http://schemas.microsoft.com/office/powerpoint/2010/main" val="1068074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9E4EC373333D34297701B43A0CEAEC0" ma:contentTypeVersion="9" ma:contentTypeDescription="Crie um novo documento." ma:contentTypeScope="" ma:versionID="6167749ae93511b14253e98436424d89">
  <xsd:schema xmlns:xsd="http://www.w3.org/2001/XMLSchema" xmlns:xs="http://www.w3.org/2001/XMLSchema" xmlns:p="http://schemas.microsoft.com/office/2006/metadata/properties" xmlns:ns2="1c694d5f-2e14-43c6-bf9d-1a8af7616951" xmlns:ns3="6fb731b2-bdc0-42bb-becb-c6b54008358b" targetNamespace="http://schemas.microsoft.com/office/2006/metadata/properties" ma:root="true" ma:fieldsID="a0e62538ab6c5fbe1a2bfed7d9994cad" ns2:_="" ns3:_="">
    <xsd:import namespace="1c694d5f-2e14-43c6-bf9d-1a8af7616951"/>
    <xsd:import namespace="6fb731b2-bdc0-42bb-becb-c6b5400835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694d5f-2e14-43c6-bf9d-1a8af76169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b731b2-bdc0-42bb-becb-c6b54008358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680e0b2-c83b-43de-80cf-5686592c24a1}" ma:internalName="TaxCatchAll" ma:showField="CatchAllData" ma:web="6fb731b2-bdc0-42bb-becb-c6b5400835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030486-7445-4FF3-8919-FB4424BBA1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6608A8-1325-4A26-9FE9-D3718185D3AF}">
  <ds:schemaRefs>
    <ds:schemaRef ds:uri="1c694d5f-2e14-43c6-bf9d-1a8af7616951"/>
    <ds:schemaRef ds:uri="6fb731b2-bdc0-42bb-becb-c6b5400835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Apresentação do PowerPoint</vt:lpstr>
      <vt:lpstr>Proto-Personas - Funcionário</vt:lpstr>
      <vt:lpstr>Mapa de empatia </vt:lpstr>
      <vt:lpstr>Jornada – Simplificada (Pollipark)</vt:lpstr>
      <vt:lpstr>Jornada – Simplificada (Dimep)</vt:lpstr>
      <vt:lpstr>Jornada – Simplificada (E-CAR)</vt:lpstr>
      <vt:lpstr>Diagrama de solução</vt:lpstr>
      <vt:lpstr>Lean Ux – Car Crowd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Penalva - Genial</dc:creator>
  <cp:revision>21</cp:revision>
  <dcterms:created xsi:type="dcterms:W3CDTF">2023-03-10T14:06:09Z</dcterms:created>
  <dcterms:modified xsi:type="dcterms:W3CDTF">2023-04-10T20:13:35Z</dcterms:modified>
</cp:coreProperties>
</file>