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notesMasterIdLst>
    <p:notesMasterId r:id="rId21"/>
  </p:notesMasterIdLst>
  <p:sldIdLst>
    <p:sldId id="257" r:id="rId8"/>
    <p:sldId id="960" r:id="rId9"/>
    <p:sldId id="961" r:id="rId10"/>
    <p:sldId id="962" r:id="rId11"/>
    <p:sldId id="963" r:id="rId12"/>
    <p:sldId id="979" r:id="rId13"/>
    <p:sldId id="973" r:id="rId14"/>
    <p:sldId id="972" r:id="rId15"/>
    <p:sldId id="975" r:id="rId16"/>
    <p:sldId id="980" r:id="rId17"/>
    <p:sldId id="977" r:id="rId18"/>
    <p:sldId id="978" r:id="rId19"/>
    <p:sldId id="27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FB661"/>
    <a:srgbClr val="63B1BC"/>
    <a:srgbClr val="2DBEFA"/>
    <a:srgbClr val="F4F5F5"/>
    <a:srgbClr val="0762C8"/>
    <a:srgbClr val="63666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B74732-034C-4026-AB3C-DDFD24BDE2E2}" v="301" dt="2023-03-10T13:33:40.543"/>
    <p1510:client id="{842837D3-7263-115E-96FF-74AC9986678E}" v="20" dt="2023-03-13T21:57:55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6101" autoAdjust="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652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084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28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511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407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699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797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5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261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24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1.sv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9E2DD383-A239-2460-2EF1-673551633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97" y="-3262"/>
            <a:ext cx="11028607" cy="68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0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/>
              <a:t>Paleta de cores</a:t>
            </a:r>
          </a:p>
        </p:txBody>
      </p:sp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69C0AE70-EF4C-4F98-8794-579EAC294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47" y="1121708"/>
            <a:ext cx="10219306" cy="22176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BAA44D8-D9A3-4EC0-A2DA-4E32679EA226}"/>
              </a:ext>
            </a:extLst>
          </p:cNvPr>
          <p:cNvSpPr txBox="1"/>
          <p:nvPr/>
        </p:nvSpPr>
        <p:spPr>
          <a:xfrm>
            <a:off x="1324993" y="3750053"/>
            <a:ext cx="8973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Escolhemos essa paleta com a intenção de passar um ar de inovação e otimismo para o nosso cliente, sendo a cor que vai ser predominante é a #FF8000. </a:t>
            </a:r>
            <a:endParaRPr lang="pt-BR" dirty="0"/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63A144C5-36EE-47D9-856B-DC73120D5B2A}"/>
              </a:ext>
            </a:extLst>
          </p:cNvPr>
          <p:cNvSpPr txBox="1">
            <a:spLocks/>
          </p:cNvSpPr>
          <p:nvPr/>
        </p:nvSpPr>
        <p:spPr>
          <a:xfrm>
            <a:off x="672351" y="4476880"/>
            <a:ext cx="9386047" cy="6604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highlight>
                  <a:srgbClr val="0762C8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Tipos de imagem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8EE06B4-8892-4B16-BD62-0DD1FD4E8C7A}"/>
              </a:ext>
            </a:extLst>
          </p:cNvPr>
          <p:cNvSpPr txBox="1"/>
          <p:nvPr/>
        </p:nvSpPr>
        <p:spPr>
          <a:xfrm>
            <a:off x="1324993" y="5366960"/>
            <a:ext cx="8973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Utilizaremos imagens de estacionamento e de carros dentro da nossa aplicação.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4710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/>
              <a:t>Fonte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AA44D8-D9A3-4EC0-A2DA-4E32679EA226}"/>
              </a:ext>
            </a:extLst>
          </p:cNvPr>
          <p:cNvSpPr txBox="1"/>
          <p:nvPr/>
        </p:nvSpPr>
        <p:spPr>
          <a:xfrm>
            <a:off x="1174073" y="1345970"/>
            <a:ext cx="8973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Utilizaremos a fonte “</a:t>
            </a:r>
            <a:r>
              <a:rPr lang="pt-BR" dirty="0" err="1">
                <a:latin typeface="+mj-lt"/>
              </a:rPr>
              <a:t>Roboto</a:t>
            </a:r>
            <a:r>
              <a:rPr lang="pt-BR" dirty="0">
                <a:latin typeface="+mj-lt"/>
              </a:rPr>
              <a:t>”, com fonte padrão do nosso sistema.</a:t>
            </a:r>
            <a:endParaRPr lang="pt-BR" dirty="0"/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CB48DD07-9479-4616-9049-9B9C0ADD619D}"/>
              </a:ext>
            </a:extLst>
          </p:cNvPr>
          <p:cNvSpPr txBox="1">
            <a:spLocks/>
          </p:cNvSpPr>
          <p:nvPr/>
        </p:nvSpPr>
        <p:spPr>
          <a:xfrm>
            <a:off x="672352" y="2020060"/>
            <a:ext cx="9386047" cy="6604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highlight>
                  <a:srgbClr val="0762C8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Deficiência a ser tratada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F9BC723-F53C-4A70-8CDE-685977D3A47B}"/>
              </a:ext>
            </a:extLst>
          </p:cNvPr>
          <p:cNvSpPr txBox="1"/>
          <p:nvPr/>
        </p:nvSpPr>
        <p:spPr>
          <a:xfrm>
            <a:off x="1174073" y="2885887"/>
            <a:ext cx="8973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Trataremos a deficiência auditiva, pois pessoas que tem esse tipo de deficiência conseguem dirigir carros e automaticamente trabalhar nessa área também, utilizaremos uma aplicação que converte o texto do site para Libras.</a:t>
            </a:r>
            <a:endParaRPr lang="pt-BR" dirty="0"/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8ABC7A78-CE19-4BE4-96EB-A3CFB7264CB1}"/>
              </a:ext>
            </a:extLst>
          </p:cNvPr>
          <p:cNvSpPr txBox="1">
            <a:spLocks/>
          </p:cNvSpPr>
          <p:nvPr/>
        </p:nvSpPr>
        <p:spPr>
          <a:xfrm>
            <a:off x="672352" y="4014572"/>
            <a:ext cx="9386047" cy="6604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45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highlight>
                  <a:srgbClr val="0762C8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Padrão de formas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25F32C7-CEA1-4336-A942-C2F4327EF730}"/>
              </a:ext>
            </a:extLst>
          </p:cNvPr>
          <p:cNvSpPr txBox="1"/>
          <p:nvPr/>
        </p:nvSpPr>
        <p:spPr>
          <a:xfrm>
            <a:off x="1085295" y="4979803"/>
            <a:ext cx="8973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padrão de forma que iremos utilizar no projeto será algo que remete a objetos circulares e redondos, igual a roda de carros ou volante, dessa forma traremos um ar de familiaridade para o usuário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3166273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9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/>
              <a:t>Dados do Grupo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1"/>
            <a:ext cx="10273806" cy="33123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Qual o nome do Grupo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+mj-lt"/>
              </a:rPr>
              <a:t>	</a:t>
            </a:r>
            <a:r>
              <a:rPr lang="pt-BR" dirty="0" err="1">
                <a:latin typeface="+mj-lt"/>
              </a:rPr>
              <a:t>Car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Crowd</a:t>
            </a:r>
            <a:r>
              <a:rPr lang="pt-BR" dirty="0">
                <a:latin typeface="+mj-lt"/>
              </a:rPr>
              <a:t> System (grupo 7)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RA e Integrantes do Grupo</a:t>
            </a:r>
          </a:p>
          <a:p>
            <a:pPr marL="0" indent="0">
              <a:buNone/>
            </a:pPr>
            <a:r>
              <a:rPr lang="pt-BR" dirty="0">
                <a:latin typeface="+mj-lt"/>
              </a:rPr>
              <a:t>	</a:t>
            </a:r>
            <a:r>
              <a:rPr lang="pt-BR" sz="2400" dirty="0">
                <a:latin typeface="+mj-lt"/>
              </a:rPr>
              <a:t>Lucas Penalva – 01221058</a:t>
            </a:r>
          </a:p>
          <a:p>
            <a:pPr marL="0" indent="0">
              <a:buNone/>
            </a:pPr>
            <a:r>
              <a:rPr lang="pt-BR" sz="2400" dirty="0">
                <a:latin typeface="+mj-lt"/>
              </a:rPr>
              <a:t>	</a:t>
            </a:r>
            <a:r>
              <a:rPr lang="pt-BR" sz="2400" dirty="0" err="1">
                <a:latin typeface="+mj-lt"/>
              </a:rPr>
              <a:t>Maryanna</a:t>
            </a:r>
            <a:r>
              <a:rPr lang="pt-BR" sz="2400" dirty="0">
                <a:latin typeface="+mj-lt"/>
              </a:rPr>
              <a:t> Silva – 01221207</a:t>
            </a:r>
          </a:p>
          <a:p>
            <a:pPr marL="0" indent="0">
              <a:buNone/>
            </a:pPr>
            <a:r>
              <a:rPr lang="pt-BR" sz="2400" dirty="0">
                <a:latin typeface="+mj-lt"/>
              </a:rPr>
              <a:t>	Vitoria Vieira – 01221148</a:t>
            </a:r>
          </a:p>
          <a:p>
            <a:pPr marL="0" indent="0">
              <a:buNone/>
            </a:pPr>
            <a:r>
              <a:rPr lang="pt-BR" sz="2400" dirty="0">
                <a:latin typeface="+mj-lt"/>
              </a:rPr>
              <a:t>	Felipe Gomes – 01221101</a:t>
            </a:r>
          </a:p>
          <a:p>
            <a:pPr marL="0" indent="0">
              <a:buNone/>
            </a:pPr>
            <a:r>
              <a:rPr lang="pt-BR" sz="2400" dirty="0">
                <a:latin typeface="+mj-lt"/>
              </a:rPr>
              <a:t>	Gabriel Romão – 01221073</a:t>
            </a:r>
          </a:p>
          <a:p>
            <a:pPr marL="0" indent="0">
              <a:buNone/>
            </a:pPr>
            <a:r>
              <a:rPr lang="pt-BR" sz="2400" dirty="0">
                <a:latin typeface="+mj-lt"/>
              </a:rPr>
              <a:t>	Diogo Henrique – 01221183</a:t>
            </a:r>
            <a:endParaRPr lang="pt-BR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3600" dirty="0"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7954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/>
              <a:t>Negócio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5261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Descreva a ideia escolhida para o projeto.</a:t>
            </a:r>
          </a:p>
          <a:p>
            <a:pPr marL="0" indent="0">
              <a:buNone/>
            </a:pPr>
            <a:r>
              <a:rPr lang="pt-BR" dirty="0">
                <a:latin typeface="+mj-lt"/>
              </a:rPr>
              <a:t>	</a:t>
            </a:r>
            <a:r>
              <a:rPr lang="pt-BR" sz="1600" dirty="0">
                <a:latin typeface="+mj-lt"/>
              </a:rPr>
              <a:t>A ideia é desenvolver um sistema onde ajude os gerentes de estacionamento a gerenciar todo o estacionamento, tanto os carros dos clientes, quanto os funcionários. Queremos também tirar o ticket de estacionamento que o cliente recebe, para assim evitar dor de cabeça de ambos os lado.</a:t>
            </a: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Visite uma empresa para conhecer e/ou faça uma OBSERVAÇÃO EM CAMPO (virtual).  </a:t>
            </a: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r>
              <a:rPr lang="pt-BR" sz="2000" dirty="0">
                <a:latin typeface="+mj-lt"/>
              </a:rPr>
              <a:t>	</a:t>
            </a:r>
            <a:r>
              <a:rPr lang="pt-BR" sz="1600" dirty="0">
                <a:latin typeface="+mj-lt"/>
              </a:rPr>
              <a:t>Site: https://www.digitalsof.com/ecar/e-car.html</a:t>
            </a:r>
            <a:endParaRPr lang="pt-BR" sz="2000" dirty="0">
              <a:latin typeface="+mj-lt"/>
            </a:endParaRP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r>
              <a:rPr lang="pt-BR" sz="2000" b="1" dirty="0">
                <a:latin typeface="+mj-lt"/>
              </a:rPr>
              <a:t>Orientações:</a:t>
            </a:r>
          </a:p>
          <a:p>
            <a:r>
              <a:rPr lang="pt-BR" sz="2000" dirty="0">
                <a:latin typeface="+mj-lt"/>
              </a:rPr>
              <a:t>Olhe como funcionam as coisas (passo a passo do hoje)</a:t>
            </a:r>
          </a:p>
          <a:p>
            <a:r>
              <a:rPr lang="pt-BR" sz="2000" dirty="0">
                <a:latin typeface="+mj-lt"/>
              </a:rPr>
              <a:t>Veja se já não existem pesquisas na WEB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600" dirty="0"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290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/>
              <a:t>Negócio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5261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Coloque detalhes do que foi pesquisado, como links que apontam para vídeos e documentos.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253746"/>
                </a:solidFill>
                <a:latin typeface="+mj-lt"/>
              </a:rPr>
              <a:t>	</a:t>
            </a:r>
            <a:r>
              <a:rPr lang="pt-BR" sz="1600" dirty="0">
                <a:solidFill>
                  <a:srgbClr val="253746"/>
                </a:solidFill>
                <a:latin typeface="+mj-lt"/>
              </a:rPr>
              <a:t>Site muito arcaico, remete muito a sites de 15 anos atrás. As informações apresentadas no site são organizadas pelo menos. O produto é pago, e precisa baixar um software para usar o sistema de gerenciamento, esse sistema pode ser personalizado como, a quantidade de computadores que vai ter o software, se vai ser local ou em nuvem e a quantidade de vagas que pode chegar, sendo assim o valor pode chegar até R$9900,00 (caso escolher o máximo de tudo).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253746"/>
                </a:solidFill>
                <a:latin typeface="+mj-lt"/>
              </a:rPr>
              <a:t>	O software em si, não é intuitivo, o design é datado e tem muitas funcionalidades para o usuário(funcionário ou gerente), isso acaba dando um ar de confusão e até de receio de utilizar. No sistema, dá para imprimir recibo de pagamento, fazer cadastro de mensalidade dos clientes do estacionamento, inserir placas etc.</a:t>
            </a: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dirty="0">
                <a:solidFill>
                  <a:srgbClr val="253746"/>
                </a:solidFill>
                <a:latin typeface="+mj-lt"/>
              </a:rPr>
              <a:t>	</a:t>
            </a:r>
            <a:r>
              <a:rPr lang="pt-BR" sz="1600" dirty="0">
                <a:solidFill>
                  <a:srgbClr val="253746"/>
                </a:solidFill>
                <a:latin typeface="+mj-lt"/>
              </a:rPr>
              <a:t>-</a:t>
            </a:r>
            <a:r>
              <a:rPr lang="pt-BR" sz="2400" dirty="0">
                <a:solidFill>
                  <a:srgbClr val="253746"/>
                </a:solidFill>
                <a:latin typeface="+mj-lt"/>
              </a:rPr>
              <a:t> </a:t>
            </a:r>
            <a:r>
              <a:rPr lang="pt-BR" sz="1600" dirty="0">
                <a:solidFill>
                  <a:srgbClr val="253746"/>
                </a:solidFill>
                <a:latin typeface="+mj-lt"/>
              </a:rPr>
              <a:t>Link do vídeo mostrando como funciona o sistema: https://www.youtube.com/watch?v=vbt5U79Tk1E&amp;t=99s</a:t>
            </a: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048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r>
              <a:rPr lang="pt-BR" dirty="0"/>
              <a:t> - Gerente</a:t>
            </a:r>
          </a:p>
        </p:txBody>
      </p:sp>
      <p:pic>
        <p:nvPicPr>
          <p:cNvPr id="5" name="Imagem 4" descr="Interface gráfica do usuário, Texto&#10;&#10;Descrição gerada automaticamente com confiança média">
            <a:extLst>
              <a:ext uri="{FF2B5EF4-FFF2-40B4-BE49-F238E27FC236}">
                <a16:creationId xmlns:a16="http://schemas.microsoft.com/office/drawing/2014/main" id="{61631AEE-A63B-429E-998B-480AB515D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96" y="1082187"/>
            <a:ext cx="10652498" cy="526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10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r>
              <a:rPr lang="pt-BR" dirty="0"/>
              <a:t> - Funcionário</a:t>
            </a:r>
          </a:p>
        </p:txBody>
      </p:sp>
      <p:pic>
        <p:nvPicPr>
          <p:cNvPr id="3" name="Imagem 2" descr="Tabela&#10;&#10;Descrição gerada automaticamente com confiança média">
            <a:extLst>
              <a:ext uri="{FF2B5EF4-FFF2-40B4-BE49-F238E27FC236}">
                <a16:creationId xmlns:a16="http://schemas.microsoft.com/office/drawing/2014/main" id="{71C97DED-A569-498E-BA17-073371615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70" y="1186249"/>
            <a:ext cx="10118060" cy="514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30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Mapa de empatia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FA4555-1068-452F-ABE7-E4E090137631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321058DC-F1AB-4FF2-8DB6-50528E54B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65" y="766609"/>
            <a:ext cx="8083822" cy="569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51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Jornada – Simplificada (</a:t>
            </a:r>
            <a:r>
              <a:rPr lang="pt-BR" dirty="0" err="1"/>
              <a:t>Pollipark</a:t>
            </a:r>
            <a:r>
              <a:rPr lang="pt-BR" dirty="0"/>
              <a:t>)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72352" y="29528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72352" y="5453500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7" name="Seta: Pentágono 56">
            <a:extLst>
              <a:ext uri="{FF2B5EF4-FFF2-40B4-BE49-F238E27FC236}">
                <a16:creationId xmlns:a16="http://schemas.microsoft.com/office/drawing/2014/main" id="{7F002D23-EA12-4C3E-8CD9-8A8226298C53}"/>
              </a:ext>
            </a:extLst>
          </p:cNvPr>
          <p:cNvSpPr/>
          <p:nvPr/>
        </p:nvSpPr>
        <p:spPr>
          <a:xfrm>
            <a:off x="7373176" y="996615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         Suporte</a:t>
            </a:r>
          </a:p>
        </p:txBody>
      </p:sp>
      <p:pic>
        <p:nvPicPr>
          <p:cNvPr id="76" name="Gráfico 75" descr="Call center">
            <a:extLst>
              <a:ext uri="{FF2B5EF4-FFF2-40B4-BE49-F238E27FC236}">
                <a16:creationId xmlns:a16="http://schemas.microsoft.com/office/drawing/2014/main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6353" y="1013153"/>
            <a:ext cx="516917" cy="516917"/>
          </a:xfrm>
          <a:prstGeom prst="rect">
            <a:avLst/>
          </a:prstGeom>
        </p:spPr>
      </p:pic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74258" y="2895955"/>
            <a:ext cx="869685" cy="86968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D75188A-2B54-413D-BA6D-55A336484FB8}"/>
              </a:ext>
            </a:extLst>
          </p:cNvPr>
          <p:cNvSpPr txBox="1"/>
          <p:nvPr/>
        </p:nvSpPr>
        <p:spPr>
          <a:xfrm>
            <a:off x="3517896" y="4189603"/>
            <a:ext cx="3360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Muitos campos a serem preenchido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tem data prevista para retorno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0960CB-B22A-4910-9CD9-F350759280BD}"/>
              </a:ext>
            </a:extLst>
          </p:cNvPr>
          <p:cNvSpPr txBox="1"/>
          <p:nvPr/>
        </p:nvSpPr>
        <p:spPr>
          <a:xfrm>
            <a:off x="3517896" y="5590952"/>
            <a:ext cx="3626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Excluir campos desnecessários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Validar campos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Informar uma estimativa de tempo para contato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B215CAF-F874-4BDF-9D10-A2F4EBB4C038}"/>
              </a:ext>
            </a:extLst>
          </p:cNvPr>
          <p:cNvSpPr txBox="1"/>
          <p:nvPr/>
        </p:nvSpPr>
        <p:spPr>
          <a:xfrm>
            <a:off x="7243311" y="1713632"/>
            <a:ext cx="4631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Clica na opção “Suporte”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Insere nome de usuário e senha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Clica em “Login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Entra em contato com o suporte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36" name="Gráfico 35" descr="Contorno de rosto irritado com preenchimento sólido">
            <a:extLst>
              <a:ext uri="{FF2B5EF4-FFF2-40B4-BE49-F238E27FC236}">
                <a16:creationId xmlns:a16="http://schemas.microsoft.com/office/drawing/2014/main" id="{7E29D53A-E597-4A96-B032-D1B07A1F71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6465" y="2838487"/>
            <a:ext cx="889326" cy="889326"/>
          </a:xfrm>
          <a:prstGeom prst="rect">
            <a:avLst/>
          </a:prstGeom>
        </p:spPr>
      </p:pic>
      <p:pic>
        <p:nvPicPr>
          <p:cNvPr id="37" name="Gráfico 36" descr="Contorno de rosto nervoso com preenchimento sólido">
            <a:extLst>
              <a:ext uri="{FF2B5EF4-FFF2-40B4-BE49-F238E27FC236}">
                <a16:creationId xmlns:a16="http://schemas.microsoft.com/office/drawing/2014/main" id="{0F270FE2-A1E6-42A2-B0CE-E57521D00A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88052" y="3112890"/>
            <a:ext cx="898103" cy="898103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1DA6AF6A-47AE-4106-9EA9-CDE0F5A311CC}"/>
              </a:ext>
            </a:extLst>
          </p:cNvPr>
          <p:cNvSpPr txBox="1"/>
          <p:nvPr/>
        </p:nvSpPr>
        <p:spPr>
          <a:xfrm>
            <a:off x="7235288" y="4191039"/>
            <a:ext cx="34998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Não tem necessidade de fazer login!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Interface arcaica</a:t>
            </a:r>
            <a:endParaRPr lang="pt-BR" sz="1800" dirty="0"/>
          </a:p>
          <a:p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DF073E3-51D1-4565-9770-04F25C4A902F}"/>
              </a:ext>
            </a:extLst>
          </p:cNvPr>
          <p:cNvSpPr txBox="1"/>
          <p:nvPr/>
        </p:nvSpPr>
        <p:spPr>
          <a:xfrm>
            <a:off x="7243311" y="5590952"/>
            <a:ext cx="34917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Deixar o suporte acessível para qualquer pessoa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Modernizar a interface </a:t>
            </a:r>
          </a:p>
        </p:txBody>
      </p:sp>
      <p:sp>
        <p:nvSpPr>
          <p:cNvPr id="43" name="Seta: Pentágono 42">
            <a:extLst>
              <a:ext uri="{FF2B5EF4-FFF2-40B4-BE49-F238E27FC236}">
                <a16:creationId xmlns:a16="http://schemas.microsoft.com/office/drawing/2014/main" id="{6209D7F3-FE28-4251-9270-12E60111B2F5}"/>
              </a:ext>
            </a:extLst>
          </p:cNvPr>
          <p:cNvSpPr/>
          <p:nvPr/>
        </p:nvSpPr>
        <p:spPr>
          <a:xfrm>
            <a:off x="3853685" y="978409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Solicitação de produto</a:t>
            </a:r>
          </a:p>
        </p:txBody>
      </p:sp>
      <p:pic>
        <p:nvPicPr>
          <p:cNvPr id="60" name="Gráfico 59" descr="Rosto surpreso sem preenchimento ">
            <a:extLst>
              <a:ext uri="{FF2B5EF4-FFF2-40B4-BE49-F238E27FC236}">
                <a16:creationId xmlns:a16="http://schemas.microsoft.com/office/drawing/2014/main" id="{BE444971-BC2C-4BC9-BC1B-1E3736970E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3884" y="3046255"/>
            <a:ext cx="898103" cy="898103"/>
          </a:xfrm>
          <a:prstGeom prst="rect">
            <a:avLst/>
          </a:prstGeom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66F62CC8-3C34-4B33-9975-92DAA4C0F747}"/>
              </a:ext>
            </a:extLst>
          </p:cNvPr>
          <p:cNvSpPr txBox="1"/>
          <p:nvPr/>
        </p:nvSpPr>
        <p:spPr>
          <a:xfrm>
            <a:off x="3664431" y="1713982"/>
            <a:ext cx="377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Começar uma proposta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Preencher dados nos campos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Clicar em “Solicitar proposta” novamente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4" name="Gráfico 73" descr="Envelope">
            <a:extLst>
              <a:ext uri="{FF2B5EF4-FFF2-40B4-BE49-F238E27FC236}">
                <a16:creationId xmlns:a16="http://schemas.microsoft.com/office/drawing/2014/main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13091" y="1013153"/>
            <a:ext cx="522334" cy="52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Jornada – Simplificada (</a:t>
            </a:r>
            <a:r>
              <a:rPr lang="pt-BR" dirty="0" err="1"/>
              <a:t>Dimep</a:t>
            </a:r>
            <a:r>
              <a:rPr lang="pt-BR" dirty="0"/>
              <a:t>)</a:t>
            </a:r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3725029" y="940464"/>
            <a:ext cx="218497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Contratar produto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72352" y="29528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72352" y="5453500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5125" y="3047999"/>
            <a:ext cx="849528" cy="84952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CEF403E-12A3-4810-B6E9-F2A4635B65D6}"/>
              </a:ext>
            </a:extLst>
          </p:cNvPr>
          <p:cNvSpPr txBox="1"/>
          <p:nvPr/>
        </p:nvSpPr>
        <p:spPr>
          <a:xfrm>
            <a:off x="3651935" y="1714489"/>
            <a:ext cx="2868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Seleciona 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Visualiza a ficha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Solicita o orçamento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Clica em “Enviar”</a:t>
            </a:r>
          </a:p>
        </p:txBody>
      </p:sp>
      <p:pic>
        <p:nvPicPr>
          <p:cNvPr id="12" name="Gráfico 11" descr="Contorno de rosto confuso com preenchimento sólido">
            <a:extLst>
              <a:ext uri="{FF2B5EF4-FFF2-40B4-BE49-F238E27FC236}">
                <a16:creationId xmlns:a16="http://schemas.microsoft.com/office/drawing/2014/main" id="{A32E83B0-5158-4626-A27B-C857D6A5E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9826" y="2831745"/>
            <a:ext cx="849528" cy="849528"/>
          </a:xfrm>
          <a:prstGeom prst="rect">
            <a:avLst/>
          </a:prstGeom>
        </p:spPr>
      </p:pic>
      <p:sp>
        <p:nvSpPr>
          <p:cNvPr id="65" name="Seta: Pentágono 64">
            <a:extLst>
              <a:ext uri="{FF2B5EF4-FFF2-40B4-BE49-F238E27FC236}">
                <a16:creationId xmlns:a16="http://schemas.microsoft.com/office/drawing/2014/main" id="{21CBB56E-465C-41D0-ADB1-84E825572768}"/>
              </a:ext>
            </a:extLst>
          </p:cNvPr>
          <p:cNvSpPr/>
          <p:nvPr/>
        </p:nvSpPr>
        <p:spPr>
          <a:xfrm>
            <a:off x="7429984" y="938401"/>
            <a:ext cx="2575149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Acessar área do cliente</a:t>
            </a:r>
          </a:p>
        </p:txBody>
      </p:sp>
      <p:pic>
        <p:nvPicPr>
          <p:cNvPr id="66" name="Gráfico 65" descr="Rosto sorridente sem preenchimento ">
            <a:extLst>
              <a:ext uri="{FF2B5EF4-FFF2-40B4-BE49-F238E27FC236}">
                <a16:creationId xmlns:a16="http://schemas.microsoft.com/office/drawing/2014/main" id="{5B6844F1-B47B-4EE3-B14F-F584AF9DE3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52936" y="2957317"/>
            <a:ext cx="914400" cy="914400"/>
          </a:xfrm>
          <a:prstGeom prst="rect">
            <a:avLst/>
          </a:prstGeom>
        </p:spPr>
      </p:pic>
      <p:sp>
        <p:nvSpPr>
          <p:cNvPr id="67" name="CaixaDeTexto 66">
            <a:extLst>
              <a:ext uri="{FF2B5EF4-FFF2-40B4-BE49-F238E27FC236}">
                <a16:creationId xmlns:a16="http://schemas.microsoft.com/office/drawing/2014/main" id="{4AB54035-C2A8-46BD-A5EA-B537568E14D6}"/>
              </a:ext>
            </a:extLst>
          </p:cNvPr>
          <p:cNvSpPr txBox="1"/>
          <p:nvPr/>
        </p:nvSpPr>
        <p:spPr>
          <a:xfrm>
            <a:off x="3593946" y="3976485"/>
            <a:ext cx="3463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Muita informação na tela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Pouca informação sobre o 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tem data prevista para retorno de contato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1D2CF00-6162-45F9-BE59-4B519D9850CC}"/>
              </a:ext>
            </a:extLst>
          </p:cNvPr>
          <p:cNvSpPr txBox="1"/>
          <p:nvPr/>
        </p:nvSpPr>
        <p:spPr>
          <a:xfrm>
            <a:off x="3593946" y="5423170"/>
            <a:ext cx="37409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Deixar a tela mais “clean”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Dividir os produtos em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Informar uma estimativa de tempo para contato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139D6743-B506-4459-B4A6-6B15C466E654}"/>
              </a:ext>
            </a:extLst>
          </p:cNvPr>
          <p:cNvSpPr txBox="1"/>
          <p:nvPr/>
        </p:nvSpPr>
        <p:spPr>
          <a:xfrm>
            <a:off x="7300676" y="1722080"/>
            <a:ext cx="4891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Clicar em “Área do cliente”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Ir para a área de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Selecionar o produto que utiliza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Fazer download do manual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02F13DD3-CBDB-464B-9017-02CA3B5CB40F}"/>
              </a:ext>
            </a:extLst>
          </p:cNvPr>
          <p:cNvSpPr txBox="1"/>
          <p:nvPr/>
        </p:nvSpPr>
        <p:spPr>
          <a:xfrm>
            <a:off x="7429985" y="4037337"/>
            <a:ext cx="3712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empresa se preocupou em disponibilizar um manual para mim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EADDCB3F-E5CE-481C-8CD4-A62CB83BB833}"/>
              </a:ext>
            </a:extLst>
          </p:cNvPr>
          <p:cNvSpPr txBox="1"/>
          <p:nvPr/>
        </p:nvSpPr>
        <p:spPr>
          <a:xfrm>
            <a:off x="7429985" y="5425754"/>
            <a:ext cx="1806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Nenhuma</a:t>
            </a:r>
          </a:p>
        </p:txBody>
      </p:sp>
      <p:pic>
        <p:nvPicPr>
          <p:cNvPr id="21" name="Gráfico 20" descr="Usuário com preenchimento sólido">
            <a:extLst>
              <a:ext uri="{FF2B5EF4-FFF2-40B4-BE49-F238E27FC236}">
                <a16:creationId xmlns:a16="http://schemas.microsoft.com/office/drawing/2014/main" id="{9734A09F-9FB4-474B-9081-D1C802850F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29985" y="987556"/>
            <a:ext cx="494815" cy="494815"/>
          </a:xfrm>
          <a:prstGeom prst="rect">
            <a:avLst/>
          </a:prstGeom>
        </p:spPr>
      </p:pic>
      <p:pic>
        <p:nvPicPr>
          <p:cNvPr id="23" name="Gráfico 22" descr="Melhoria contínua com preenchimento sólido">
            <a:extLst>
              <a:ext uri="{FF2B5EF4-FFF2-40B4-BE49-F238E27FC236}">
                <a16:creationId xmlns:a16="http://schemas.microsoft.com/office/drawing/2014/main" id="{3521D359-533B-4AE2-810B-3037EA04A0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16965" y="966071"/>
            <a:ext cx="563795" cy="5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77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9E4EC373333D34297701B43A0CEAEC0" ma:contentTypeVersion="9" ma:contentTypeDescription="Crie um novo documento." ma:contentTypeScope="" ma:versionID="6167749ae93511b14253e98436424d89">
  <xsd:schema xmlns:xsd="http://www.w3.org/2001/XMLSchema" xmlns:xs="http://www.w3.org/2001/XMLSchema" xmlns:p="http://schemas.microsoft.com/office/2006/metadata/properties" xmlns:ns2="1c694d5f-2e14-43c6-bf9d-1a8af7616951" xmlns:ns3="6fb731b2-bdc0-42bb-becb-c6b54008358b" targetNamespace="http://schemas.microsoft.com/office/2006/metadata/properties" ma:root="true" ma:fieldsID="a0e62538ab6c5fbe1a2bfed7d9994cad" ns2:_="" ns3:_="">
    <xsd:import namespace="1c694d5f-2e14-43c6-bf9d-1a8af7616951"/>
    <xsd:import namespace="6fb731b2-bdc0-42bb-becb-c6b5400835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694d5f-2e14-43c6-bf9d-1a8af76169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b731b2-bdc0-42bb-becb-c6b54008358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680e0b2-c83b-43de-80cf-5686592c24a1}" ma:internalName="TaxCatchAll" ma:showField="CatchAllData" ma:web="6fb731b2-bdc0-42bb-becb-c6b5400835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c694d5f-2e14-43c6-bf9d-1a8af7616951">
      <Terms xmlns="http://schemas.microsoft.com/office/infopath/2007/PartnerControls"/>
    </lcf76f155ced4ddcb4097134ff3c332f>
    <TaxCatchAll xmlns="6fb731b2-bdc0-42bb-becb-c6b54008358b" xsi:nil="true"/>
  </documentManagement>
</p:properties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77966A3-25B9-4A03-B468-0608E4984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694d5f-2e14-43c6-bf9d-1a8af7616951"/>
    <ds:schemaRef ds:uri="6fb731b2-bdc0-42bb-becb-c6b5400835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AC3911F-4BD6-44E0-8C90-72536BE8D516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10EC5800-701F-4A92-8344-59C7AC2B869C}">
  <ds:schemaRefs>
    <ds:schemaRef ds:uri="http://schemas.microsoft.com/office/2006/metadata/properties"/>
    <ds:schemaRef ds:uri="http://schemas.microsoft.com/office/infopath/2007/PartnerControls"/>
    <ds:schemaRef ds:uri="1c694d5f-2e14-43c6-bf9d-1a8af7616951"/>
    <ds:schemaRef ds:uri="6fb731b2-bdc0-42bb-becb-c6b54008358b"/>
  </ds:schemaRefs>
</ds:datastoreItem>
</file>

<file path=customXml/itemProps6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4969</TotalTime>
  <Words>933</Words>
  <Application>Microsoft Office PowerPoint</Application>
  <PresentationFormat>Widescreen</PresentationFormat>
  <Paragraphs>156</Paragraphs>
  <Slides>13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Dados do Grupo</vt:lpstr>
      <vt:lpstr>Negócio</vt:lpstr>
      <vt:lpstr>Negócio</vt:lpstr>
      <vt:lpstr>Proto-Personas - Gerente</vt:lpstr>
      <vt:lpstr>Proto-Personas - Funcionário</vt:lpstr>
      <vt:lpstr>Mapa de empatia </vt:lpstr>
      <vt:lpstr>Jornada – Simplificada (Pollipark)</vt:lpstr>
      <vt:lpstr>Jornada – Simplificada (Dimep)</vt:lpstr>
      <vt:lpstr>Apresentação do PowerPoint</vt:lpstr>
      <vt:lpstr>Paleta de cores</vt:lpstr>
      <vt:lpstr>Fonte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Lucas Penalva - Genial</cp:lastModifiedBy>
  <cp:revision>271</cp:revision>
  <dcterms:created xsi:type="dcterms:W3CDTF">2021-08-25T19:26:40Z</dcterms:created>
  <dcterms:modified xsi:type="dcterms:W3CDTF">2023-04-10T20:14:12Z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0x010100F9E4EC373333D34297701B43A0CEAEC0</vt:lpwstr>
  </property>
  <property fmtid="{D5CDD505-2E9C-101B-9397-08002B2CF9AE}" pid="3" name="MediaServiceImageTags">
    <vt:lpwstr/>
  </property>
</Properties>
</file>