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648" r:id="rId5"/>
  </p:sldMasterIdLst>
  <p:notesMasterIdLst>
    <p:notesMasterId r:id="rId7"/>
  </p:notesMasterIdLst>
  <p:sldIdLst>
    <p:sldId id="12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A4C-EA31-7D3A-E449-409D0584344A}" v="3" dt="2023-04-10T19:56:11.185"/>
    <p1510:client id="{1DAA5F76-16A0-CB87-C3F9-CC40D8DA5D43}" v="43" dt="2023-04-10T20:12:12.303"/>
    <p1510:client id="{7995BBBE-36C4-5213-150A-5F4AC52DDA1A}" v="237" dt="2023-04-10T21:37:21.184"/>
    <p1510:client id="{AEFE7411-F2E5-114A-6B36-86D1DCFBC7D5}" v="82" dt="2023-04-10T19:55:4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A07D2-3EC4-4188-A738-EB6F745656C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EED0-042C-4A8F-A43A-5893DD4AA6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pexels.com/pt-br/" TargetMode="Externa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31242-27FA-1DCB-F6F8-3C90CEF7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08A424-558B-E922-E565-59A052C41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E5063-D2EE-B869-399B-1F9D89A9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591DC5-0160-1319-A31B-1F403CB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B43AF-F0D0-A1BE-3138-6B3CB75A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85801-CF16-FC3E-BA2A-DA8A9E22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ABF9D4-C12E-19E5-7E02-3186894E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C44E7-5A8C-698E-12DE-A8BE476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F743A-2DB7-E5FA-95C4-22A8EAD5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90E30-4284-397D-599A-2DE0B3C4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58337-9F02-F7D6-A1E0-A429A22A5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538993-323E-E976-47F0-3E859869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6FDEA6-92E6-17D7-87BE-F2844DC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BE0FA-50C1-324F-DECB-B8BB7A33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74182-D535-FA28-BAC5-953056D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183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A34A-1A69-1BD5-4B46-FCB603A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EDD4B-DDB3-4801-0156-9931C6EF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C2B06-4265-A187-C509-5175DE08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EDD12-0DEC-3510-0E08-B4684354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AA07D-8C3B-1B9A-E051-3908202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4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/>
              <a:t>Adicione os tópicos mais importantes que serão abordados na aula;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8296-7C3B-36B4-4BD6-46251ED8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4DB9C-CD14-1D78-DB62-DAD5E42F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25518-9185-E5E7-AF98-B1484DB9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ADACE-6BED-4A8D-0C7F-A66B427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5871-B863-7D97-4C4A-5C85E205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9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err="1"/>
              <a:t>Lorem</a:t>
            </a:r>
            <a:r>
              <a:rPr lang="pt-BR"/>
              <a:t> Ipsum como texto-modelo padrão, e uma rápida busca por '</a:t>
            </a:r>
            <a:r>
              <a:rPr lang="pt-BR" err="1"/>
              <a:t>lorem</a:t>
            </a:r>
            <a:r>
              <a:rPr lang="pt-BR"/>
              <a:t> ipsum' mostra vários websites.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  <a:p>
            <a:pPr lvl="0"/>
            <a:r>
              <a:rPr lang="pt-BR"/>
              <a:t>As imagens podem ir ser ajustadas conforme as colunas e linhas da grade.</a:t>
            </a:r>
          </a:p>
          <a:p>
            <a:pPr lvl="0"/>
            <a:endParaRPr lang="pt-BR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É um fato conhecido de todos que um leitor se distrairá com o conteúdo de texto legível de uma página quando estiver examinando sua diagramação. A vantagem de usar </a:t>
            </a:r>
            <a:r>
              <a:rPr lang="pt-BR" err="1"/>
              <a:t>Lorem</a:t>
            </a:r>
            <a:r>
              <a:rPr lang="pt-BR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Os itens de uma lista devem ser marcados por quadrados preenchidos;</a:t>
            </a:r>
          </a:p>
          <a:p>
            <a:pPr lvl="0"/>
            <a:r>
              <a:rPr lang="pt-BR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8D5F-C150-3580-691A-2D33481A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44072-B9B7-BF88-683A-0087B42F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458112-8397-3BA2-836B-178ADD0D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B02F2-71B5-9DA9-717A-D3977F6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4ADFE-18DA-9F8F-E78A-17161AAF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70067-3231-FBD1-DF0F-2384B28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1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Títulos</a:t>
            </a:r>
          </a:p>
          <a:p>
            <a:r>
              <a:rPr lang="pt-BR" sz="1500"/>
              <a:t>Os títulos devem ser preferencialmente utilizados em </a:t>
            </a:r>
            <a:r>
              <a:rPr lang="pt-BR" sz="1500" i="1" err="1"/>
              <a:t>Simplon</a:t>
            </a:r>
            <a:r>
              <a:rPr lang="pt-BR" sz="1500" i="1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/>
              <a:t>Corpo de Texto</a:t>
            </a:r>
          </a:p>
          <a:p>
            <a:r>
              <a:rPr lang="pt-BR" sz="1500"/>
              <a:t>Os demais textos devem ser utilizados em </a:t>
            </a:r>
            <a:r>
              <a:rPr lang="pt-BR" sz="1500" i="1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err="1">
                <a:latin typeface="+mj-lt"/>
              </a:rPr>
              <a:t>Simplon</a:t>
            </a:r>
            <a:r>
              <a:rPr lang="pt-BR" sz="2000" b="0">
                <a:latin typeface="+mj-lt"/>
              </a:rPr>
              <a:t> Mono AMHGPR 0123456 ÇÉ?!@#</a:t>
            </a:r>
            <a:endParaRPr lang="pt-BR" sz="1500" b="0" i="1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>
                <a:latin typeface="+mn-lt"/>
              </a:rPr>
              <a:t>Barlow AMHGPR 0123456 ÇÉ?!@#</a:t>
            </a:r>
            <a:endParaRPr lang="pt-BR" sz="1500" b="0" i="1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Na aba </a:t>
            </a:r>
            <a:r>
              <a:rPr lang="pt-BR" sz="1500" b="0" i="1"/>
              <a:t>EXIBIR</a:t>
            </a:r>
            <a:r>
              <a:rPr lang="pt-BR" sz="1500"/>
              <a:t> é possível ativar as guias (linha tracejadas em blocos), do arquivo, elas te ajudarão a alinhar o conteúdo. </a:t>
            </a:r>
          </a:p>
          <a:p>
            <a:endParaRPr lang="pt-BR" sz="1500"/>
          </a:p>
          <a:p>
            <a:r>
              <a:rPr lang="pt-BR" sz="1500"/>
              <a:t>Evite adicionar conteúdos importantes em quantidade que ultrapasse as margens da página.</a:t>
            </a:r>
          </a:p>
          <a:p>
            <a:endParaRPr lang="pt-BR" sz="1500" i="1"/>
          </a:p>
          <a:p>
            <a:r>
              <a:rPr lang="pt-BR" sz="1500" i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Evite utilizar imagens em baixa qualidade ou que contenham marca d’água. Aqui estão alguns sites de bancos de imagens gratuitos:</a:t>
            </a:r>
          </a:p>
          <a:p>
            <a:endParaRPr lang="pt-BR" sz="1500" i="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>
              <a:solidFill>
                <a:srgbClr val="0762C8"/>
              </a:solidFill>
              <a:effectLst/>
            </a:endParaRPr>
          </a:p>
          <a:p>
            <a:endParaRPr lang="pt-BR" sz="1600">
              <a:solidFill>
                <a:srgbClr val="0762C8"/>
              </a:solidFill>
            </a:endParaRPr>
          </a:p>
          <a:p>
            <a:r>
              <a:rPr lang="pt-BR" sz="1600" i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/>
              <a:t>O PowerPoint tem sua própria galeria de imagens, ícones e ilustrações, inclusive, alguns desses itens podem ser editados</a:t>
            </a:r>
            <a:r>
              <a:rPr lang="pt-BR" sz="1500" i="0"/>
              <a:t>.</a:t>
            </a:r>
          </a:p>
          <a:p>
            <a:endParaRPr lang="pt-BR" sz="1500" i="0"/>
          </a:p>
          <a:p>
            <a:r>
              <a:rPr lang="pt-BR" sz="1500" i="0"/>
              <a:t>Para utilizá-los basta ir na aba INSERIR e clicar em ÍCONES, a galeria será aberta e você poderá fazer uma busca rápida.</a:t>
            </a:r>
          </a:p>
          <a:p>
            <a:endParaRPr lang="pt-BR" sz="1500" i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/>
              <a:t>Também é possível pesquisar imagens na internet, vá até a aba INSERIR e clique em IMAGENS, depois em IMAGENS ONLINE...</a:t>
            </a:r>
          </a:p>
          <a:p>
            <a:endParaRPr lang="pt-BR" sz="1500" i="0"/>
          </a:p>
          <a:p>
            <a:r>
              <a:rPr lang="pt-BR" sz="1500" i="0"/>
              <a:t>Uma galeria de imagens será aberta.</a:t>
            </a:r>
          </a:p>
          <a:p>
            <a:endParaRPr lang="pt-BR" sz="1500" i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67E99-13FF-DEAE-C242-EF94319A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5DF6F-DEEF-09BD-5C3A-8360088C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CFE789-0BBC-651E-8B8B-F538C1E1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911298-2510-2B57-AB6A-90228A908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45240B-2137-48B8-72D6-E689066D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CB07F5-5743-EFA3-6850-8F1E378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0549BE-C9DE-ADBE-5B37-F8B6EC84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27B5C2-7CE6-FC3F-81F0-4FD0B30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8996-53AC-3937-F90B-775ACD60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08883C-1950-F0A9-2974-CCDB9532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DC9B3-283D-CF9B-CEC2-6383ECC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95505C-0F60-9DFF-E4E0-164D51BE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74B5F7-D5F8-86C9-C666-43FB469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34FB8D-C7EB-542B-DB6D-C095AFE5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63DA46-BA19-3B1D-6931-16A3B194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ECB7-1E9C-C47F-A0B6-BB24A625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A71C6-5FDC-E3ED-2023-8F12E092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D40084-F28D-A9FA-4653-BE8FC8C4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BC0377-696F-F16A-0400-870D4A14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FD6FA-9218-6A7D-FFC4-B17FF0B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39C250-2947-C3C8-3B92-454C4DD0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56B1-AA79-AF50-EA1E-ECCDB3CF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F9F622-966F-B681-D2E3-D1CBF50A0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B4FFA8-FBF7-8987-23F5-EC52C655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C5DBDD-BFE7-3892-2DFA-8D182440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7B9D5-1CF9-AB7A-9530-3A418C3C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B4A7B-7C94-94F0-69F0-F1002DA9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F48A48-599D-42B6-3872-D702DCF1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202F3A-3A7B-9CCC-EAD9-7ED78E07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CF81A-3105-FB6E-B2E2-B1D8BE2F3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F907-B814-45EA-83E1-92B46BB8A39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C3937-407D-A8C2-7CAA-32831533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2398B4-22D9-D430-686E-923572CB3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36BF-63EA-4CA3-85E1-1B880119E7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54" r:id="rId6"/>
    <p:sldLayoutId id="2147483686" r:id="rId7"/>
    <p:sldLayoutId id="2147483685" r:id="rId8"/>
    <p:sldLayoutId id="2147483690" r:id="rId9"/>
    <p:sldLayoutId id="2147483691" r:id="rId10"/>
    <p:sldLayoutId id="2147483659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/>
              <a:t>Componentes Visuais</a:t>
            </a:r>
          </a:p>
          <a:p>
            <a:pPr marL="0" indent="0">
              <a:buNone/>
            </a:pPr>
            <a:endParaRPr lang="pt-BR" sz="3265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907480" y="458520"/>
            <a:ext cx="4826279" cy="617525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4330159" y="775579"/>
            <a:ext cx="2329634" cy="223434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</a:rPr>
              <a:t>Database</a:t>
            </a:r>
            <a:r>
              <a:rPr lang="pt-BR" sz="2000">
                <a:latin typeface="Calibri"/>
              </a:rPr>
              <a:t> </a:t>
            </a:r>
            <a:r>
              <a:rPr lang="pt-BR" sz="2000">
                <a:latin typeface="Calibri"/>
                <a:ea typeface="Calibri"/>
                <a:cs typeface="Calibri"/>
              </a:rPr>
              <a:t>​</a:t>
            </a:r>
            <a:br>
              <a:rPr lang="pt-BR" sz="1400">
                <a:latin typeface="Calibri"/>
                <a:ea typeface="Calibri"/>
                <a:cs typeface="Calibri"/>
              </a:rPr>
            </a:br>
            <a:r>
              <a:rPr lang="pt-BR" sz="1400">
                <a:latin typeface="Calibri"/>
              </a:rPr>
              <a:t>[Container: SQL Server] Armazena os dados das máquinas e dos cadastros</a:t>
            </a:r>
            <a:r>
              <a:rPr lang="pt-BR" sz="1400">
                <a:latin typeface="Calibri"/>
                <a:ea typeface="Calibri"/>
                <a:cs typeface="Calibri"/>
              </a:rPr>
              <a:t>​</a:t>
            </a:r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6659793" y="1892750"/>
            <a:ext cx="1697335" cy="1905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8105948" y="854434"/>
            <a:ext cx="2392644" cy="1947355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9064056" y="3895821"/>
            <a:ext cx="2590319" cy="2273928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F00CC1EC-A578-4CF8-9ECC-195592A31072}"/>
              </a:ext>
            </a:extLst>
          </p:cNvPr>
          <p:cNvSpPr/>
          <p:nvPr/>
        </p:nvSpPr>
        <p:spPr>
          <a:xfrm>
            <a:off x="785388" y="4335893"/>
            <a:ext cx="2527520" cy="2105692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tângulo 20">
            <a:extLst>
              <a:ext uri="{FF2B5EF4-FFF2-40B4-BE49-F238E27FC236}">
                <a16:creationId xmlns:a16="http://schemas.microsoft.com/office/drawing/2014/main" id="{7206F564-7319-4C30-B520-02A13099AEAE}"/>
              </a:ext>
            </a:extLst>
          </p:cNvPr>
          <p:cNvSpPr/>
          <p:nvPr/>
        </p:nvSpPr>
        <p:spPr>
          <a:xfrm>
            <a:off x="6908115" y="6164626"/>
            <a:ext cx="1476569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/>
              <a:t>Sistema</a:t>
            </a:r>
            <a:endParaRPr lang="pt-BR" sz="1451"/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9302270" y="2801789"/>
            <a:ext cx="1056946" cy="10940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859EAA-96F8-48FB-155D-253723AC63BB}"/>
              </a:ext>
            </a:extLst>
          </p:cNvPr>
          <p:cNvSpPr txBox="1"/>
          <p:nvPr/>
        </p:nvSpPr>
        <p:spPr>
          <a:xfrm>
            <a:off x="8061620" y="1064913"/>
            <a:ext cx="2461508" cy="14157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 err="1"/>
              <a:t>Microservice</a:t>
            </a:r>
            <a:r>
              <a:rPr lang="pt-BR" b="1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sz="1600" dirty="0"/>
              <a:t>[Container: Spring Boot] Aplicação de cadastros e relatórios </a:t>
            </a:r>
            <a:endParaRPr lang="en-US" sz="16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958511-E6F4-33E2-2420-D5F6D2BDE6CD}"/>
              </a:ext>
            </a:extLst>
          </p:cNvPr>
          <p:cNvSpPr txBox="1"/>
          <p:nvPr/>
        </p:nvSpPr>
        <p:spPr>
          <a:xfrm>
            <a:off x="8991998" y="4259978"/>
            <a:ext cx="2665159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/>
              <a:t>Aplication</a:t>
            </a:r>
            <a:r>
              <a:rPr lang="en-US" b="1" dirty="0"/>
              <a:t> Web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Web [Container: </a:t>
            </a:r>
            <a:r>
              <a:rPr lang="en-US" sz="1600" dirty="0" err="1"/>
              <a:t>Javascript</a:t>
            </a:r>
            <a:r>
              <a:rPr lang="en-US" sz="1600" dirty="0"/>
              <a:t>] </a:t>
            </a:r>
            <a:br>
              <a:rPr lang="en-US" sz="1600" dirty="0"/>
            </a:br>
            <a:r>
              <a:rPr lang="en-US" sz="1600" dirty="0"/>
              <a:t>Site </a:t>
            </a:r>
            <a:r>
              <a:rPr lang="en-US" sz="1600" dirty="0" err="1"/>
              <a:t>institucional</a:t>
            </a:r>
            <a:r>
              <a:rPr lang="en-US" sz="1600" dirty="0"/>
              <a:t>, Dashboard e CRUD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066000-3187-ACCE-47AF-1FF1AAADF84E}"/>
              </a:ext>
            </a:extLst>
          </p:cNvPr>
          <p:cNvSpPr txBox="1"/>
          <p:nvPr/>
        </p:nvSpPr>
        <p:spPr>
          <a:xfrm>
            <a:off x="714994" y="4438402"/>
            <a:ext cx="25353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Agente de coleta Arduino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[Container:  Arduino]</a:t>
            </a:r>
            <a:br>
              <a:rPr lang="pt-BR" dirty="0"/>
            </a:br>
            <a:r>
              <a:rPr lang="pt-BR" dirty="0"/>
              <a:t>Coletor de dados de disponibilidade de vagas.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F764904-3568-8DEC-E564-2963F6F5B27D}"/>
              </a:ext>
            </a:extLst>
          </p:cNvPr>
          <p:cNvCxnSpPr>
            <a:cxnSpLocks/>
          </p:cNvCxnSpPr>
          <p:nvPr/>
        </p:nvCxnSpPr>
        <p:spPr>
          <a:xfrm flipV="1">
            <a:off x="1568401" y="3218828"/>
            <a:ext cx="153236" cy="110098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E3A3F2-06B6-B3FC-9C13-98386D621A1C}"/>
              </a:ext>
            </a:extLst>
          </p:cNvPr>
          <p:cNvCxnSpPr>
            <a:cxnSpLocks/>
          </p:cNvCxnSpPr>
          <p:nvPr/>
        </p:nvCxnSpPr>
        <p:spPr>
          <a:xfrm flipV="1">
            <a:off x="3013232" y="1971918"/>
            <a:ext cx="1311079" cy="421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071CF6-8045-E543-4D8F-E776F3289075}"/>
              </a:ext>
            </a:extLst>
          </p:cNvPr>
          <p:cNvSpPr/>
          <p:nvPr/>
        </p:nvSpPr>
        <p:spPr>
          <a:xfrm>
            <a:off x="657952" y="1131702"/>
            <a:ext cx="2337020" cy="2020296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B01FB02-3B5D-8878-3AC6-E0D6EAEF7101}"/>
              </a:ext>
            </a:extLst>
          </p:cNvPr>
          <p:cNvSpPr txBox="1"/>
          <p:nvPr/>
        </p:nvSpPr>
        <p:spPr>
          <a:xfrm>
            <a:off x="691347" y="1299778"/>
            <a:ext cx="229971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 err="1"/>
              <a:t>Microservice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[Container:  </a:t>
            </a:r>
            <a:r>
              <a:rPr lang="pt-BR" dirty="0" err="1"/>
              <a:t>NodeJS</a:t>
            </a:r>
            <a:r>
              <a:rPr lang="pt-BR" dirty="0"/>
              <a:t>]</a:t>
            </a:r>
            <a:br>
              <a:rPr lang="pt-BR" dirty="0"/>
            </a:br>
            <a:r>
              <a:rPr lang="pt-BR" dirty="0"/>
              <a:t>Transmissão de dados coletados.</a:t>
            </a:r>
          </a:p>
        </p:txBody>
      </p:sp>
    </p:spTree>
    <p:extLst>
      <p:ext uri="{BB962C8B-B14F-4D97-AF65-F5344CB8AC3E}">
        <p14:creationId xmlns:p14="http://schemas.microsoft.com/office/powerpoint/2010/main" val="3749205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B53775E6D35F4CA8E311D27EAAAE5D" ma:contentTypeVersion="3" ma:contentTypeDescription="Crie um novo documento." ma:contentTypeScope="" ma:versionID="b08ffb6f49a946e3a6201ebaf8d0c36b">
  <xsd:schema xmlns:xsd="http://www.w3.org/2001/XMLSchema" xmlns:xs="http://www.w3.org/2001/XMLSchema" xmlns:p="http://schemas.microsoft.com/office/2006/metadata/properties" xmlns:ns2="9c65e352-0f63-4b45-b4ce-a117a7bc5f8f" targetNamespace="http://schemas.microsoft.com/office/2006/metadata/properties" ma:root="true" ma:fieldsID="9f08d0dc2a2c440ea41234e3d9d6f8b8" ns2:_="">
    <xsd:import namespace="9c65e352-0f63-4b45-b4ce-a117a7bc5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5e352-0f63-4b45-b4ce-a117a7bc5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80A58A-B6B1-4EC4-9122-226D57413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151474-C998-455D-86A1-4E4CCF097974}">
  <ds:schemaRefs>
    <ds:schemaRef ds:uri="9c65e352-0f63-4b45-b4ce-a117a7bc5f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6F868D-CAB3-49F3-A2FF-E2203AE198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Tema do Office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Marilu Desouza</dc:creator>
  <cp:revision>51</cp:revision>
  <dcterms:created xsi:type="dcterms:W3CDTF">2023-04-09T20:49:21Z</dcterms:created>
  <dcterms:modified xsi:type="dcterms:W3CDTF">2023-04-10T21:37:45Z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0x010100B8B53775E6D35F4CA8E311D27EAAAE5D</vt:lpwstr>
  </property>
</Properties>
</file>