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AF1C"/>
    <a:srgbClr val="5956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A3730-4238-454D-A0DE-61C37E5A1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C4F941-86DF-41F8-A2E0-4272AB688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483AD-E341-4D07-9A9F-4D053077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51D4-FAB5-490C-B4ED-12D6C367E529}" type="datetimeFigureOut">
              <a:rPr lang="de-CH" smtClean="0"/>
              <a:t>07.04.2022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522408-2C58-4DB1-BD45-A8F3920B1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8A8B39-9AC3-47D6-9A70-AD5C9BA0A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44AC-79F4-47FD-804C-29156418CBD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906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5A8C2B-1A43-4792-B577-F9BD026A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673E24-831B-4911-9A46-867D22403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E0ECF6-D07A-4DB0-A66E-491922EF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51D4-FAB5-490C-B4ED-12D6C367E529}" type="datetimeFigureOut">
              <a:rPr lang="de-CH" smtClean="0"/>
              <a:t>07.04.2022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8C1DB5-902D-4C9C-9012-6E54824F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ECAA60-83DF-4EA8-B68D-047C9F24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44AC-79F4-47FD-804C-29156418CBD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562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8187D2D-AE17-41A2-9F4C-6687F299B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313E3A-C7B5-4328-B078-DF5E3EFA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5A738C-BDEA-45AE-BD4F-BBF61F3C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51D4-FAB5-490C-B4ED-12D6C367E529}" type="datetimeFigureOut">
              <a:rPr lang="de-CH" smtClean="0"/>
              <a:t>07.04.2022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D767DE-77D8-4645-845E-BF0EC7174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5D2793-A77E-46EC-87B2-71ECFF38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44AC-79F4-47FD-804C-29156418CBD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377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577537-3D18-4349-B077-B3A8A4E1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138585-7150-42E0-8382-84C578B55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DE401F-E19A-47BD-B002-BD5A96ABB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51D4-FAB5-490C-B4ED-12D6C367E529}" type="datetimeFigureOut">
              <a:rPr lang="de-CH" smtClean="0"/>
              <a:t>07.04.2022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A7B70A-71FA-42AA-BCB1-BB6D4C2D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AC9678-5B10-4ADB-9B6B-FEC117A36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44AC-79F4-47FD-804C-29156418CBD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999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96D032-2DDC-4963-913D-C3E37FC1E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FC408F-5E02-4F3F-9741-C22B090AB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915044-CC68-46F8-BF7E-9A944D95B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51D4-FAB5-490C-B4ED-12D6C367E529}" type="datetimeFigureOut">
              <a:rPr lang="de-CH" smtClean="0"/>
              <a:t>07.04.2022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523B93-64D3-47B8-8E02-59728992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F4A478-4D28-41B1-B10C-2E935927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44AC-79F4-47FD-804C-29156418CBD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238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5BBCBD-6354-4A0C-B0F5-353DE081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44F7E6-E72E-464B-B976-F9C1F28DF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455932-D0B7-4264-ACC6-6079E8B07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69C6F5-4DE6-43D4-83BF-4BA80CFA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51D4-FAB5-490C-B4ED-12D6C367E529}" type="datetimeFigureOut">
              <a:rPr lang="de-CH" smtClean="0"/>
              <a:t>07.04.2022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89DA74-6F5F-49F0-9B37-00559C75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3C23D5-852C-4304-AC65-DD9AD125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44AC-79F4-47FD-804C-29156418CBD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442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7B4931-AD1B-4086-908D-923DF34AC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E56787-F9F1-4F04-BBCA-22053D751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040B50-3293-4CBA-85A5-C583BE07C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F2702D-27BC-4434-A3A4-1A563EDAE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74BDD5D-173E-49C7-A5D1-4119ECF56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F3E55FA-3AF9-41B0-8A5B-A18F240B0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51D4-FAB5-490C-B4ED-12D6C367E529}" type="datetimeFigureOut">
              <a:rPr lang="de-CH" smtClean="0"/>
              <a:t>07.04.2022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D73F064-E036-43C7-A37B-84B5590E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EE59CA2-3B60-42D4-8716-2D58373D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44AC-79F4-47FD-804C-29156418CBD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881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1646F-EC67-487D-9BAE-4AAF2BF87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361295-88E2-4D61-8B28-E861A5915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51D4-FAB5-490C-B4ED-12D6C367E529}" type="datetimeFigureOut">
              <a:rPr lang="de-CH" smtClean="0"/>
              <a:t>07.04.2022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ABCE35-556B-4D6D-8683-FFE4DE84E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EF2FAB-0104-4409-8BC3-EAFCD867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44AC-79F4-47FD-804C-29156418CBD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736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FE02779-19CF-404E-B2BF-FCD82ED7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51D4-FAB5-490C-B4ED-12D6C367E529}" type="datetimeFigureOut">
              <a:rPr lang="de-CH" smtClean="0"/>
              <a:t>07.04.2022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79DE913-83C3-4CC6-A200-EFA489AB4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D52050-D771-4C11-AA1E-3C348DBB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44AC-79F4-47FD-804C-29156418CBD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939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12A75C-3C91-4692-AD11-93C6A664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B134CF-6EC5-4CC2-B4BB-37B10979B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73CFC9-125E-4119-9A89-F4B6110DD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2B6D4A-587D-422D-BD23-C5F9AFD8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51D4-FAB5-490C-B4ED-12D6C367E529}" type="datetimeFigureOut">
              <a:rPr lang="de-CH" smtClean="0"/>
              <a:t>07.04.2022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A0B101-FB89-4021-881D-43EE7CB84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035D4D-9140-4675-82E6-39BD52CF5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44AC-79F4-47FD-804C-29156418CBD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37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9B07E0-CD00-487F-B086-F7B02B49D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F4409E8-538E-4B0B-93B2-55E9091A6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F94EC4F-CFC0-449D-BB80-DBB7752A0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FD2819-373F-404C-8768-3E7828A51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51D4-FAB5-490C-B4ED-12D6C367E529}" type="datetimeFigureOut">
              <a:rPr lang="de-CH" smtClean="0"/>
              <a:t>07.04.2022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4C76A0-76A5-4A31-B7FD-E8C7BAC0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DAE195-192F-4CE0-81CB-3B475875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44AC-79F4-47FD-804C-29156418CBD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044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EB88446-4340-4346-B423-6F4B12501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2E54C2-5B7B-45FF-B497-1E6F0EFB8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A5504E-EB19-4F0F-A554-8D63CE738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F51D4-FAB5-490C-B4ED-12D6C367E529}" type="datetimeFigureOut">
              <a:rPr lang="de-CH" smtClean="0"/>
              <a:t>07.04.2022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24D48F-60AF-41BC-AC69-07ECC83D0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DC6F87-F4BD-4161-B4B9-F79AD7C5E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E44AC-79F4-47FD-804C-29156418CBD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623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jpeg"/><Relationship Id="rId26" Type="http://schemas.openxmlformats.org/officeDocument/2006/relationships/image" Target="../media/image25.jpg"/><Relationship Id="rId3" Type="http://schemas.openxmlformats.org/officeDocument/2006/relationships/image" Target="../media/image2.jpg"/><Relationship Id="rId21" Type="http://schemas.openxmlformats.org/officeDocument/2006/relationships/image" Target="../media/image20.jpg"/><Relationship Id="rId34" Type="http://schemas.openxmlformats.org/officeDocument/2006/relationships/image" Target="../media/image33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5" Type="http://schemas.openxmlformats.org/officeDocument/2006/relationships/image" Target="../media/image24.jpg"/><Relationship Id="rId33" Type="http://schemas.openxmlformats.org/officeDocument/2006/relationships/image" Target="../media/image32.jpg"/><Relationship Id="rId2" Type="http://schemas.openxmlformats.org/officeDocument/2006/relationships/image" Target="../media/image1.jpg"/><Relationship Id="rId16" Type="http://schemas.openxmlformats.org/officeDocument/2006/relationships/image" Target="../media/image15.jpeg"/><Relationship Id="rId20" Type="http://schemas.openxmlformats.org/officeDocument/2006/relationships/image" Target="../media/image19.jpg"/><Relationship Id="rId29" Type="http://schemas.openxmlformats.org/officeDocument/2006/relationships/image" Target="../media/image2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24" Type="http://schemas.openxmlformats.org/officeDocument/2006/relationships/image" Target="../media/image23.jpg"/><Relationship Id="rId32" Type="http://schemas.openxmlformats.org/officeDocument/2006/relationships/image" Target="../media/image31.jp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23" Type="http://schemas.openxmlformats.org/officeDocument/2006/relationships/image" Target="../media/image22.jpg"/><Relationship Id="rId28" Type="http://schemas.openxmlformats.org/officeDocument/2006/relationships/image" Target="../media/image27.jpg"/><Relationship Id="rId10" Type="http://schemas.openxmlformats.org/officeDocument/2006/relationships/image" Target="../media/image9.jpg"/><Relationship Id="rId19" Type="http://schemas.openxmlformats.org/officeDocument/2006/relationships/image" Target="../media/image18.png"/><Relationship Id="rId31" Type="http://schemas.openxmlformats.org/officeDocument/2006/relationships/image" Target="../media/image30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eg"/><Relationship Id="rId22" Type="http://schemas.openxmlformats.org/officeDocument/2006/relationships/image" Target="../media/image21.jpg"/><Relationship Id="rId27" Type="http://schemas.openxmlformats.org/officeDocument/2006/relationships/image" Target="../media/image26.jpg"/><Relationship Id="rId30" Type="http://schemas.openxmlformats.org/officeDocument/2006/relationships/image" Target="../media/image29.jpg"/><Relationship Id="rId8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eck: diagonal liegende Ecken abgerundet 60">
            <a:extLst>
              <a:ext uri="{FF2B5EF4-FFF2-40B4-BE49-F238E27FC236}">
                <a16:creationId xmlns:a16="http://schemas.microsoft.com/office/drawing/2014/main" id="{A5942ED8-2E1E-4EF6-8744-72E17DD9EADF}"/>
              </a:ext>
            </a:extLst>
          </p:cNvPr>
          <p:cNvSpPr/>
          <p:nvPr/>
        </p:nvSpPr>
        <p:spPr>
          <a:xfrm>
            <a:off x="8490817" y="5057775"/>
            <a:ext cx="3599849" cy="1647608"/>
          </a:xfrm>
          <a:prstGeom prst="round2Diag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9" name="Rechteck: diagonal liegende Ecken abgerundet 58">
            <a:extLst>
              <a:ext uri="{FF2B5EF4-FFF2-40B4-BE49-F238E27FC236}">
                <a16:creationId xmlns:a16="http://schemas.microsoft.com/office/drawing/2014/main" id="{00248EEE-48A5-42CB-A6D7-4C85E992F59C}"/>
              </a:ext>
            </a:extLst>
          </p:cNvPr>
          <p:cNvSpPr/>
          <p:nvPr/>
        </p:nvSpPr>
        <p:spPr>
          <a:xfrm>
            <a:off x="8513797" y="2460817"/>
            <a:ext cx="3599849" cy="2486723"/>
          </a:xfrm>
          <a:prstGeom prst="round2Diag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0DC09F6-5A5C-43E0-8F29-62C47011D6D8}"/>
              </a:ext>
            </a:extLst>
          </p:cNvPr>
          <p:cNvSpPr txBox="1"/>
          <p:nvPr/>
        </p:nvSpPr>
        <p:spPr>
          <a:xfrm>
            <a:off x="3401762" y="160142"/>
            <a:ext cx="538847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dirty="0">
                <a:latin typeface="Bahnschrift SemiBold Condensed" panose="020B0502040204020203" pitchFamily="34" charset="0"/>
              </a:rPr>
              <a:t>Car damage detector in TensorFlow using bounding-box regression</a:t>
            </a:r>
          </a:p>
          <a:p>
            <a:pPr algn="ctr"/>
            <a:r>
              <a:rPr lang="de-CH" sz="1400" dirty="0">
                <a:latin typeface="Bahnschrift SemiBold Condensed" panose="020B0502040204020203" pitchFamily="34" charset="0"/>
              </a:rPr>
              <a:t>By David Frey u. Benjamin Näf</a:t>
            </a:r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A4208FB6-8885-4CCB-AC2A-B29421CF82EB}"/>
              </a:ext>
            </a:extLst>
          </p:cNvPr>
          <p:cNvGrpSpPr/>
          <p:nvPr/>
        </p:nvGrpSpPr>
        <p:grpSpPr>
          <a:xfrm>
            <a:off x="8652351" y="3141721"/>
            <a:ext cx="3276779" cy="1640299"/>
            <a:chOff x="7956550" y="2971233"/>
            <a:chExt cx="2743205" cy="1617293"/>
          </a:xfrm>
        </p:grpSpPr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A525733B-3F51-4682-B8D7-3AC973FCC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550" y="3089116"/>
              <a:ext cx="641350" cy="64135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24" name="Grafik 23" descr="Ein Bild, das grün, Parkplatz, Helm, Licht enthält.&#10;&#10;Automatisch generierte Beschreibung">
              <a:extLst>
                <a:ext uri="{FF2B5EF4-FFF2-40B4-BE49-F238E27FC236}">
                  <a16:creationId xmlns:a16="http://schemas.microsoft.com/office/drawing/2014/main" id="{EFB7FD21-B369-40D1-A044-A512FAA93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8404" y="3089116"/>
              <a:ext cx="641350" cy="64135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26" name="Grafik 25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0A117BC6-C0E4-4292-833D-D8A9BEE0E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4500" y="3089116"/>
              <a:ext cx="641350" cy="64135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28" name="Grafik 27" descr="Ein Bild, das draußen, Bordstein, Auto enthält.&#10;&#10;Automatisch generierte Beschreibung">
              <a:extLst>
                <a:ext uri="{FF2B5EF4-FFF2-40B4-BE49-F238E27FC236}">
                  <a16:creationId xmlns:a16="http://schemas.microsoft.com/office/drawing/2014/main" id="{CEA35084-3F29-4FD5-A779-C97175EEE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5525" y="3089116"/>
              <a:ext cx="641350" cy="64135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30" name="Grafik 29" descr="Ein Bild, das Auto, Straße, orange, Transport enthält.&#10;&#10;Automatisch generierte Beschreibung">
              <a:extLst>
                <a:ext uri="{FF2B5EF4-FFF2-40B4-BE49-F238E27FC236}">
                  <a16:creationId xmlns:a16="http://schemas.microsoft.com/office/drawing/2014/main" id="{10F44FC3-AEAD-4895-83AB-D579449A8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550" y="3947177"/>
              <a:ext cx="641350" cy="64134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32" name="Grafik 31" descr="Ein Bild, das Text, Transport, Auto, Lieferwagen enthält.&#10;&#10;Automatisch generierte Beschreibung">
              <a:extLst>
                <a:ext uri="{FF2B5EF4-FFF2-40B4-BE49-F238E27FC236}">
                  <a16:creationId xmlns:a16="http://schemas.microsoft.com/office/drawing/2014/main" id="{A6DFEF2F-3612-4E83-BA3D-BC73AADBD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5525" y="3947177"/>
              <a:ext cx="641350" cy="64134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34" name="Grafik 33" descr="Ein Bild, das Auto, Gebäude, draußen, Straße enthält.&#10;&#10;Automatisch generierte Beschreibung">
              <a:extLst>
                <a:ext uri="{FF2B5EF4-FFF2-40B4-BE49-F238E27FC236}">
                  <a16:creationId xmlns:a16="http://schemas.microsoft.com/office/drawing/2014/main" id="{925BEC44-6113-408F-B7AA-8A1EE3642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9813" y="3947177"/>
              <a:ext cx="641350" cy="64134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36" name="Grafik 35" descr="Ein Bild, das Text, Auto, draußen, Transport enthält.&#10;&#10;Automatisch generierte Beschreibung">
              <a:extLst>
                <a:ext uri="{FF2B5EF4-FFF2-40B4-BE49-F238E27FC236}">
                  <a16:creationId xmlns:a16="http://schemas.microsoft.com/office/drawing/2014/main" id="{2AA42423-3CA5-45F2-8886-C7B39D5C9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8405" y="3947177"/>
              <a:ext cx="641350" cy="64134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C98C7625-9349-4A18-87CA-53605D919B27}"/>
                </a:ext>
              </a:extLst>
            </p:cNvPr>
            <p:cNvSpPr txBox="1"/>
            <p:nvPr/>
          </p:nvSpPr>
          <p:spPr>
            <a:xfrm>
              <a:off x="8055552" y="2971234"/>
              <a:ext cx="434310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300" dirty="0"/>
                <a:t>Damage – 36 %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5D54909E-8ED8-42C5-88E9-48933B596594}"/>
                </a:ext>
              </a:extLst>
            </p:cNvPr>
            <p:cNvSpPr txBox="1"/>
            <p:nvPr/>
          </p:nvSpPr>
          <p:spPr>
            <a:xfrm>
              <a:off x="8749045" y="2972996"/>
              <a:ext cx="434310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300" dirty="0"/>
                <a:t>Damage – 50 %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E77783F2-7A62-4604-89AF-CCF851336973}"/>
                </a:ext>
              </a:extLst>
            </p:cNvPr>
            <p:cNvSpPr txBox="1"/>
            <p:nvPr/>
          </p:nvSpPr>
          <p:spPr>
            <a:xfrm>
              <a:off x="9463333" y="2971233"/>
              <a:ext cx="434310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300" dirty="0"/>
                <a:t>Damage – 48 %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F528E1E1-B1B1-4DB5-A78E-D108F87D4B39}"/>
                </a:ext>
              </a:extLst>
            </p:cNvPr>
            <p:cNvSpPr txBox="1"/>
            <p:nvPr/>
          </p:nvSpPr>
          <p:spPr>
            <a:xfrm>
              <a:off x="10155650" y="2971235"/>
              <a:ext cx="434310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300" dirty="0"/>
                <a:t>Damage – 50 %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2E44FD9C-B6AF-4E78-9D08-EA7E4D4ECF24}"/>
                </a:ext>
              </a:extLst>
            </p:cNvPr>
            <p:cNvSpPr txBox="1"/>
            <p:nvPr/>
          </p:nvSpPr>
          <p:spPr>
            <a:xfrm>
              <a:off x="8025487" y="3837652"/>
              <a:ext cx="509503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300" dirty="0"/>
                <a:t>No Damage – 98 %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37BFF0DD-91E6-4E38-9CF5-F84065D210AF}"/>
                </a:ext>
              </a:extLst>
            </p:cNvPr>
            <p:cNvSpPr txBox="1"/>
            <p:nvPr/>
          </p:nvSpPr>
          <p:spPr>
            <a:xfrm>
              <a:off x="8711123" y="3837652"/>
              <a:ext cx="509503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300" dirty="0"/>
                <a:t>No Damage – 95 %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6E93733F-2EFC-4E51-84F0-6802A7E360D8}"/>
                </a:ext>
              </a:extLst>
            </p:cNvPr>
            <p:cNvSpPr txBox="1"/>
            <p:nvPr/>
          </p:nvSpPr>
          <p:spPr>
            <a:xfrm>
              <a:off x="9425736" y="3837652"/>
              <a:ext cx="509503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300" dirty="0"/>
                <a:t>No Damage – 96 %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366D247D-B350-4C70-A3F8-59B9C1202CC4}"/>
                </a:ext>
              </a:extLst>
            </p:cNvPr>
            <p:cNvSpPr txBox="1"/>
            <p:nvPr/>
          </p:nvSpPr>
          <p:spPr>
            <a:xfrm>
              <a:off x="10118053" y="3840709"/>
              <a:ext cx="509503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300" dirty="0"/>
                <a:t>No Damage – 96 %</a:t>
              </a:r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6BD7FB02-6701-4740-91A8-AE1EFD00895C}"/>
              </a:ext>
            </a:extLst>
          </p:cNvPr>
          <p:cNvGrpSpPr/>
          <p:nvPr/>
        </p:nvGrpSpPr>
        <p:grpSpPr>
          <a:xfrm>
            <a:off x="10243965" y="5159039"/>
            <a:ext cx="1671706" cy="1425536"/>
            <a:chOff x="9804558" y="4913672"/>
            <a:chExt cx="1671706" cy="1425536"/>
          </a:xfrm>
        </p:grpSpPr>
        <p:pic>
          <p:nvPicPr>
            <p:cNvPr id="54" name="Grafik 53" descr="Ein Bild, das Text, Auto, draußen, Straße enthält.&#10;&#10;Automatisch generierte Beschreibung">
              <a:extLst>
                <a:ext uri="{FF2B5EF4-FFF2-40B4-BE49-F238E27FC236}">
                  <a16:creationId xmlns:a16="http://schemas.microsoft.com/office/drawing/2014/main" id="{F171E9E6-B7DE-4C55-AEF6-5EE36C6F9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576206">
              <a:off x="9804558" y="5166402"/>
              <a:ext cx="777240" cy="77724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026" name="Picture 2" descr="Recycle Bin Icon | iWindows Iconset | Wallec">
              <a:extLst>
                <a:ext uri="{FF2B5EF4-FFF2-40B4-BE49-F238E27FC236}">
                  <a16:creationId xmlns:a16="http://schemas.microsoft.com/office/drawing/2014/main" id="{EC3D9965-D92E-43F6-9C68-7305780CFA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9964" y="5462908"/>
              <a:ext cx="876300" cy="876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Grafik 57" descr="Pfeil: Nach rechts drehen mit einfarbiger Füllung">
              <a:extLst>
                <a:ext uri="{FF2B5EF4-FFF2-40B4-BE49-F238E27FC236}">
                  <a16:creationId xmlns:a16="http://schemas.microsoft.com/office/drawing/2014/main" id="{D244145E-D0CD-45D4-8CE4-C39504FDC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594876" y="4913672"/>
              <a:ext cx="641350" cy="641350"/>
            </a:xfrm>
            <a:prstGeom prst="rect">
              <a:avLst/>
            </a:prstGeom>
          </p:spPr>
        </p:pic>
      </p:grpSp>
      <p:pic>
        <p:nvPicPr>
          <p:cNvPr id="1028" name="Picture 4" descr="TensorFlow 2.1: Keras passt sich Googles TPU besser an">
            <a:extLst>
              <a:ext uri="{FF2B5EF4-FFF2-40B4-BE49-F238E27FC236}">
                <a16:creationId xmlns:a16="http://schemas.microsoft.com/office/drawing/2014/main" id="{B313AF49-FF18-489C-A8D7-0BC69BA77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911" y="172300"/>
            <a:ext cx="1642239" cy="9196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B5A49F52-5CBE-4AB9-9357-79A9BE9610D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7471" y="152617"/>
            <a:ext cx="1109156" cy="1109156"/>
          </a:xfrm>
          <a:prstGeom prst="rect">
            <a:avLst/>
          </a:prstGeom>
        </p:spPr>
      </p:pic>
      <p:sp>
        <p:nvSpPr>
          <p:cNvPr id="66" name="Rechteck: diagonal liegende Ecken abgerundet 65">
            <a:extLst>
              <a:ext uri="{FF2B5EF4-FFF2-40B4-BE49-F238E27FC236}">
                <a16:creationId xmlns:a16="http://schemas.microsoft.com/office/drawing/2014/main" id="{01249A6B-8AE6-4075-86E0-56600665C28E}"/>
              </a:ext>
            </a:extLst>
          </p:cNvPr>
          <p:cNvSpPr/>
          <p:nvPr/>
        </p:nvSpPr>
        <p:spPr>
          <a:xfrm>
            <a:off x="3499021" y="2506355"/>
            <a:ext cx="4753338" cy="4227460"/>
          </a:xfrm>
          <a:prstGeom prst="round2Diag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32" name="Picture 8" descr="It's Beautiful I've Looked At This For Five Hours Now | Know Your Meme">
            <a:extLst>
              <a:ext uri="{FF2B5EF4-FFF2-40B4-BE49-F238E27FC236}">
                <a16:creationId xmlns:a16="http://schemas.microsoft.com/office/drawing/2014/main" id="{64264D05-ADAD-4861-BCE8-B8B60D634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4411">
            <a:off x="11414072" y="2639766"/>
            <a:ext cx="540135" cy="3038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- 613716] | FAIL / Epic Fail | Know Your Meme">
            <a:extLst>
              <a:ext uri="{FF2B5EF4-FFF2-40B4-BE49-F238E27FC236}">
                <a16:creationId xmlns:a16="http://schemas.microsoft.com/office/drawing/2014/main" id="{B3B7CC28-DD19-4D46-9F7C-20F253DB9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399" y="5455895"/>
            <a:ext cx="1096646" cy="7458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Yeah science Blank Template - Imgflip">
            <a:extLst>
              <a:ext uri="{FF2B5EF4-FFF2-40B4-BE49-F238E27FC236}">
                <a16:creationId xmlns:a16="http://schemas.microsoft.com/office/drawing/2014/main" id="{8CEEF083-C851-4CDA-9360-DCFCB15F0B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8" r="8023"/>
          <a:stretch/>
        </p:blipFill>
        <p:spPr bwMode="auto">
          <a:xfrm rot="19330287">
            <a:off x="7340519" y="5779542"/>
            <a:ext cx="714198" cy="6548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hteck: diagonal liegende Ecken abgerundet 69">
            <a:extLst>
              <a:ext uri="{FF2B5EF4-FFF2-40B4-BE49-F238E27FC236}">
                <a16:creationId xmlns:a16="http://schemas.microsoft.com/office/drawing/2014/main" id="{FB439B63-68BF-44B9-872B-E737C5806026}"/>
              </a:ext>
            </a:extLst>
          </p:cNvPr>
          <p:cNvSpPr/>
          <p:nvPr/>
        </p:nvSpPr>
        <p:spPr>
          <a:xfrm>
            <a:off x="119286" y="2543072"/>
            <a:ext cx="3247589" cy="2048581"/>
          </a:xfrm>
          <a:prstGeom prst="round2Diag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1" name="Rechteck: diagonal liegende Ecken abgerundet 70">
            <a:extLst>
              <a:ext uri="{FF2B5EF4-FFF2-40B4-BE49-F238E27FC236}">
                <a16:creationId xmlns:a16="http://schemas.microsoft.com/office/drawing/2014/main" id="{52E2FE0E-27F4-4CFA-94E2-A31B92EACD3F}"/>
              </a:ext>
            </a:extLst>
          </p:cNvPr>
          <p:cNvSpPr/>
          <p:nvPr/>
        </p:nvSpPr>
        <p:spPr>
          <a:xfrm>
            <a:off x="85300" y="4683086"/>
            <a:ext cx="3247589" cy="2048581"/>
          </a:xfrm>
          <a:prstGeom prst="round2Diag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3" name="Grafik 62">
            <a:extLst>
              <a:ext uri="{FF2B5EF4-FFF2-40B4-BE49-F238E27FC236}">
                <a16:creationId xmlns:a16="http://schemas.microsoft.com/office/drawing/2014/main" id="{0C8F6AC0-3578-4F57-B59A-72CCF42882F3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t="7344" b="9218"/>
          <a:stretch/>
        </p:blipFill>
        <p:spPr>
          <a:xfrm>
            <a:off x="5587200" y="1284540"/>
            <a:ext cx="1017599" cy="8490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5" name="Grafik 64" descr="Ein Bild, das draußen, Auto, Gras, Transport enthält.&#10;&#10;Automatisch generierte Beschreibung">
            <a:extLst>
              <a:ext uri="{FF2B5EF4-FFF2-40B4-BE49-F238E27FC236}">
                <a16:creationId xmlns:a16="http://schemas.microsoft.com/office/drawing/2014/main" id="{57989DC0-C43B-4B04-BAAF-2FA1D9C9FC8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71" y="3087985"/>
            <a:ext cx="653636" cy="6536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8" name="Grafik 67" descr="Ein Bild, das Auto, Licht, schließen enthält.&#10;&#10;Automatisch generierte Beschreibung">
            <a:extLst>
              <a:ext uri="{FF2B5EF4-FFF2-40B4-BE49-F238E27FC236}">
                <a16:creationId xmlns:a16="http://schemas.microsoft.com/office/drawing/2014/main" id="{B04BCBD1-2009-420D-9138-E65F17B33D2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11" y="3806001"/>
            <a:ext cx="653636" cy="6536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4" name="Grafik 73" descr="Ein Bild, das Straße, Auto, draußen, Autorennen enthält.&#10;&#10;Automatisch generierte Beschreibung">
            <a:extLst>
              <a:ext uri="{FF2B5EF4-FFF2-40B4-BE49-F238E27FC236}">
                <a16:creationId xmlns:a16="http://schemas.microsoft.com/office/drawing/2014/main" id="{610E4391-9A70-48F0-8162-D6C86F49E5E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46" y="5229419"/>
            <a:ext cx="926610" cy="6055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6" name="Grafik 75" descr="Ein Bild, das Auto, Straße, draußen, Transport enthält.&#10;&#10;Automatisch generierte Beschreibung">
            <a:extLst>
              <a:ext uri="{FF2B5EF4-FFF2-40B4-BE49-F238E27FC236}">
                <a16:creationId xmlns:a16="http://schemas.microsoft.com/office/drawing/2014/main" id="{58A5E8C2-21AD-406B-A29D-78CD5E02412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35" y="5925975"/>
            <a:ext cx="941761" cy="5989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8" name="Grafik 77" descr="Ein Bild, das Auto, draußen, Straße, Transport enthält.&#10;&#10;Automatisch generierte Beschreibung">
            <a:extLst>
              <a:ext uri="{FF2B5EF4-FFF2-40B4-BE49-F238E27FC236}">
                <a16:creationId xmlns:a16="http://schemas.microsoft.com/office/drawing/2014/main" id="{9BCA2776-5A79-415B-8ADD-A1C379AA4A5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71" y="3804730"/>
            <a:ext cx="653636" cy="6536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0" name="Grafik 79" descr="Ein Bild, das Text, Auto, Gebäude, draußen enthält.&#10;&#10;Automatisch generierte Beschreibung">
            <a:extLst>
              <a:ext uri="{FF2B5EF4-FFF2-40B4-BE49-F238E27FC236}">
                <a16:creationId xmlns:a16="http://schemas.microsoft.com/office/drawing/2014/main" id="{86EB19EB-24D4-460B-979D-FD269849A35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277" y="5919343"/>
            <a:ext cx="858240" cy="6055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2" name="Grafik 81" descr="Ein Bild, das Text, Auto, draußen, Gebäude enthält.&#10;&#10;Automatisch generierte Beschreibung">
            <a:extLst>
              <a:ext uri="{FF2B5EF4-FFF2-40B4-BE49-F238E27FC236}">
                <a16:creationId xmlns:a16="http://schemas.microsoft.com/office/drawing/2014/main" id="{1BA8399B-B4B5-47AF-88A4-A54B2536226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849" y="5207106"/>
            <a:ext cx="858241" cy="6466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4" name="Grafik 83" descr="Ein Bild, das Auto, Straße, draußen, Transport enthält.&#10;&#10;Automatisch generierte Beschreibung">
            <a:extLst>
              <a:ext uri="{FF2B5EF4-FFF2-40B4-BE49-F238E27FC236}">
                <a16:creationId xmlns:a16="http://schemas.microsoft.com/office/drawing/2014/main" id="{C6838CDA-9FC9-438D-87FF-7F740E16783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419" y="5230372"/>
            <a:ext cx="825094" cy="6108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6" name="Grafik 85" descr="Ein Bild, das Straße, draußen, Auto, Bordstein enthält.&#10;&#10;Automatisch generierte Beschreibung">
            <a:extLst>
              <a:ext uri="{FF2B5EF4-FFF2-40B4-BE49-F238E27FC236}">
                <a16:creationId xmlns:a16="http://schemas.microsoft.com/office/drawing/2014/main" id="{3228907F-DDCA-452A-AE6C-21781B2D435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697" y="5919343"/>
            <a:ext cx="848842" cy="5989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8" name="Grafik 87" descr="Ein Bild, das Auto, draußen, Transport, geparkt enthält.&#10;&#10;Automatisch generierte Beschreibung">
            <a:extLst>
              <a:ext uri="{FF2B5EF4-FFF2-40B4-BE49-F238E27FC236}">
                <a16:creationId xmlns:a16="http://schemas.microsoft.com/office/drawing/2014/main" id="{EC459EC8-C2BA-422B-9C13-018CEE8219D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351" y="3817935"/>
            <a:ext cx="653636" cy="6536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0" name="Grafik 89">
            <a:extLst>
              <a:ext uri="{FF2B5EF4-FFF2-40B4-BE49-F238E27FC236}">
                <a16:creationId xmlns:a16="http://schemas.microsoft.com/office/drawing/2014/main" id="{5E6D755C-DA6D-473F-902D-23DB405ED4D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89" y="3081189"/>
            <a:ext cx="653635" cy="6536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2" name="Grafik 91" descr="Ein Bild, das draußen, Auto, Transport, geparkt enthält.&#10;&#10;Automatisch generierte Beschreibung">
            <a:extLst>
              <a:ext uri="{FF2B5EF4-FFF2-40B4-BE49-F238E27FC236}">
                <a16:creationId xmlns:a16="http://schemas.microsoft.com/office/drawing/2014/main" id="{428080C4-014F-4EA6-A9C9-9EB9D8F5A26B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549" y="3087985"/>
            <a:ext cx="653636" cy="6536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4" name="Grafik 93" descr="Ein Bild, das Transport, weiß, Auto enthält.&#10;&#10;Automatisch generierte Beschreibung">
            <a:extLst>
              <a:ext uri="{FF2B5EF4-FFF2-40B4-BE49-F238E27FC236}">
                <a16:creationId xmlns:a16="http://schemas.microsoft.com/office/drawing/2014/main" id="{3568320E-BB95-4E7F-BC49-624E9BDA6BB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552" y="3087985"/>
            <a:ext cx="653635" cy="6536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1" name="Textfeld 100">
            <a:extLst>
              <a:ext uri="{FF2B5EF4-FFF2-40B4-BE49-F238E27FC236}">
                <a16:creationId xmlns:a16="http://schemas.microsoft.com/office/drawing/2014/main" id="{DD92E3D1-42A7-4D5B-A9A3-EE63AA86A351}"/>
              </a:ext>
            </a:extLst>
          </p:cNvPr>
          <p:cNvSpPr txBox="1"/>
          <p:nvPr/>
        </p:nvSpPr>
        <p:spPr>
          <a:xfrm>
            <a:off x="119842" y="2666706"/>
            <a:ext cx="2110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u="sng" dirty="0">
                <a:latin typeface="Bahnschrift SemiBold Condensed" panose="020B0502040204020203" pitchFamily="34" charset="0"/>
              </a:rPr>
              <a:t>Training data – «Damage»</a:t>
            </a:r>
            <a:endParaRPr lang="de-CH" sz="1050" u="sng" dirty="0">
              <a:latin typeface="Bahnschrift SemiBold Condensed" panose="020B0502040204020203" pitchFamily="34" charset="0"/>
            </a:endParaRP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9A2D10C7-6C51-43CF-8D82-15BF9179E2EA}"/>
              </a:ext>
            </a:extLst>
          </p:cNvPr>
          <p:cNvSpPr txBox="1"/>
          <p:nvPr/>
        </p:nvSpPr>
        <p:spPr>
          <a:xfrm>
            <a:off x="91825" y="4802302"/>
            <a:ext cx="2395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u="sng" dirty="0">
                <a:latin typeface="Bahnschrift SemiBold Condensed" panose="020B0502040204020203" pitchFamily="34" charset="0"/>
              </a:rPr>
              <a:t>Training data – «No Damage»</a:t>
            </a:r>
            <a:endParaRPr lang="de-CH" sz="1050" u="sng" dirty="0">
              <a:latin typeface="Bahnschrift SemiBold Condensed" panose="020B0502040204020203" pitchFamily="34" charset="0"/>
            </a:endParaRP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45974BEB-D36E-436E-946D-1A9A3608CE69}"/>
              </a:ext>
            </a:extLst>
          </p:cNvPr>
          <p:cNvSpPr txBox="1"/>
          <p:nvPr/>
        </p:nvSpPr>
        <p:spPr>
          <a:xfrm>
            <a:off x="8433505" y="2631098"/>
            <a:ext cx="2110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u="sng" dirty="0" err="1">
                <a:latin typeface="Bahnschrift SemiBold Condensed" panose="020B0502040204020203" pitchFamily="34" charset="0"/>
              </a:rPr>
              <a:t>Prediction</a:t>
            </a:r>
            <a:r>
              <a:rPr lang="de-CH" sz="1600" u="sng" dirty="0">
                <a:latin typeface="Bahnschrift SemiBold Condensed" panose="020B0502040204020203" pitchFamily="34" charset="0"/>
              </a:rPr>
              <a:t> on test data</a:t>
            </a:r>
            <a:endParaRPr lang="de-CH" sz="1050" u="sng" dirty="0">
              <a:latin typeface="Bahnschrift SemiBold Condensed" panose="020B0502040204020203" pitchFamily="34" charset="0"/>
            </a:endParaRP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D5469B49-1F56-44EC-A564-0CECCF21853D}"/>
              </a:ext>
            </a:extLst>
          </p:cNvPr>
          <p:cNvSpPr txBox="1"/>
          <p:nvPr/>
        </p:nvSpPr>
        <p:spPr>
          <a:xfrm>
            <a:off x="3629893" y="2687692"/>
            <a:ext cx="4094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u="sng" dirty="0">
                <a:latin typeface="Bahnschrift SemiBold Condensed" panose="020B0502040204020203" pitchFamily="34" charset="0"/>
              </a:rPr>
              <a:t>Model – VGG16 NN with locator and classifier branch </a:t>
            </a:r>
            <a:endParaRPr lang="de-CH" sz="1050" u="sng" dirty="0">
              <a:latin typeface="Bahnschrift SemiBold Condensed" panose="020B0502040204020203" pitchFamily="34" charset="0"/>
            </a:endParaRP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E431B0B0-9C51-4C87-AC75-290A051A591C}"/>
              </a:ext>
            </a:extLst>
          </p:cNvPr>
          <p:cNvSpPr txBox="1"/>
          <p:nvPr/>
        </p:nvSpPr>
        <p:spPr>
          <a:xfrm>
            <a:off x="596507" y="1903531"/>
            <a:ext cx="232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dirty="0">
                <a:latin typeface="Bahnschrift SemiBold Condensed" panose="020B0502040204020203" pitchFamily="34" charset="0"/>
              </a:rPr>
              <a:t>Problem</a:t>
            </a:r>
            <a:endParaRPr lang="de-CH" sz="1600" dirty="0">
              <a:latin typeface="Bahnschrift SemiBold Condensed" panose="020B0502040204020203" pitchFamily="34" charset="0"/>
            </a:endParaRP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407A0FF7-BFB3-4791-ABF5-B32B2B038D29}"/>
              </a:ext>
            </a:extLst>
          </p:cNvPr>
          <p:cNvSpPr txBox="1"/>
          <p:nvPr/>
        </p:nvSpPr>
        <p:spPr>
          <a:xfrm>
            <a:off x="9165250" y="1912803"/>
            <a:ext cx="232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dirty="0">
                <a:latin typeface="Bahnschrift SemiBold Condensed" panose="020B0502040204020203" pitchFamily="34" charset="0"/>
              </a:rPr>
              <a:t>Result</a:t>
            </a:r>
            <a:endParaRPr lang="de-CH" sz="1600" dirty="0">
              <a:latin typeface="Bahnschrift SemiBold Condensed" panose="020B0502040204020203" pitchFamily="34" charset="0"/>
            </a:endParaRPr>
          </a:p>
        </p:txBody>
      </p:sp>
      <p:pic>
        <p:nvPicPr>
          <p:cNvPr id="96" name="Grafik 95" descr="Ein Bild, das Auto, draußen, rot, Transport enthält.&#10;&#10;Automatisch generierte Beschreibung">
            <a:extLst>
              <a:ext uri="{FF2B5EF4-FFF2-40B4-BE49-F238E27FC236}">
                <a16:creationId xmlns:a16="http://schemas.microsoft.com/office/drawing/2014/main" id="{9084D054-C611-4246-9A17-D0CA34CCA3F7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683" y="3818636"/>
            <a:ext cx="653635" cy="6536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9" name="Textfeld 108">
            <a:extLst>
              <a:ext uri="{FF2B5EF4-FFF2-40B4-BE49-F238E27FC236}">
                <a16:creationId xmlns:a16="http://schemas.microsoft.com/office/drawing/2014/main" id="{73230BC7-C732-4A92-93CA-1E94541128FA}"/>
              </a:ext>
            </a:extLst>
          </p:cNvPr>
          <p:cNvSpPr txBox="1"/>
          <p:nvPr/>
        </p:nvSpPr>
        <p:spPr>
          <a:xfrm>
            <a:off x="3611749" y="3144635"/>
            <a:ext cx="379237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CH" sz="1100" dirty="0">
                <a:latin typeface="Bahnschrift SemiBold Condensed" panose="020B0502040204020203" pitchFamily="34" charset="0"/>
              </a:rPr>
              <a:t>13 Conv2D Layers</a:t>
            </a:r>
          </a:p>
          <a:p>
            <a:pPr marL="285750" indent="-285750">
              <a:buFontTx/>
              <a:buChar char="-"/>
            </a:pPr>
            <a:r>
              <a:rPr lang="de-CH" sz="1100" dirty="0">
                <a:latin typeface="Bahnschrift SemiBold Condensed" panose="020B0502040204020203" pitchFamily="34" charset="0"/>
              </a:rPr>
              <a:t>5 MaxPooling2D Layers</a:t>
            </a:r>
          </a:p>
          <a:p>
            <a:pPr marL="285750" indent="-285750">
              <a:buFontTx/>
              <a:buChar char="-"/>
            </a:pPr>
            <a:r>
              <a:rPr lang="de-CH" sz="1100" dirty="0">
                <a:latin typeface="Bahnschrift SemiBold Condensed" panose="020B0502040204020203" pitchFamily="34" charset="0"/>
              </a:rPr>
              <a:t>2 Dense Layers for classifier (Branch 1)</a:t>
            </a:r>
          </a:p>
          <a:p>
            <a:pPr marL="285750" indent="-285750">
              <a:buFontTx/>
              <a:buChar char="-"/>
            </a:pPr>
            <a:r>
              <a:rPr lang="de-CH" sz="1100" dirty="0">
                <a:latin typeface="Bahnschrift SemiBold Condensed" panose="020B0502040204020203" pitchFamily="34" charset="0"/>
              </a:rPr>
              <a:t>4 Dense Layers + 3 Droputs for regression (Branch 2)</a:t>
            </a:r>
          </a:p>
          <a:p>
            <a:pPr marL="285750" indent="-285750">
              <a:buFontTx/>
              <a:buChar char="-"/>
            </a:pPr>
            <a:r>
              <a:rPr lang="de-CH" sz="1100" dirty="0">
                <a:latin typeface="Bahnschrift SemiBold Condensed" panose="020B0502040204020203" pitchFamily="34" charset="0"/>
              </a:rPr>
              <a:t>21’148’198 Parameters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A0476B87-9D20-4108-A7BC-F7823E65AD2B}"/>
              </a:ext>
            </a:extLst>
          </p:cNvPr>
          <p:cNvSpPr txBox="1"/>
          <p:nvPr/>
        </p:nvSpPr>
        <p:spPr>
          <a:xfrm>
            <a:off x="8407732" y="5070031"/>
            <a:ext cx="8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u="sng" dirty="0">
                <a:latin typeface="Bahnschrift SemiBold Condensed" panose="020B0502040204020203" pitchFamily="34" charset="0"/>
              </a:rPr>
              <a:t>Fail</a:t>
            </a:r>
            <a:endParaRPr lang="de-CH" sz="1050" u="sng" dirty="0">
              <a:latin typeface="Bahnschrift SemiBold Condensed" panose="020B0502040204020203" pitchFamily="34" charset="0"/>
            </a:endParaRPr>
          </a:p>
        </p:txBody>
      </p:sp>
      <p:pic>
        <p:nvPicPr>
          <p:cNvPr id="97" name="Grafik 96">
            <a:extLst>
              <a:ext uri="{FF2B5EF4-FFF2-40B4-BE49-F238E27FC236}">
                <a16:creationId xmlns:a16="http://schemas.microsoft.com/office/drawing/2014/main" id="{FE28EF27-834A-4585-B555-56C7E3210576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3628313" y="4197878"/>
            <a:ext cx="3390751" cy="24214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2197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Breitbild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Bahnschrift SemiBold Condensed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Näf Benjamin (naefben1)</dc:creator>
  <cp:lastModifiedBy>Näf Benjamin (naefben1)</cp:lastModifiedBy>
  <cp:revision>7</cp:revision>
  <dcterms:created xsi:type="dcterms:W3CDTF">2022-04-07T14:53:14Z</dcterms:created>
  <dcterms:modified xsi:type="dcterms:W3CDTF">2022-04-12T11:34:07Z</dcterms:modified>
</cp:coreProperties>
</file>