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51" d="100"/>
          <a:sy n="151" d="100"/>
        </p:scale>
        <p:origin x="-1326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6680" y="3371227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67063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44865" y="3367265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05694" y="3360914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42526" y="3367264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06877" y="3373615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17976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94177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69640" y="3360914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793439" y="3367265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69640" y="3399015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700"/>
                </a:moveTo>
                <a:lnTo>
                  <a:pt x="50800" y="127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5090" y="3360914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391395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364900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360914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59878"/>
            <a:ext cx="4419498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540014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8960" y="854252"/>
            <a:ext cx="3772179" cy="1861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oogl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9994" y="1349375"/>
            <a:ext cx="3888104" cy="364490"/>
          </a:xfrm>
          <a:prstGeom prst="rect">
            <a:avLst/>
          </a:prstGeom>
          <a:solidFill>
            <a:srgbClr val="D8D8D8"/>
          </a:solidFill>
        </p:spPr>
        <p:txBody>
          <a:bodyPr vert="horz" wrap="square" lIns="0" tIns="495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0"/>
              </a:spcBef>
            </a:pPr>
            <a:r>
              <a:rPr sz="1400" spc="-40" dirty="0">
                <a:solidFill>
                  <a:srgbClr val="540014"/>
                </a:solidFill>
                <a:latin typeface="Tahoma"/>
                <a:cs typeface="Tahoma"/>
              </a:rPr>
              <a:t>Introduction</a:t>
            </a:r>
            <a:r>
              <a:rPr sz="1400" spc="3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15" dirty="0">
                <a:solidFill>
                  <a:srgbClr val="540014"/>
                </a:solidFill>
                <a:latin typeface="Tahoma"/>
                <a:cs typeface="Tahoma"/>
              </a:rPr>
              <a:t>to</a:t>
            </a:r>
            <a:r>
              <a:rPr sz="1400" spc="35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540014"/>
                </a:solidFill>
                <a:latin typeface="Tahoma"/>
                <a:cs typeface="Tahoma"/>
              </a:rPr>
              <a:t>Web</a:t>
            </a:r>
            <a:r>
              <a:rPr sz="1400" spc="3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50" dirty="0">
                <a:solidFill>
                  <a:srgbClr val="540014"/>
                </a:solidFill>
                <a:latin typeface="Tahoma"/>
                <a:cs typeface="Tahoma"/>
              </a:rPr>
              <a:t>Development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4" name="Picture 4" descr="C:\Users\Praloy\Desktop\ardent_logo cop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7050" y="130176"/>
            <a:ext cx="1239716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970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Basics</a:t>
            </a:r>
            <a:r>
              <a:rPr spc="5" dirty="0"/>
              <a:t> </a:t>
            </a:r>
            <a:r>
              <a:rPr spc="-40" dirty="0"/>
              <a:t>of</a:t>
            </a:r>
            <a:r>
              <a:rPr spc="10" dirty="0"/>
              <a:t> </a:t>
            </a:r>
            <a:r>
              <a:rPr spc="90" dirty="0"/>
              <a:t>HTML</a:t>
            </a:r>
            <a:r>
              <a:rPr spc="10" dirty="0"/>
              <a:t> </a:t>
            </a:r>
            <a:r>
              <a:rPr spc="-65" dirty="0"/>
              <a:t>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48332"/>
            <a:ext cx="3816350" cy="143700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6766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35" dirty="0">
                <a:latin typeface="Tahoma"/>
                <a:cs typeface="Tahoma"/>
              </a:rPr>
              <a:t>Every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(web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page)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consists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tags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character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Tags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enclosed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angle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brackets.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2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spc="-30" dirty="0">
                <a:latin typeface="Verdana"/>
                <a:cs typeface="Verdana"/>
              </a:rPr>
              <a:t>&lt;</a:t>
            </a:r>
            <a:r>
              <a:rPr sz="1000" spc="-30" dirty="0">
                <a:latin typeface="Tahoma"/>
                <a:cs typeface="Tahoma"/>
              </a:rPr>
              <a:t>html</a:t>
            </a:r>
            <a:r>
              <a:rPr sz="1000" i="1" spc="-30" dirty="0">
                <a:latin typeface="Verdana"/>
                <a:cs typeface="Verdana"/>
              </a:rPr>
              <a:t>&gt;</a:t>
            </a:r>
            <a:r>
              <a:rPr sz="1000" spc="-3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35" dirty="0">
                <a:latin typeface="Verdana"/>
                <a:cs typeface="Verdana"/>
              </a:rPr>
              <a:t>&lt;</a:t>
            </a:r>
            <a:r>
              <a:rPr sz="1000" spc="-35" dirty="0">
                <a:latin typeface="Tahoma"/>
                <a:cs typeface="Tahoma"/>
              </a:rPr>
              <a:t>body</a:t>
            </a:r>
            <a:r>
              <a:rPr sz="1000" i="1" spc="-35" dirty="0">
                <a:latin typeface="Verdana"/>
                <a:cs typeface="Verdana"/>
              </a:rPr>
              <a:t>&gt;</a:t>
            </a:r>
            <a:r>
              <a:rPr sz="1000" spc="-35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5" dirty="0">
                <a:latin typeface="Verdana"/>
                <a:cs typeface="Verdana"/>
              </a:rPr>
              <a:t>&lt;</a:t>
            </a:r>
            <a:r>
              <a:rPr sz="1000" spc="-45" dirty="0">
                <a:latin typeface="Tahoma"/>
                <a:cs typeface="Tahoma"/>
              </a:rPr>
              <a:t>a</a:t>
            </a:r>
            <a:r>
              <a:rPr sz="1000" i="1" spc="-45" dirty="0">
                <a:latin typeface="Verdana"/>
                <a:cs typeface="Verdana"/>
              </a:rPr>
              <a:t>&gt;</a:t>
            </a:r>
            <a:r>
              <a:rPr sz="1000" spc="-45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5" dirty="0">
                <a:latin typeface="Verdana"/>
                <a:cs typeface="Verdana"/>
              </a:rPr>
              <a:t>&lt;</a:t>
            </a:r>
            <a:r>
              <a:rPr sz="1000" spc="5" dirty="0">
                <a:latin typeface="Tahoma"/>
                <a:cs typeface="Tahoma"/>
              </a:rPr>
              <a:t>/a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40" dirty="0">
                <a:latin typeface="Verdana"/>
                <a:cs typeface="Verdana"/>
              </a:rPr>
              <a:t>&gt;</a:t>
            </a:r>
            <a:r>
              <a:rPr sz="1000" spc="-40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&lt;</a:t>
            </a:r>
            <a:r>
              <a:rPr sz="1000" spc="-15" dirty="0">
                <a:latin typeface="Tahoma"/>
                <a:cs typeface="Tahoma"/>
              </a:rPr>
              <a:t>/body</a:t>
            </a:r>
            <a:r>
              <a:rPr sz="1000" i="1" spc="-15" dirty="0">
                <a:latin typeface="Verdana"/>
                <a:cs typeface="Verdana"/>
              </a:rPr>
              <a:t>&gt;</a:t>
            </a:r>
            <a:r>
              <a:rPr sz="1000" spc="-15" dirty="0">
                <a:latin typeface="Tahoma"/>
                <a:cs typeface="Tahoma"/>
              </a:rPr>
              <a:t>,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i="1" spc="-5" dirty="0">
                <a:latin typeface="Verdana"/>
                <a:cs typeface="Verdana"/>
              </a:rPr>
              <a:t>&lt;</a:t>
            </a:r>
            <a:r>
              <a:rPr sz="1000" spc="-5" dirty="0">
                <a:latin typeface="Tahoma"/>
                <a:cs typeface="Tahoma"/>
              </a:rPr>
              <a:t>/html</a:t>
            </a:r>
            <a:r>
              <a:rPr sz="1000" i="1" spc="-5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25755">
              <a:lnSpc>
                <a:spcPts val="12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2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0" dirty="0">
                <a:latin typeface="Tahoma"/>
                <a:cs typeface="Tahoma"/>
              </a:rPr>
              <a:t>Opening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and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ending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tags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must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together.</a:t>
            </a:r>
            <a:endParaRPr sz="10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2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35" dirty="0">
                <a:latin typeface="Tahoma"/>
                <a:cs typeface="Tahoma"/>
              </a:rPr>
              <a:t>Character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data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between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opening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closing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tag.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i="1" spc="-15" dirty="0">
                <a:latin typeface="Verdana"/>
                <a:cs typeface="Verdana"/>
              </a:rPr>
              <a:t>&lt;</a:t>
            </a:r>
            <a:r>
              <a:rPr sz="1100" spc="-15" dirty="0">
                <a:latin typeface="Tahoma"/>
                <a:cs typeface="Tahoma"/>
              </a:rPr>
              <a:t>title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30" dirty="0">
                <a:latin typeface="Verdana"/>
                <a:cs typeface="Verdana"/>
              </a:rPr>
              <a:t>&gt;</a:t>
            </a:r>
            <a:r>
              <a:rPr sz="1100" spc="-30" dirty="0">
                <a:latin typeface="Tahoma"/>
                <a:cs typeface="Tahoma"/>
              </a:rPr>
              <a:t>Hello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World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i="1" spc="5" dirty="0">
                <a:latin typeface="Verdana"/>
                <a:cs typeface="Verdana"/>
              </a:rPr>
              <a:t>&lt;</a:t>
            </a:r>
            <a:r>
              <a:rPr sz="1100" spc="5" dirty="0">
                <a:latin typeface="Tahoma"/>
                <a:cs typeface="Tahoma"/>
              </a:rPr>
              <a:t>/title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55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2547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HTML</a:t>
            </a:r>
            <a:r>
              <a:rPr spc="-25" dirty="0"/>
              <a:t> </a:t>
            </a:r>
            <a:r>
              <a:rPr spc="-45" dirty="0"/>
              <a:t>Elements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217804" indent="-148590">
              <a:lnSpc>
                <a:spcPct val="100000"/>
              </a:lnSpc>
              <a:spcBef>
                <a:spcPts val="28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sz="1100" spc="5" dirty="0"/>
              <a:t>An</a:t>
            </a:r>
            <a:r>
              <a:rPr sz="1100" spc="20" dirty="0"/>
              <a:t> </a:t>
            </a:r>
            <a:r>
              <a:rPr sz="1100" spc="-55" dirty="0"/>
              <a:t>element</a:t>
            </a:r>
            <a:r>
              <a:rPr sz="1100" spc="25" dirty="0"/>
              <a:t> </a:t>
            </a:r>
            <a:r>
              <a:rPr sz="1100" spc="-35" dirty="0"/>
              <a:t>is</a:t>
            </a:r>
            <a:r>
              <a:rPr sz="1100" spc="20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35" dirty="0"/>
              <a:t>combination</a:t>
            </a:r>
            <a:r>
              <a:rPr sz="1100" spc="25" dirty="0"/>
              <a:t> </a:t>
            </a:r>
            <a:r>
              <a:rPr sz="1100" spc="-35" dirty="0"/>
              <a:t>of</a:t>
            </a:r>
            <a:r>
              <a:rPr sz="1100" spc="15" dirty="0"/>
              <a:t> </a:t>
            </a:r>
            <a:r>
              <a:rPr sz="1100" spc="-55" dirty="0"/>
              <a:t>a</a:t>
            </a:r>
            <a:r>
              <a:rPr sz="1100" spc="25" dirty="0"/>
              <a:t> </a:t>
            </a:r>
            <a:r>
              <a:rPr sz="1100" spc="-35" dirty="0"/>
              <a:t>tag</a:t>
            </a:r>
            <a:r>
              <a:rPr sz="1100" spc="20" dirty="0"/>
              <a:t> </a:t>
            </a:r>
            <a:r>
              <a:rPr sz="1100" spc="-55" dirty="0"/>
              <a:t>and</a:t>
            </a:r>
            <a:r>
              <a:rPr sz="1100" spc="25" dirty="0"/>
              <a:t> </a:t>
            </a:r>
            <a:r>
              <a:rPr sz="1100" spc="-15" dirty="0"/>
              <a:t>its</a:t>
            </a:r>
            <a:r>
              <a:rPr sz="1100" spc="25" dirty="0"/>
              <a:t> </a:t>
            </a:r>
            <a:r>
              <a:rPr sz="1100" spc="-40" dirty="0"/>
              <a:t>character</a:t>
            </a:r>
            <a:r>
              <a:rPr sz="1100" spc="20" dirty="0"/>
              <a:t> </a:t>
            </a:r>
            <a:r>
              <a:rPr sz="1100" spc="-35" dirty="0"/>
              <a:t>data.</a:t>
            </a:r>
            <a:endParaRPr sz="1100"/>
          </a:p>
          <a:p>
            <a:pPr marL="357505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spc="-20" dirty="0">
                <a:latin typeface="Verdana"/>
                <a:cs typeface="Verdana"/>
              </a:rPr>
              <a:t>&lt;</a:t>
            </a:r>
            <a:r>
              <a:rPr sz="1000" spc="-20" dirty="0"/>
              <a:t>title</a:t>
            </a:r>
            <a:r>
              <a:rPr sz="1000" i="1" spc="-20" dirty="0">
                <a:latin typeface="Verdana"/>
                <a:cs typeface="Verdana"/>
              </a:rPr>
              <a:t>&gt;</a:t>
            </a:r>
            <a:r>
              <a:rPr sz="1000" spc="-20" dirty="0"/>
              <a:t>Hello</a:t>
            </a:r>
            <a:r>
              <a:rPr sz="1000" spc="5" dirty="0"/>
              <a:t> </a:t>
            </a:r>
            <a:r>
              <a:rPr sz="1000" spc="-25" dirty="0"/>
              <a:t>World</a:t>
            </a:r>
            <a:r>
              <a:rPr sz="1000" spc="15" dirty="0"/>
              <a:t> </a:t>
            </a:r>
            <a:r>
              <a:rPr sz="1000" i="1" dirty="0">
                <a:latin typeface="Verdana"/>
                <a:cs typeface="Verdana"/>
              </a:rPr>
              <a:t>&lt;</a:t>
            </a:r>
            <a:r>
              <a:rPr sz="1000" dirty="0"/>
              <a:t>/title</a:t>
            </a:r>
            <a:r>
              <a:rPr sz="1000" i="1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195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spc="-40" dirty="0">
                <a:latin typeface="Verdana"/>
                <a:cs typeface="Verdana"/>
              </a:rPr>
              <a:t>&lt;</a:t>
            </a:r>
            <a:r>
              <a:rPr sz="1000" spc="-40" dirty="0"/>
              <a:t>body</a:t>
            </a:r>
            <a:r>
              <a:rPr sz="1000" i="1" spc="-40" dirty="0">
                <a:latin typeface="Verdana"/>
                <a:cs typeface="Verdana"/>
              </a:rPr>
              <a:t>&gt;&lt;</a:t>
            </a:r>
            <a:r>
              <a:rPr sz="1000" spc="-40" dirty="0"/>
              <a:t>p</a:t>
            </a:r>
            <a:r>
              <a:rPr sz="1000" i="1" spc="-40" dirty="0">
                <a:latin typeface="Verdana"/>
                <a:cs typeface="Verdana"/>
              </a:rPr>
              <a:t>&gt;</a:t>
            </a:r>
            <a:r>
              <a:rPr sz="1000" spc="-40" dirty="0"/>
              <a:t>Welcome</a:t>
            </a:r>
            <a:r>
              <a:rPr sz="1000" spc="15" dirty="0"/>
              <a:t> </a:t>
            </a:r>
            <a:r>
              <a:rPr sz="1000" spc="-10" dirty="0"/>
              <a:t>to</a:t>
            </a:r>
            <a:r>
              <a:rPr sz="1000" spc="10" dirty="0"/>
              <a:t> </a:t>
            </a:r>
            <a:r>
              <a:rPr sz="1000" spc="-35" dirty="0"/>
              <a:t>the</a:t>
            </a:r>
            <a:r>
              <a:rPr sz="1000" spc="15" dirty="0"/>
              <a:t> </a:t>
            </a:r>
            <a:r>
              <a:rPr sz="1000" spc="-45" dirty="0"/>
              <a:t>world</a:t>
            </a:r>
            <a:r>
              <a:rPr sz="1000" spc="15" dirty="0"/>
              <a:t> </a:t>
            </a:r>
            <a:r>
              <a:rPr sz="1000" i="1" spc="-10" dirty="0">
                <a:latin typeface="Verdana"/>
                <a:cs typeface="Verdana"/>
              </a:rPr>
              <a:t>&lt;</a:t>
            </a:r>
            <a:r>
              <a:rPr sz="1000" spc="-10" dirty="0"/>
              <a:t>/p</a:t>
            </a:r>
            <a:r>
              <a:rPr sz="1000" i="1" spc="-10" dirty="0">
                <a:latin typeface="Verdana"/>
                <a:cs typeface="Verdana"/>
              </a:rPr>
              <a:t>&gt;&lt;</a:t>
            </a:r>
            <a:r>
              <a:rPr sz="1000" spc="-10" dirty="0"/>
              <a:t>/body</a:t>
            </a:r>
            <a:r>
              <a:rPr sz="1000" i="1" spc="-10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195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spc="-50" dirty="0">
                <a:latin typeface="Verdana"/>
                <a:cs typeface="Verdana"/>
              </a:rPr>
              <a:t>&lt;</a:t>
            </a:r>
            <a:r>
              <a:rPr sz="1000" spc="-50" dirty="0"/>
              <a:t>a</a:t>
            </a:r>
            <a:r>
              <a:rPr sz="1000" spc="10" dirty="0"/>
              <a:t> </a:t>
            </a:r>
            <a:r>
              <a:rPr sz="1000" spc="-30" dirty="0">
                <a:hlinkClick r:id="rId2"/>
              </a:rPr>
              <a:t>href=“www.google.com”</a:t>
            </a:r>
            <a:r>
              <a:rPr sz="1000" i="1" spc="-30" dirty="0">
                <a:latin typeface="Verdana"/>
                <a:cs typeface="Verdana"/>
              </a:rPr>
              <a:t>&gt;</a:t>
            </a:r>
            <a:r>
              <a:rPr sz="1000" spc="-30" dirty="0"/>
              <a:t>Google</a:t>
            </a:r>
            <a:r>
              <a:rPr sz="1000" spc="15" dirty="0"/>
              <a:t> </a:t>
            </a:r>
            <a:r>
              <a:rPr sz="1000" i="1" spc="-5" dirty="0">
                <a:latin typeface="Verdana"/>
                <a:cs typeface="Verdana"/>
              </a:rPr>
              <a:t>&lt;</a:t>
            </a:r>
            <a:r>
              <a:rPr sz="1000" spc="-5" dirty="0"/>
              <a:t>/a</a:t>
            </a:r>
            <a:r>
              <a:rPr sz="1000" i="1" spc="-5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357505">
              <a:lnSpc>
                <a:spcPts val="12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34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i="1" spc="-15" dirty="0">
                <a:latin typeface="Verdana"/>
                <a:cs typeface="Verdana"/>
              </a:rPr>
              <a:t>&lt;</a:t>
            </a:r>
            <a:r>
              <a:rPr sz="1000" spc="-15" dirty="0"/>
              <a:t>br/</a:t>
            </a:r>
            <a:r>
              <a:rPr sz="1000" i="1" spc="-15" dirty="0">
                <a:latin typeface="Verdana"/>
                <a:cs typeface="Verdana"/>
              </a:rPr>
              <a:t>&gt;</a:t>
            </a:r>
            <a:endParaRPr sz="1000">
              <a:latin typeface="Verdana"/>
              <a:cs typeface="Verdana"/>
            </a:endParaRPr>
          </a:p>
          <a:p>
            <a:pPr marL="217804" indent="-148590">
              <a:lnSpc>
                <a:spcPct val="100000"/>
              </a:lnSpc>
              <a:spcBef>
                <a:spcPts val="3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sz="1100" spc="-45" dirty="0"/>
              <a:t>It</a:t>
            </a:r>
            <a:r>
              <a:rPr sz="1100" spc="20" dirty="0"/>
              <a:t> </a:t>
            </a:r>
            <a:r>
              <a:rPr sz="1100" spc="-35" dirty="0"/>
              <a:t>is</a:t>
            </a:r>
            <a:r>
              <a:rPr sz="1100" spc="20" dirty="0"/>
              <a:t> </a:t>
            </a:r>
            <a:r>
              <a:rPr sz="1100" spc="-45" dirty="0"/>
              <a:t>possible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15" dirty="0"/>
              <a:t> </a:t>
            </a:r>
            <a:r>
              <a:rPr sz="1100" spc="-50" dirty="0"/>
              <a:t>nest</a:t>
            </a:r>
            <a:r>
              <a:rPr sz="1100" spc="25" dirty="0"/>
              <a:t> </a:t>
            </a:r>
            <a:r>
              <a:rPr sz="1100" spc="-55" dirty="0"/>
              <a:t>elements</a:t>
            </a:r>
            <a:r>
              <a:rPr sz="1100" spc="20" dirty="0"/>
              <a:t> </a:t>
            </a:r>
            <a:r>
              <a:rPr sz="1100" spc="-45" dirty="0"/>
              <a:t>inside</a:t>
            </a:r>
            <a:r>
              <a:rPr sz="1100" spc="20" dirty="0"/>
              <a:t> </a:t>
            </a:r>
            <a:r>
              <a:rPr sz="1100" spc="-40" dirty="0"/>
              <a:t>other</a:t>
            </a:r>
            <a:r>
              <a:rPr sz="1100" spc="25" dirty="0"/>
              <a:t> </a:t>
            </a:r>
            <a:r>
              <a:rPr sz="1100" spc="-55" dirty="0"/>
              <a:t>elements.</a:t>
            </a:r>
            <a:endParaRPr sz="1100"/>
          </a:p>
          <a:p>
            <a:pPr marL="217804" marR="135890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sz="1100" spc="-45" dirty="0"/>
              <a:t>It</a:t>
            </a:r>
            <a:r>
              <a:rPr sz="1100" spc="25" dirty="0"/>
              <a:t> </a:t>
            </a:r>
            <a:r>
              <a:rPr sz="1100" spc="-35" dirty="0"/>
              <a:t>is</a:t>
            </a:r>
            <a:r>
              <a:rPr sz="1100" spc="25" dirty="0"/>
              <a:t> </a:t>
            </a:r>
            <a:r>
              <a:rPr sz="1100" spc="-45" dirty="0"/>
              <a:t>possible</a:t>
            </a:r>
            <a:r>
              <a:rPr sz="1100" spc="25" dirty="0"/>
              <a:t> </a:t>
            </a:r>
            <a:r>
              <a:rPr sz="1100" spc="-15" dirty="0"/>
              <a:t>to</a:t>
            </a:r>
            <a:r>
              <a:rPr sz="1100" spc="25" dirty="0"/>
              <a:t> </a:t>
            </a:r>
            <a:r>
              <a:rPr sz="1100" spc="-65" dirty="0"/>
              <a:t>have</a:t>
            </a:r>
            <a:r>
              <a:rPr sz="1100" spc="25" dirty="0"/>
              <a:t> </a:t>
            </a:r>
            <a:r>
              <a:rPr sz="1100" spc="-50" dirty="0"/>
              <a:t>empty</a:t>
            </a:r>
            <a:r>
              <a:rPr sz="1100" spc="20" dirty="0"/>
              <a:t> </a:t>
            </a:r>
            <a:r>
              <a:rPr sz="1100" spc="-55" dirty="0"/>
              <a:t>element</a:t>
            </a:r>
            <a:r>
              <a:rPr sz="1100" spc="25" dirty="0"/>
              <a:t> </a:t>
            </a:r>
            <a:r>
              <a:rPr sz="1100" spc="-35" dirty="0"/>
              <a:t>(no</a:t>
            </a:r>
            <a:r>
              <a:rPr sz="1100" spc="30" dirty="0"/>
              <a:t> </a:t>
            </a:r>
            <a:r>
              <a:rPr sz="1100" spc="-30" dirty="0"/>
              <a:t>content/character </a:t>
            </a:r>
            <a:r>
              <a:rPr sz="1100" spc="-330" dirty="0"/>
              <a:t> </a:t>
            </a:r>
            <a:r>
              <a:rPr sz="1100" spc="-30" dirty="0"/>
              <a:t>data).</a:t>
            </a:r>
            <a:endParaRPr sz="1100"/>
          </a:p>
          <a:p>
            <a:pPr marL="217804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sz="1100" spc="65" dirty="0"/>
              <a:t>HTML</a:t>
            </a:r>
            <a:r>
              <a:rPr sz="1100" spc="15" dirty="0"/>
              <a:t> </a:t>
            </a:r>
            <a:r>
              <a:rPr sz="1100" spc="-45" dirty="0"/>
              <a:t>tags</a:t>
            </a:r>
            <a:r>
              <a:rPr sz="1100" spc="20" dirty="0"/>
              <a:t> </a:t>
            </a:r>
            <a:r>
              <a:rPr sz="1100" spc="-70" dirty="0"/>
              <a:t>are</a:t>
            </a:r>
            <a:r>
              <a:rPr sz="1100" spc="20" dirty="0"/>
              <a:t> </a:t>
            </a:r>
            <a:r>
              <a:rPr sz="1100" spc="-30" dirty="0"/>
              <a:t>not</a:t>
            </a:r>
            <a:r>
              <a:rPr sz="1100" spc="20" dirty="0"/>
              <a:t> </a:t>
            </a:r>
            <a:r>
              <a:rPr sz="1100" spc="-65" dirty="0"/>
              <a:t>case</a:t>
            </a:r>
            <a:r>
              <a:rPr sz="1100" spc="20" dirty="0"/>
              <a:t> </a:t>
            </a:r>
            <a:r>
              <a:rPr sz="1100" spc="-45" dirty="0"/>
              <a:t>sensitive.</a:t>
            </a:r>
            <a:endParaRPr sz="1100"/>
          </a:p>
          <a:p>
            <a:pPr marL="217804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218440" algn="l"/>
              </a:tabLst>
            </a:pPr>
            <a:r>
              <a:rPr sz="1100" spc="15" dirty="0"/>
              <a:t>By</a:t>
            </a:r>
            <a:r>
              <a:rPr sz="1100" spc="20" dirty="0"/>
              <a:t> </a:t>
            </a:r>
            <a:r>
              <a:rPr sz="1100" spc="-40" dirty="0"/>
              <a:t>convention,</a:t>
            </a:r>
            <a:r>
              <a:rPr sz="1100" spc="20" dirty="0"/>
              <a:t> </a:t>
            </a:r>
            <a:r>
              <a:rPr sz="1100" spc="-45" dirty="0"/>
              <a:t>tags</a:t>
            </a:r>
            <a:r>
              <a:rPr sz="1100" spc="20" dirty="0"/>
              <a:t> </a:t>
            </a:r>
            <a:r>
              <a:rPr sz="1100" spc="-70" dirty="0"/>
              <a:t>are</a:t>
            </a:r>
            <a:r>
              <a:rPr sz="1100" spc="20" dirty="0"/>
              <a:t> </a:t>
            </a:r>
            <a:r>
              <a:rPr sz="1100" spc="-30" dirty="0"/>
              <a:t>written</a:t>
            </a:r>
            <a:r>
              <a:rPr sz="1100" spc="25" dirty="0"/>
              <a:t> </a:t>
            </a:r>
            <a:r>
              <a:rPr sz="1100" spc="-25" dirty="0"/>
              <a:t>in</a:t>
            </a:r>
            <a:r>
              <a:rPr sz="1100" spc="20" dirty="0"/>
              <a:t> </a:t>
            </a:r>
            <a:r>
              <a:rPr sz="1100" spc="-60" dirty="0"/>
              <a:t>lowercase.</a:t>
            </a:r>
            <a:endParaRPr sz="110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76581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Attributes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655305"/>
            <a:ext cx="3770629" cy="23920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2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Attributes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provide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information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about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5" dirty="0">
                <a:latin typeface="Tahoma"/>
                <a:cs typeface="Tahoma"/>
              </a:rPr>
              <a:t>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attributes.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1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15" dirty="0">
                <a:latin typeface="Tahoma"/>
                <a:cs typeface="Tahoma"/>
              </a:rPr>
              <a:t>id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Tahoma"/>
                <a:cs typeface="Tahoma"/>
              </a:rPr>
              <a:t>class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0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0" dirty="0">
                <a:latin typeface="Tahoma"/>
                <a:cs typeface="Tahoma"/>
              </a:rPr>
              <a:t>style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44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45" dirty="0">
                <a:latin typeface="Tahoma"/>
                <a:cs typeface="Tahoma"/>
              </a:rPr>
              <a:t>href</a:t>
            </a:r>
            <a:endParaRPr sz="10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Attributes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come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name/value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pairs.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i="1" spc="-55" dirty="0">
                <a:latin typeface="Verdana"/>
                <a:cs typeface="Verdana"/>
              </a:rPr>
              <a:t>&lt;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  <a:hlinkClick r:id="rId2"/>
              </a:rPr>
              <a:t>href=“www.google.com”</a:t>
            </a:r>
            <a:r>
              <a:rPr sz="1100" spc="5" dirty="0">
                <a:latin typeface="Tahoma"/>
                <a:cs typeface="Tahoma"/>
                <a:hlinkClick r:id="rId2"/>
              </a:rPr>
              <a:t> </a:t>
            </a:r>
            <a:r>
              <a:rPr sz="1100" i="1" spc="-40" dirty="0">
                <a:latin typeface="Verdana"/>
                <a:cs typeface="Verdana"/>
              </a:rPr>
              <a:t>&gt;</a:t>
            </a:r>
            <a:r>
              <a:rPr sz="1100" spc="-40" dirty="0">
                <a:latin typeface="Tahoma"/>
                <a:cs typeface="Tahoma"/>
              </a:rPr>
              <a:t>Go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Googles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website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10" dirty="0">
                <a:latin typeface="Verdana"/>
                <a:cs typeface="Verdana"/>
              </a:rPr>
              <a:t>&lt;</a:t>
            </a:r>
            <a:r>
              <a:rPr sz="1100" spc="-10" dirty="0">
                <a:latin typeface="Tahoma"/>
                <a:cs typeface="Tahoma"/>
              </a:rPr>
              <a:t>/a</a:t>
            </a:r>
            <a:r>
              <a:rPr sz="1100" i="1" spc="-10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 indent="-148590">
              <a:lnSpc>
                <a:spcPct val="100000"/>
              </a:lnSpc>
              <a:spcBef>
                <a:spcPts val="17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5" dirty="0">
                <a:latin typeface="Tahoma"/>
                <a:cs typeface="Tahoma"/>
              </a:rPr>
              <a:t>Some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attributes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element:</a:t>
            </a:r>
            <a:endParaRPr sz="1100">
              <a:latin typeface="Tahoma"/>
              <a:cs typeface="Tahoma"/>
            </a:endParaRPr>
          </a:p>
          <a:p>
            <a:pPr marL="462915" marR="30480" indent="-137160">
              <a:lnSpc>
                <a:spcPct val="1000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b="1" spc="-75" dirty="0">
                <a:latin typeface="Arial"/>
                <a:cs typeface="Arial"/>
              </a:rPr>
              <a:t>class: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specifies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one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classnames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(refers </a:t>
            </a:r>
            <a:r>
              <a:rPr sz="1000" spc="-30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class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20" dirty="0">
                <a:latin typeface="Tahoma"/>
                <a:cs typeface="Tahoma"/>
              </a:rPr>
              <a:t>in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style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sheet).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25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b="1" spc="-35" dirty="0">
                <a:latin typeface="Arial"/>
                <a:cs typeface="Arial"/>
              </a:rPr>
              <a:t>id:</a:t>
            </a:r>
            <a:r>
              <a:rPr sz="1000" b="1" spc="16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specifies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unique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5" dirty="0">
                <a:latin typeface="Tahoma"/>
                <a:cs typeface="Tahoma"/>
              </a:rPr>
              <a:t>id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195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b="1" spc="-45" dirty="0">
                <a:latin typeface="Arial"/>
                <a:cs typeface="Arial"/>
              </a:rPr>
              <a:t>style:</a:t>
            </a:r>
            <a:r>
              <a:rPr sz="1000" b="1" spc="16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specifies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inline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5" dirty="0">
                <a:latin typeface="Tahoma"/>
                <a:cs typeface="Tahoma"/>
              </a:rPr>
              <a:t>CSS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style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for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3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b="1" dirty="0">
                <a:latin typeface="Arial"/>
                <a:cs typeface="Arial"/>
              </a:rPr>
              <a:t>title:</a:t>
            </a:r>
            <a:r>
              <a:rPr sz="1000" b="1" spc="165" dirty="0">
                <a:latin typeface="Arial"/>
                <a:cs typeface="Arial"/>
              </a:rPr>
              <a:t> </a:t>
            </a:r>
            <a:r>
              <a:rPr sz="1000" spc="-40" dirty="0">
                <a:latin typeface="Tahoma"/>
                <a:cs typeface="Tahoma"/>
              </a:rPr>
              <a:t>specifies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extra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information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about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37096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HTML</a:t>
            </a:r>
            <a:r>
              <a:rPr spc="-30" dirty="0"/>
              <a:t> </a:t>
            </a:r>
            <a:r>
              <a:rPr spc="-50" dirty="0"/>
              <a:t>Comments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243735"/>
            <a:ext cx="3548379" cy="9563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30480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Comments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code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make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readable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understandable.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0" dirty="0">
                <a:latin typeface="Tahoma"/>
                <a:cs typeface="Tahoma"/>
              </a:rPr>
              <a:t>Browsers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not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comments.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0" dirty="0">
                <a:latin typeface="Tahoma"/>
                <a:cs typeface="Tahoma"/>
              </a:rPr>
              <a:t>Syntax: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&lt;</a:t>
            </a:r>
            <a:r>
              <a:rPr sz="1100" spc="-45" dirty="0">
                <a:latin typeface="Tahoma"/>
                <a:cs typeface="Tahoma"/>
              </a:rPr>
              <a:t>!–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–</a:t>
            </a:r>
            <a:r>
              <a:rPr sz="1100" i="1" spc="-60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E.g.,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i="1" spc="-45" dirty="0">
                <a:latin typeface="Verdana"/>
                <a:cs typeface="Verdana"/>
              </a:rPr>
              <a:t>&lt;</a:t>
            </a:r>
            <a:r>
              <a:rPr sz="1100" spc="-45" dirty="0">
                <a:latin typeface="Tahoma"/>
                <a:cs typeface="Tahoma"/>
              </a:rPr>
              <a:t>!–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This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comment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–</a:t>
            </a:r>
            <a:r>
              <a:rPr sz="1100" i="1" spc="-60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17348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Cascading</a:t>
            </a:r>
            <a:r>
              <a:rPr dirty="0"/>
              <a:t> </a:t>
            </a:r>
            <a:r>
              <a:rPr spc="-35" dirty="0"/>
              <a:t>Style</a:t>
            </a:r>
            <a:r>
              <a:rPr spc="10" dirty="0"/>
              <a:t> </a:t>
            </a:r>
            <a:r>
              <a:rPr spc="-60" dirty="0"/>
              <a:t>Sheets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947913"/>
            <a:ext cx="3835400" cy="163004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4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dirty="0">
                <a:latin typeface="Tahoma"/>
                <a:cs typeface="Tahoma"/>
              </a:rPr>
              <a:t>CSS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Cascading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Style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Sheets.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35" dirty="0">
                <a:latin typeface="Tahoma"/>
                <a:cs typeface="Tahoma"/>
              </a:rPr>
              <a:t>Current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Version: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CSS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3.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0" dirty="0">
                <a:latin typeface="Tahoma"/>
                <a:cs typeface="Tahoma"/>
              </a:rPr>
              <a:t>Styles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define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how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display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0" dirty="0">
                <a:latin typeface="Tahoma"/>
                <a:cs typeface="Tahoma"/>
              </a:rPr>
              <a:t>Styles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were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added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4.0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solve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problem.</a:t>
            </a:r>
            <a:endParaRPr sz="1100">
              <a:latin typeface="Tahoma"/>
              <a:cs typeface="Tahoma"/>
            </a:endParaRPr>
          </a:p>
          <a:p>
            <a:pPr marL="186055" marR="123189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original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purpose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combine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structure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into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0" dirty="0">
                <a:latin typeface="Tahoma"/>
                <a:cs typeface="Tahoma"/>
              </a:rPr>
              <a:t>When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began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included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 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document,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55" dirty="0">
                <a:latin typeface="Tahoma"/>
                <a:cs typeface="Tahoma"/>
              </a:rPr>
              <a:t>increased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complexity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reduced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readability.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874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5" dirty="0">
                <a:solidFill>
                  <a:srgbClr val="540014"/>
                </a:solidFill>
                <a:latin typeface="Tahoma"/>
                <a:cs typeface="Tahoma"/>
              </a:rPr>
              <a:t>The</a:t>
            </a:r>
            <a:r>
              <a:rPr sz="1400" spc="-3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40014"/>
                </a:solidFill>
                <a:latin typeface="Tahoma"/>
                <a:cs typeface="Tahoma"/>
              </a:rPr>
              <a:t>Solution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7525" y="473336"/>
            <a:ext cx="1632927" cy="287547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2169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Why</a:t>
            </a:r>
            <a:r>
              <a:rPr spc="-30" dirty="0"/>
              <a:t> </a:t>
            </a:r>
            <a:r>
              <a:rPr spc="5" dirty="0"/>
              <a:t>CSS?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884325"/>
            <a:ext cx="3836035" cy="185483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82550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0" dirty="0">
                <a:latin typeface="Tahoma"/>
                <a:cs typeface="Tahoma"/>
              </a:rPr>
              <a:t>Separate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“style”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documents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put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“style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sheet”.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7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Advantages: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17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35" dirty="0">
                <a:latin typeface="Tahoma"/>
                <a:cs typeface="Tahoma"/>
              </a:rPr>
              <a:t>Styles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can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be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changed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easily.</a:t>
            </a:r>
            <a:endParaRPr sz="10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09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spc="-25" dirty="0">
                <a:latin typeface="Tahoma"/>
                <a:cs typeface="Tahoma"/>
              </a:rPr>
              <a:t>Document</a:t>
            </a:r>
            <a:r>
              <a:rPr sz="1000" spc="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more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readable.</a:t>
            </a:r>
            <a:endParaRPr sz="10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1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5" dirty="0">
                <a:latin typeface="Tahoma"/>
                <a:cs typeface="Tahoma"/>
              </a:rPr>
              <a:t>3</a:t>
            </a:r>
            <a:r>
              <a:rPr sz="1100" dirty="0">
                <a:latin typeface="Tahoma"/>
                <a:cs typeface="Tahoma"/>
              </a:rPr>
              <a:t> </a:t>
            </a:r>
            <a:r>
              <a:rPr sz="1100" spc="-80" dirty="0">
                <a:latin typeface="Tahoma"/>
                <a:cs typeface="Tahoma"/>
              </a:rPr>
              <a:t>ways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styling</a:t>
            </a:r>
            <a:endParaRPr sz="1100">
              <a:latin typeface="Tahoma"/>
              <a:cs typeface="Tahoma"/>
            </a:endParaRPr>
          </a:p>
          <a:p>
            <a:pPr marL="325755">
              <a:lnSpc>
                <a:spcPts val="1200"/>
              </a:lnSpc>
              <a:spcBef>
                <a:spcPts val="17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</a:t>
            </a:r>
            <a:r>
              <a:rPr sz="900" spc="540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 </a:t>
            </a:r>
            <a:r>
              <a:rPr sz="1000" b="1" spc="-25" dirty="0">
                <a:latin typeface="Arial"/>
                <a:cs typeface="Arial"/>
              </a:rPr>
              <a:t>Inline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Style</a:t>
            </a:r>
            <a:r>
              <a:rPr sz="1000" b="1" spc="5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Style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elements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5" dirty="0">
                <a:latin typeface="Tahoma"/>
                <a:cs typeface="Tahoma"/>
              </a:rPr>
              <a:t>are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included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65" dirty="0">
                <a:latin typeface="Tahoma"/>
                <a:cs typeface="Tahoma"/>
              </a:rPr>
              <a:t>HTML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attributes.</a:t>
            </a:r>
            <a:endParaRPr sz="1000">
              <a:latin typeface="Tahoma"/>
              <a:cs typeface="Tahoma"/>
            </a:endParaRPr>
          </a:p>
          <a:p>
            <a:pPr marL="462915" marR="91440" indent="-137160">
              <a:lnSpc>
                <a:spcPts val="1200"/>
              </a:lnSpc>
              <a:spcBef>
                <a:spcPts val="35"/>
              </a:spcBef>
            </a:pPr>
            <a:r>
              <a:rPr sz="900" spc="502" baseline="13888" dirty="0">
                <a:solidFill>
                  <a:srgbClr val="3333B2"/>
                </a:solidFill>
                <a:latin typeface="Lucida Sans Unicode"/>
                <a:cs typeface="Lucida Sans Unicode"/>
              </a:rPr>
              <a:t>) </a:t>
            </a:r>
            <a:r>
              <a:rPr sz="1000" b="1" spc="-15" dirty="0">
                <a:latin typeface="Arial"/>
                <a:cs typeface="Arial"/>
              </a:rPr>
              <a:t>Internal</a:t>
            </a:r>
            <a:r>
              <a:rPr sz="1000" b="1" spc="-1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Style</a:t>
            </a:r>
            <a:r>
              <a:rPr sz="1000" b="1" spc="-30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Sheets</a:t>
            </a:r>
            <a:r>
              <a:rPr sz="1000" b="1" spc="-45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- </a:t>
            </a:r>
            <a:r>
              <a:rPr sz="1000" spc="60" dirty="0">
                <a:latin typeface="Tahoma"/>
                <a:cs typeface="Tahoma"/>
              </a:rPr>
              <a:t>A </a:t>
            </a:r>
            <a:r>
              <a:rPr sz="1000" i="1" spc="-35" dirty="0">
                <a:latin typeface="Verdana"/>
                <a:cs typeface="Verdana"/>
              </a:rPr>
              <a:t>&lt;</a:t>
            </a:r>
            <a:r>
              <a:rPr sz="1000" spc="-35" dirty="0">
                <a:latin typeface="Tahoma"/>
                <a:cs typeface="Tahoma"/>
              </a:rPr>
              <a:t>style</a:t>
            </a:r>
            <a:r>
              <a:rPr sz="1000" i="1" spc="-35" dirty="0">
                <a:latin typeface="Verdana"/>
                <a:cs typeface="Verdana"/>
              </a:rPr>
              <a:t>&gt;</a:t>
            </a:r>
            <a:r>
              <a:rPr sz="1000" spc="-35" dirty="0">
                <a:latin typeface="Tahoma"/>
                <a:cs typeface="Tahoma"/>
              </a:rPr>
              <a:t>tag </a:t>
            </a:r>
            <a:r>
              <a:rPr sz="1000" spc="-30" dirty="0">
                <a:latin typeface="Tahoma"/>
                <a:cs typeface="Tahoma"/>
              </a:rPr>
              <a:t>is </a:t>
            </a:r>
            <a:r>
              <a:rPr sz="1000" spc="-60" dirty="0">
                <a:latin typeface="Tahoma"/>
                <a:cs typeface="Tahoma"/>
              </a:rPr>
              <a:t>used </a:t>
            </a:r>
            <a:r>
              <a:rPr sz="1000" spc="-20" dirty="0">
                <a:latin typeface="Tahoma"/>
                <a:cs typeface="Tahoma"/>
              </a:rPr>
              <a:t>in </a:t>
            </a:r>
            <a:r>
              <a:rPr sz="1000" spc="-35" dirty="0">
                <a:latin typeface="Tahoma"/>
                <a:cs typeface="Tahoma"/>
              </a:rPr>
              <a:t>the </a:t>
            </a:r>
            <a:r>
              <a:rPr sz="1000" spc="65" dirty="0">
                <a:latin typeface="Tahoma"/>
                <a:cs typeface="Tahoma"/>
              </a:rPr>
              <a:t>HTML </a:t>
            </a:r>
            <a:r>
              <a:rPr sz="1000" spc="7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document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to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specify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presentation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elements.</a:t>
            </a:r>
            <a:r>
              <a:rPr sz="1000" spc="120" dirty="0">
                <a:latin typeface="Tahoma"/>
                <a:cs typeface="Tahoma"/>
              </a:rPr>
              <a:t> </a:t>
            </a:r>
            <a:r>
              <a:rPr sz="1000" b="1" spc="-25" dirty="0">
                <a:latin typeface="Arial"/>
                <a:cs typeface="Arial"/>
              </a:rPr>
              <a:t>External </a:t>
            </a:r>
            <a:r>
              <a:rPr sz="1000" b="1" spc="-20" dirty="0">
                <a:latin typeface="Arial"/>
                <a:cs typeface="Arial"/>
              </a:rPr>
              <a:t> </a:t>
            </a:r>
            <a:r>
              <a:rPr sz="1000" b="1" spc="-35" dirty="0">
                <a:latin typeface="Arial"/>
                <a:cs typeface="Arial"/>
              </a:rPr>
              <a:t>Style</a:t>
            </a:r>
            <a:r>
              <a:rPr sz="1000" b="1" spc="85" dirty="0">
                <a:latin typeface="Arial"/>
                <a:cs typeface="Arial"/>
              </a:rPr>
              <a:t> </a:t>
            </a:r>
            <a:r>
              <a:rPr sz="1000" b="1" spc="-50" dirty="0">
                <a:latin typeface="Arial"/>
                <a:cs typeface="Arial"/>
              </a:rPr>
              <a:t>Sheets</a:t>
            </a:r>
            <a:r>
              <a:rPr sz="1000" b="1" spc="60" dirty="0">
                <a:latin typeface="Arial"/>
                <a:cs typeface="Arial"/>
              </a:rPr>
              <a:t> </a:t>
            </a:r>
            <a:r>
              <a:rPr sz="1000" spc="-35" dirty="0">
                <a:latin typeface="Tahoma"/>
                <a:cs typeface="Tahoma"/>
              </a:rPr>
              <a:t>-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60" dirty="0">
                <a:latin typeface="Tahoma"/>
                <a:cs typeface="Tahoma"/>
              </a:rPr>
              <a:t>A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separate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dirty="0">
                <a:latin typeface="Tahoma"/>
                <a:cs typeface="Tahoma"/>
              </a:rPr>
              <a:t>“.css”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25" dirty="0">
                <a:latin typeface="Tahoma"/>
                <a:cs typeface="Tahoma"/>
              </a:rPr>
              <a:t>file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is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used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60" dirty="0">
                <a:latin typeface="Tahoma"/>
                <a:cs typeface="Tahoma"/>
              </a:rPr>
              <a:t>as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50" dirty="0">
                <a:latin typeface="Tahoma"/>
                <a:cs typeface="Tahoma"/>
              </a:rPr>
              <a:t>a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part</a:t>
            </a:r>
            <a:r>
              <a:rPr sz="1000" spc="2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your </a:t>
            </a:r>
            <a:r>
              <a:rPr sz="1000" spc="-29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set</a:t>
            </a:r>
            <a:r>
              <a:rPr sz="1000" spc="1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of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documents.</a:t>
            </a:r>
            <a:r>
              <a:rPr sz="1000" spc="130" dirty="0">
                <a:latin typeface="Tahoma"/>
                <a:cs typeface="Tahoma"/>
              </a:rPr>
              <a:t> </a:t>
            </a:r>
            <a:r>
              <a:rPr sz="1000" spc="-40" dirty="0">
                <a:latin typeface="Tahoma"/>
                <a:cs typeface="Tahoma"/>
              </a:rPr>
              <a:t>It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contains</a:t>
            </a:r>
            <a:r>
              <a:rPr sz="1000" spc="20" dirty="0">
                <a:latin typeface="Tahoma"/>
                <a:cs typeface="Tahoma"/>
              </a:rPr>
              <a:t> </a:t>
            </a:r>
            <a:r>
              <a:rPr sz="1000" spc="-10" dirty="0">
                <a:latin typeface="Tahoma"/>
                <a:cs typeface="Tahoma"/>
              </a:rPr>
              <a:t>all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5" dirty="0">
                <a:latin typeface="Tahoma"/>
                <a:cs typeface="Tahoma"/>
              </a:rPr>
              <a:t>the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30" dirty="0">
                <a:latin typeface="Tahoma"/>
                <a:cs typeface="Tahoma"/>
              </a:rPr>
              <a:t>styling</a:t>
            </a:r>
            <a:r>
              <a:rPr sz="1000" spc="15" dirty="0">
                <a:latin typeface="Tahoma"/>
                <a:cs typeface="Tahoma"/>
              </a:rPr>
              <a:t> </a:t>
            </a:r>
            <a:r>
              <a:rPr sz="1000" spc="-45" dirty="0">
                <a:latin typeface="Tahoma"/>
                <a:cs typeface="Tahoma"/>
              </a:rPr>
              <a:t>elements.</a:t>
            </a:r>
            <a:endParaRPr sz="10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2283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5" dirty="0">
                <a:solidFill>
                  <a:srgbClr val="540014"/>
                </a:solidFill>
                <a:latin typeface="Tahoma"/>
                <a:cs typeface="Tahoma"/>
              </a:rPr>
              <a:t>Why</a:t>
            </a:r>
            <a:r>
              <a:rPr sz="1400" spc="1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540014"/>
                </a:solidFill>
                <a:latin typeface="Tahoma"/>
                <a:cs typeface="Tahoma"/>
              </a:rPr>
              <a:t>learn</a:t>
            </a:r>
            <a:r>
              <a:rPr sz="1400" spc="15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55" dirty="0">
                <a:solidFill>
                  <a:srgbClr val="540014"/>
                </a:solidFill>
                <a:latin typeface="Tahoma"/>
                <a:cs typeface="Tahoma"/>
              </a:rPr>
              <a:t>Web</a:t>
            </a:r>
            <a:r>
              <a:rPr sz="1400" spc="15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540014"/>
                </a:solidFill>
                <a:latin typeface="Tahoma"/>
                <a:cs typeface="Tahoma"/>
              </a:rPr>
              <a:t>Development?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997" y="756145"/>
            <a:ext cx="2916021" cy="218701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34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Why</a:t>
            </a:r>
            <a:r>
              <a:rPr spc="10" dirty="0"/>
              <a:t> </a:t>
            </a:r>
            <a:r>
              <a:rPr spc="-60" dirty="0"/>
              <a:t>learn</a:t>
            </a:r>
            <a:r>
              <a:rPr spc="15" dirty="0"/>
              <a:t> </a:t>
            </a:r>
            <a:r>
              <a:rPr spc="-55" dirty="0"/>
              <a:t>Web</a:t>
            </a:r>
            <a:r>
              <a:rPr spc="15" dirty="0"/>
              <a:t> </a:t>
            </a:r>
            <a:r>
              <a:rPr spc="-45" dirty="0"/>
              <a:t>Development?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838846"/>
            <a:ext cx="3482975" cy="19685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86055" indent="-148590">
              <a:lnSpc>
                <a:spcPct val="100000"/>
              </a:lnSpc>
              <a:spcBef>
                <a:spcPts val="9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-55" dirty="0">
                <a:latin typeface="Arial"/>
                <a:cs typeface="Arial"/>
              </a:rPr>
              <a:t>Reach</a:t>
            </a:r>
            <a:endParaRPr sz="11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-55" dirty="0">
                <a:latin typeface="Tahoma"/>
                <a:cs typeface="Tahoma"/>
              </a:rPr>
              <a:t>Today,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5" dirty="0">
                <a:latin typeface="Tahoma"/>
                <a:cs typeface="Tahoma"/>
              </a:rPr>
              <a:t>we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have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around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12.5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billion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web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enabled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devices.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-45" dirty="0">
                <a:latin typeface="Arial"/>
                <a:cs typeface="Arial"/>
              </a:rPr>
              <a:t>Visual</a:t>
            </a:r>
            <a:r>
              <a:rPr sz="1100" b="1" spc="6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Medium</a:t>
            </a:r>
            <a:endParaRPr sz="1100">
              <a:latin typeface="Arial"/>
              <a:cs typeface="Arial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spc="-25" dirty="0">
                <a:latin typeface="Tahoma"/>
                <a:cs typeface="Tahoma"/>
              </a:rPr>
              <a:t>It’s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easier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market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product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if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people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“see”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Social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Nature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web.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5" dirty="0">
                <a:latin typeface="Tahoma"/>
                <a:cs typeface="Tahoma"/>
              </a:rPr>
              <a:t>It’s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fun.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;)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pays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well.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$$</a:t>
            </a:r>
            <a:endParaRPr sz="1100">
              <a:latin typeface="Tahoma"/>
              <a:cs typeface="Tahoma"/>
            </a:endParaRPr>
          </a:p>
          <a:p>
            <a:pPr marL="186055" marR="90170" indent="-148590">
              <a:lnSpc>
                <a:spcPct val="102699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35" dirty="0">
                <a:latin typeface="Tahoma"/>
                <a:cs typeface="Tahoma"/>
              </a:rPr>
              <a:t>You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can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market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own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idea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(as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opposed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having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“technical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co-founder”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your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start-up).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5" dirty="0">
                <a:latin typeface="Tahoma"/>
                <a:cs typeface="Tahoma"/>
              </a:rPr>
              <a:t>It’s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important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15" dirty="0">
                <a:latin typeface="Tahoma"/>
                <a:cs typeface="Tahoma"/>
              </a:rPr>
              <a:t>it </a:t>
            </a:r>
            <a:r>
              <a:rPr sz="1100" spc="-45" dirty="0">
                <a:latin typeface="Tahoma"/>
                <a:cs typeface="Tahoma"/>
              </a:rPr>
              <a:t>well.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9975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50" dirty="0">
                <a:solidFill>
                  <a:srgbClr val="540014"/>
                </a:solidFill>
                <a:latin typeface="Tahoma"/>
                <a:cs typeface="Tahoma"/>
              </a:rPr>
              <a:t>How</a:t>
            </a:r>
            <a:r>
              <a:rPr sz="140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20" dirty="0">
                <a:solidFill>
                  <a:srgbClr val="540014"/>
                </a:solidFill>
                <a:latin typeface="Tahoma"/>
                <a:cs typeface="Tahoma"/>
              </a:rPr>
              <a:t>it</a:t>
            </a:r>
            <a:r>
              <a:rPr sz="140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75" dirty="0">
                <a:solidFill>
                  <a:srgbClr val="540014"/>
                </a:solidFill>
                <a:latin typeface="Tahoma"/>
                <a:cs typeface="Tahoma"/>
              </a:rPr>
              <a:t>works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586" y="837763"/>
            <a:ext cx="3304844" cy="1982906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228282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What</a:t>
            </a:r>
            <a:r>
              <a:rPr spc="15" dirty="0"/>
              <a:t> </a:t>
            </a:r>
            <a:r>
              <a:rPr spc="-25" dirty="0"/>
              <a:t>we’ll</a:t>
            </a:r>
            <a:r>
              <a:rPr spc="20" dirty="0"/>
              <a:t> </a:t>
            </a:r>
            <a:r>
              <a:rPr spc="-60" dirty="0"/>
              <a:t>learn</a:t>
            </a:r>
            <a:r>
              <a:rPr spc="20" dirty="0"/>
              <a:t> </a:t>
            </a:r>
            <a:r>
              <a:rPr spc="-30" dirty="0"/>
              <a:t>in</a:t>
            </a:r>
            <a:r>
              <a:rPr spc="20" dirty="0"/>
              <a:t> </a:t>
            </a:r>
            <a:r>
              <a:rPr spc="-25" dirty="0"/>
              <a:t>this</a:t>
            </a:r>
            <a:r>
              <a:rPr spc="20" dirty="0"/>
              <a:t> </a:t>
            </a:r>
            <a:r>
              <a:rPr spc="-65" dirty="0"/>
              <a:t>course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785201"/>
            <a:ext cx="3817620" cy="21024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43370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75" dirty="0">
                <a:latin typeface="Arial"/>
                <a:cs typeface="Arial"/>
              </a:rPr>
              <a:t>HTML</a:t>
            </a:r>
            <a:r>
              <a:rPr sz="1100" b="1" spc="90" dirty="0">
                <a:latin typeface="Arial"/>
                <a:cs typeface="Arial"/>
              </a:rPr>
              <a:t> </a:t>
            </a:r>
            <a:r>
              <a:rPr sz="1100" b="1" spc="-15" dirty="0">
                <a:latin typeface="Arial"/>
                <a:cs typeface="Arial"/>
              </a:rPr>
              <a:t>5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current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standard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that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describes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contents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webpage.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-60" dirty="0">
                <a:latin typeface="Arial"/>
                <a:cs typeface="Arial"/>
              </a:rPr>
              <a:t>CSS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add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styles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plain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-40" dirty="0">
                <a:latin typeface="Arial"/>
                <a:cs typeface="Arial"/>
              </a:rPr>
              <a:t>JavaScript</a:t>
            </a:r>
            <a:r>
              <a:rPr sz="1100" b="1" spc="55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Makes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website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dynamic.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Responds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user.</a:t>
            </a:r>
            <a:endParaRPr sz="1100">
              <a:latin typeface="Tahoma"/>
              <a:cs typeface="Tahoma"/>
            </a:endParaRPr>
          </a:p>
          <a:p>
            <a:pPr marL="186055" marR="195580" indent="-148590">
              <a:lnSpc>
                <a:spcPct val="102600"/>
              </a:lnSpc>
              <a:spcBef>
                <a:spcPts val="29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b="1" spc="45" dirty="0">
                <a:latin typeface="Arial"/>
                <a:cs typeface="Arial"/>
              </a:rPr>
              <a:t>PHP</a:t>
            </a:r>
            <a:r>
              <a:rPr sz="1100" b="1" spc="50" dirty="0">
                <a:latin typeface="Arial"/>
                <a:cs typeface="Arial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Scripting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server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side.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connect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website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other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utilities.</a:t>
            </a:r>
            <a:endParaRPr sz="1100">
              <a:latin typeface="Tahoma"/>
              <a:cs typeface="Tahoma"/>
            </a:endParaRPr>
          </a:p>
          <a:p>
            <a:pPr marL="186055" marR="177165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Tahoma"/>
                <a:cs typeface="Tahoma"/>
              </a:rPr>
              <a:t>We’ll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looking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at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several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JavaScript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frameworks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including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jQuery,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Angularjs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React.js.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" dirty="0">
                <a:latin typeface="Tahoma"/>
                <a:cs typeface="Tahoma"/>
              </a:rPr>
              <a:t>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00" dirty="0">
                <a:latin typeface="Tahoma"/>
                <a:cs typeface="Tahoma"/>
              </a:rPr>
              <a:t>we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progress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through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course,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basic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software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engineering,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management,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responsive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and </a:t>
            </a:r>
            <a:r>
              <a:rPr sz="1100" spc="-5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Material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Design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will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be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introduced.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52324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90" dirty="0"/>
              <a:t>HTML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75701"/>
            <a:ext cx="3771900" cy="137604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13271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markup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language.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tells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85" dirty="0">
                <a:latin typeface="Tahoma"/>
                <a:cs typeface="Tahoma"/>
              </a:rPr>
              <a:t>web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5" dirty="0">
                <a:latin typeface="Tahoma"/>
                <a:cs typeface="Tahoma"/>
              </a:rPr>
              <a:t>browser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what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display.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5" dirty="0">
                <a:latin typeface="Tahoma"/>
                <a:cs typeface="Tahoma"/>
              </a:rPr>
              <a:t>Separates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from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presentation.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55" dirty="0">
                <a:latin typeface="Tahoma"/>
                <a:cs typeface="Tahoma"/>
              </a:rPr>
              <a:t>Uses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pre-defined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set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5" dirty="0">
                <a:latin typeface="Tahoma"/>
                <a:cs typeface="Tahoma"/>
              </a:rPr>
              <a:t>to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identify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content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types.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0" dirty="0">
                <a:latin typeface="Tahoma"/>
                <a:cs typeface="Tahoma"/>
              </a:rPr>
              <a:t>Elements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contain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one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or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more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“tags”.</a:t>
            </a:r>
            <a:endParaRPr sz="1100">
              <a:latin typeface="Tahoma"/>
              <a:cs typeface="Tahoma"/>
            </a:endParaRPr>
          </a:p>
          <a:p>
            <a:pPr marL="186055" marR="30480" indent="-148590">
              <a:lnSpc>
                <a:spcPct val="102600"/>
              </a:lnSpc>
              <a:spcBef>
                <a:spcPts val="30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Tags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are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surrounded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angle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brackets,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" dirty="0">
                <a:latin typeface="Tahoma"/>
                <a:cs typeface="Tahoma"/>
              </a:rPr>
              <a:t>“closing”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tag </a:t>
            </a:r>
            <a:r>
              <a:rPr sz="1100" spc="-3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prefixed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by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forward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slash.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604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>
                <a:solidFill>
                  <a:srgbClr val="540014"/>
                </a:solidFill>
                <a:latin typeface="Tahoma"/>
                <a:cs typeface="Tahoma"/>
              </a:rPr>
              <a:t>HTML</a:t>
            </a:r>
            <a:r>
              <a:rPr sz="1400" spc="5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45" dirty="0">
                <a:solidFill>
                  <a:srgbClr val="540014"/>
                </a:solidFill>
                <a:latin typeface="Tahoma"/>
                <a:cs typeface="Tahoma"/>
              </a:rPr>
              <a:t>Page</a:t>
            </a:r>
            <a:r>
              <a:rPr sz="1400" spc="1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25" dirty="0">
                <a:solidFill>
                  <a:srgbClr val="540014"/>
                </a:solidFill>
                <a:latin typeface="Tahoma"/>
                <a:cs typeface="Tahoma"/>
              </a:rPr>
              <a:t>Structre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7506" y="992358"/>
            <a:ext cx="3159516" cy="1660843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126"/>
                </a:lnTo>
                <a:lnTo>
                  <a:pt x="4608004" y="350126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59878"/>
            <a:ext cx="1659889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90" dirty="0">
                <a:solidFill>
                  <a:srgbClr val="540014"/>
                </a:solidFill>
                <a:latin typeface="Tahoma"/>
                <a:cs typeface="Tahoma"/>
              </a:rPr>
              <a:t>HTML</a:t>
            </a:r>
            <a:r>
              <a:rPr sz="1400" spc="1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60" dirty="0">
                <a:solidFill>
                  <a:srgbClr val="540014"/>
                </a:solidFill>
                <a:latin typeface="Tahoma"/>
                <a:cs typeface="Tahoma"/>
              </a:rPr>
              <a:t>Tree</a:t>
            </a:r>
            <a:r>
              <a:rPr sz="1400" spc="10" dirty="0">
                <a:solidFill>
                  <a:srgbClr val="540014"/>
                </a:solidFill>
                <a:latin typeface="Tahoma"/>
                <a:cs typeface="Tahoma"/>
              </a:rPr>
              <a:t> </a:t>
            </a:r>
            <a:r>
              <a:rPr sz="1400" spc="-30" dirty="0">
                <a:solidFill>
                  <a:srgbClr val="540014"/>
                </a:solidFill>
                <a:latin typeface="Tahoma"/>
                <a:cs typeface="Tahoma"/>
              </a:rPr>
              <a:t>Structure</a:t>
            </a:r>
            <a:endParaRPr sz="140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562" y="830546"/>
            <a:ext cx="2908494" cy="2100139"/>
          </a:xfrm>
          <a:prstGeom prst="rect">
            <a:avLst/>
          </a:prstGeom>
        </p:spPr>
      </p:pic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59878"/>
            <a:ext cx="85915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85" dirty="0"/>
              <a:t>DOCTYPE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50989" y="1018983"/>
            <a:ext cx="3609340" cy="151066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86055" marR="274955" indent="-148590">
              <a:lnSpc>
                <a:spcPct val="102600"/>
              </a:lnSpc>
              <a:spcBef>
                <a:spcPts val="5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2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DOCTYPE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is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typically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first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line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 </a:t>
            </a:r>
            <a:r>
              <a:rPr sz="1100" spc="-33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document.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5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-45" dirty="0">
                <a:latin typeface="Tahoma"/>
                <a:cs typeface="Tahoma"/>
              </a:rPr>
              <a:t>It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specifies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the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version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35" dirty="0">
                <a:latin typeface="Tahoma"/>
                <a:cs typeface="Tahoma"/>
              </a:rPr>
              <a:t>of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70" dirty="0">
                <a:latin typeface="Tahoma"/>
                <a:cs typeface="Tahoma"/>
              </a:rPr>
              <a:t>used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on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the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page.</a:t>
            </a:r>
            <a:endParaRPr sz="1100">
              <a:latin typeface="Tahoma"/>
              <a:cs typeface="Tahoma"/>
            </a:endParaRPr>
          </a:p>
          <a:p>
            <a:pPr marL="186055" indent="-148590">
              <a:lnSpc>
                <a:spcPct val="100000"/>
              </a:lnSpc>
              <a:spcBef>
                <a:spcPts val="334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40" dirty="0">
                <a:latin typeface="Tahoma"/>
                <a:cs typeface="Tahoma"/>
              </a:rPr>
              <a:t>HTML5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60" dirty="0">
                <a:latin typeface="Tahoma"/>
                <a:cs typeface="Tahoma"/>
              </a:rPr>
              <a:t>has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a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very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45" dirty="0">
                <a:latin typeface="Tahoma"/>
                <a:cs typeface="Tahoma"/>
              </a:rPr>
              <a:t>simple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DOCTYPE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element.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i="1" spc="35" dirty="0">
                <a:latin typeface="Verdana"/>
                <a:cs typeface="Verdana"/>
              </a:rPr>
              <a:t>&lt;</a:t>
            </a:r>
            <a:r>
              <a:rPr sz="1100" spc="35" dirty="0">
                <a:latin typeface="Tahoma"/>
                <a:cs typeface="Tahoma"/>
              </a:rPr>
              <a:t>!DOCTYPE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30" dirty="0">
                <a:latin typeface="Tahoma"/>
                <a:cs typeface="Tahoma"/>
              </a:rPr>
              <a:t>html</a:t>
            </a:r>
            <a:r>
              <a:rPr sz="1100" i="1" spc="-30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  <a:p>
            <a:pPr marL="186055" indent="-148590">
              <a:lnSpc>
                <a:spcPct val="100000"/>
              </a:lnSpc>
              <a:spcBef>
                <a:spcPts val="330"/>
              </a:spcBef>
              <a:buClr>
                <a:srgbClr val="3333B2"/>
              </a:buClr>
              <a:buSzPct val="72727"/>
              <a:buFont typeface="Lucida Sans Unicode"/>
              <a:buChar char="►"/>
              <a:tabLst>
                <a:tab pos="186690" algn="l"/>
              </a:tabLst>
            </a:pPr>
            <a:r>
              <a:rPr sz="1100" spc="40" dirty="0">
                <a:latin typeface="Tahoma"/>
                <a:cs typeface="Tahoma"/>
              </a:rPr>
              <a:t>HTML4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DOCTYPE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-55" dirty="0">
                <a:latin typeface="Tahoma"/>
                <a:cs typeface="Tahoma"/>
              </a:rPr>
              <a:t>element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40" dirty="0">
                <a:latin typeface="Tahoma"/>
                <a:cs typeface="Tahoma"/>
              </a:rPr>
              <a:t>-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i="1" spc="35" dirty="0">
                <a:latin typeface="Verdana"/>
                <a:cs typeface="Verdana"/>
              </a:rPr>
              <a:t>&lt;</a:t>
            </a:r>
            <a:r>
              <a:rPr sz="1100" spc="35" dirty="0">
                <a:latin typeface="Tahoma"/>
                <a:cs typeface="Tahoma"/>
              </a:rPr>
              <a:t>!DOCTYPE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html</a:t>
            </a:r>
            <a:r>
              <a:rPr sz="1100" spc="25" dirty="0">
                <a:latin typeface="Tahoma"/>
                <a:cs typeface="Tahoma"/>
              </a:rPr>
              <a:t> PUBLIC </a:t>
            </a:r>
            <a:r>
              <a:rPr sz="1100" spc="60" dirty="0">
                <a:latin typeface="Tahoma"/>
                <a:cs typeface="Tahoma"/>
              </a:rPr>
              <a:t>“-//W3C//DTD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65" dirty="0">
                <a:latin typeface="Tahoma"/>
                <a:cs typeface="Tahoma"/>
              </a:rPr>
              <a:t>HTML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4.01</a:t>
            </a:r>
            <a:endParaRPr sz="1100">
              <a:latin typeface="Tahoma"/>
              <a:cs typeface="Tahoma"/>
            </a:endParaRPr>
          </a:p>
          <a:p>
            <a:pPr marL="186055">
              <a:lnSpc>
                <a:spcPct val="100000"/>
              </a:lnSpc>
              <a:spcBef>
                <a:spcPts val="35"/>
              </a:spcBef>
            </a:pPr>
            <a:r>
              <a:rPr sz="1100" dirty="0">
                <a:latin typeface="Tahoma"/>
                <a:cs typeface="Tahoma"/>
              </a:rPr>
              <a:t>Transitional//EN”</a:t>
            </a:r>
            <a:r>
              <a:rPr sz="1100" i="1" dirty="0">
                <a:latin typeface="Verdana"/>
                <a:cs typeface="Verdana"/>
              </a:rPr>
              <a:t>&gt;</a:t>
            </a:r>
            <a:endParaRPr sz="1100">
              <a:latin typeface="Verdana"/>
              <a:cs typeface="Verdana"/>
            </a:endParaRP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798</Words>
  <Application>Microsoft Office PowerPoint</Application>
  <PresentationFormat>Custom</PresentationFormat>
  <Paragraphs>88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Why learn Web Development?</vt:lpstr>
      <vt:lpstr>PowerPoint Presentation</vt:lpstr>
      <vt:lpstr>What we’ll learn in this course</vt:lpstr>
      <vt:lpstr>HTML</vt:lpstr>
      <vt:lpstr>PowerPoint Presentation</vt:lpstr>
      <vt:lpstr>PowerPoint Presentation</vt:lpstr>
      <vt:lpstr>DOCTYPE</vt:lpstr>
      <vt:lpstr>Basics of HTML 5</vt:lpstr>
      <vt:lpstr>HTML Elements</vt:lpstr>
      <vt:lpstr>Attributes</vt:lpstr>
      <vt:lpstr>HTML Comments</vt:lpstr>
      <vt:lpstr>Cascading Style Sheets</vt:lpstr>
      <vt:lpstr>PowerPoint Presentation</vt:lpstr>
      <vt:lpstr>Why CSS?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Web Development</dc:title>
  <dc:creator>Lecture 1CGS 3066 Fall 2016</dc:creator>
  <cp:lastModifiedBy>User</cp:lastModifiedBy>
  <cp:revision>1</cp:revision>
  <dcterms:created xsi:type="dcterms:W3CDTF">2022-12-13T04:28:55Z</dcterms:created>
  <dcterms:modified xsi:type="dcterms:W3CDTF">2022-12-13T04:30:36Z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2016-09-08T00:00:00Z</vt:filetime>
  </property>
  <property fmtid="{D5CDD505-2E9C-101B-9397-08002B2CF9AE}" pid="3" name="Creator">
    <vt:lpwstr>LaTeX with Beamer class version 3.24</vt:lpwstr>
  </property>
  <property fmtid="{D5CDD505-2E9C-101B-9397-08002B2CF9AE}" pid="4" name="LastSaved">
    <vt:filetime>2022-12-13T00:00:00Z</vt:filetime>
  </property>
</Properties>
</file>