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roxima Nova Heavy" charset="1" panose="02000506030000020004"/>
      <p:regular r:id="rId22"/>
    </p:embeddedFont>
    <p:embeddedFont>
      <p:font typeface="Glacial Indifference" charset="1" panose="00000000000000000000"/>
      <p:regular r:id="rId23"/>
    </p:embeddedFont>
    <p:embeddedFont>
      <p:font typeface="Open Sans Bold" charset="1" panose="020B0806030504020204"/>
      <p:regular r:id="rId24"/>
    </p:embeddedFont>
    <p:embeddedFont>
      <p:font typeface="Glacial Indifference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9982" y="3395415"/>
            <a:ext cx="12388035" cy="384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0"/>
              </a:lnSpc>
            </a:pPr>
            <a:r>
              <a:rPr lang="en-US" b="true" sz="9200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GESTOR DE DATOS SOBRE GUSTOS MUSICALES PERSONALES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058650" y="4143375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47766" y="1610787"/>
            <a:ext cx="8992468" cy="1446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2"/>
              </a:lnSpc>
            </a:pPr>
            <a:r>
              <a:rPr lang="en-US" b="true" sz="6678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PROYECTO:</a:t>
            </a:r>
          </a:p>
          <a:p>
            <a:pPr algn="ctr">
              <a:lnSpc>
                <a:spcPts val="534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30241" y="6629241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-57150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64386" y="1343104"/>
            <a:ext cx="15775388" cy="855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595" indent="-307798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Especialista en IA (Manuel) :</a:t>
            </a:r>
            <a:r>
              <a:rPr lang="en-US" sz="28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Persona con conocimientos sobre IA que se encargará del entrenamiento y de todas las actividades referentes al modelo.</a:t>
            </a:r>
          </a:p>
          <a:p>
            <a:pPr algn="l" marL="615595" indent="-307798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00BF6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Habilidades:</a:t>
            </a:r>
            <a:r>
              <a:rPr lang="en-US" sz="28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Lógico, metódico, conocimientos actualizados, paciente, eficiencia.</a:t>
            </a:r>
          </a:p>
          <a:p>
            <a:pPr algn="l">
              <a:lnSpc>
                <a:spcPts val="3991"/>
              </a:lnSpc>
            </a:pPr>
          </a:p>
          <a:p>
            <a:pPr algn="l" marL="615595" indent="-307798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Tester(Eliseo, Aranza)</a:t>
            </a:r>
            <a:r>
              <a:rPr lang="en-US" b="true" sz="28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:</a:t>
            </a:r>
            <a:r>
              <a:rPr lang="en-US" sz="28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Persona encargada de encontrar errores y problemas generales (sintaxis, código, visual).</a:t>
            </a:r>
          </a:p>
          <a:p>
            <a:pPr algn="l" marL="615595" indent="-307798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00BF6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Habilidades:</a:t>
            </a:r>
            <a:r>
              <a:rPr lang="en-US" sz="28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Observador, paciente, perseverante, tolerancia al fracaso, bueno buscando errores.</a:t>
            </a:r>
          </a:p>
          <a:p>
            <a:pPr algn="l">
              <a:lnSpc>
                <a:spcPts val="3991"/>
              </a:lnSpc>
            </a:pPr>
          </a:p>
          <a:p>
            <a:pPr algn="l" marL="615595" indent="-307798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Administrador del servidor (Carlos)</a:t>
            </a:r>
            <a:r>
              <a:rPr lang="en-US" b="true" sz="28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:</a:t>
            </a:r>
            <a:r>
              <a:rPr lang="en-US" sz="28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Persona que gestione y mantenimiento del servidor.</a:t>
            </a:r>
          </a:p>
          <a:p>
            <a:pPr algn="l" marL="615595" indent="-307798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00BF6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Habilidades:</a:t>
            </a:r>
            <a:r>
              <a:rPr lang="en-US" sz="28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Resuelve problemas, trabajo en equipo, capacidad de aprendizaje, capacidad de adaptarse, maneja el estrés.</a:t>
            </a:r>
          </a:p>
          <a:p>
            <a:pPr algn="l">
              <a:lnSpc>
                <a:spcPts val="3991"/>
              </a:lnSpc>
            </a:pPr>
          </a:p>
          <a:p>
            <a:pPr algn="l" marL="615595" indent="-307798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Supervisor(Eliseo)</a:t>
            </a:r>
            <a:r>
              <a:rPr lang="en-US" sz="28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Vigila qué se realizan las actividades y está al pendiente de los resultados. </a:t>
            </a:r>
          </a:p>
          <a:p>
            <a:pPr algn="l" marL="615595" indent="-307798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00BF6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Habilidades</a:t>
            </a:r>
            <a:r>
              <a:rPr lang="en-US" sz="28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</a:t>
            </a:r>
            <a:r>
              <a:rPr lang="en-US" sz="28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Comunicación clara, gestión de tiempo, manejo de </a:t>
            </a:r>
          </a:p>
          <a:p>
            <a:pPr algn="l">
              <a:lnSpc>
                <a:spcPts val="3991"/>
              </a:lnSpc>
            </a:pPr>
            <a:r>
              <a:rPr lang="en-US" sz="28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expectativas, resolución de problemas, atención a los detalles .</a:t>
            </a:r>
          </a:p>
          <a:p>
            <a:pPr algn="l">
              <a:lnSpc>
                <a:spcPts val="399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30241" y="6629241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-57150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83912" y="1942311"/>
            <a:ext cx="14975208" cy="784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Administrador de los programadores (María José) 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Persona encargada de supervisar y gestionar a los programadores.</a:t>
            </a:r>
          </a:p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00BF6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Habilidades: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9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Planificación, liderazgo, comunicar con claridad, resolución de conflictos, gestión de estrés.</a:t>
            </a:r>
          </a:p>
          <a:p>
            <a:pPr algn="l">
              <a:lnSpc>
                <a:spcPts val="4131"/>
              </a:lnSpc>
            </a:pPr>
          </a:p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Soporte técnico (Manuel)</a:t>
            </a:r>
            <a:r>
              <a:rPr lang="en-US" b="true" sz="29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Diagnostica, soluciona, y resuelve problemas del proyecto.</a:t>
            </a:r>
          </a:p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00BF6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Habilidades: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9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Comunicación clara, escuchar activamente, paciencia, pensamiento lógico, manejo del estrés.</a:t>
            </a:r>
          </a:p>
          <a:p>
            <a:pPr algn="l">
              <a:lnSpc>
                <a:spcPts val="4131"/>
              </a:lnSpc>
            </a:pPr>
          </a:p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Programador backend (Carlos)</a:t>
            </a:r>
            <a:r>
              <a:rPr lang="en-US" b="true" sz="29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Encargado de la lógica y de los datos detrás de la página web</a:t>
            </a:r>
          </a:p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00BF6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Habilidades: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9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Pensamiento lógico, resolución de problemas, atención a los detalles, trabajo en equipo, aprendizaje continuo.</a:t>
            </a:r>
          </a:p>
          <a:p>
            <a:pPr algn="l">
              <a:lnSpc>
                <a:spcPts val="4131"/>
              </a:lnSpc>
            </a:pPr>
          </a:p>
          <a:p>
            <a:pPr algn="l">
              <a:lnSpc>
                <a:spcPts val="413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908140"/>
            <a:ext cx="16230600" cy="10166440"/>
            <a:chOff x="0" y="0"/>
            <a:chExt cx="4274726" cy="2677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677581"/>
            </a:xfrm>
            <a:custGeom>
              <a:avLst/>
              <a:gdLst/>
              <a:ahLst/>
              <a:cxnLst/>
              <a:rect r="r" b="b" t="t" l="l"/>
              <a:pathLst>
                <a:path h="2677581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653254"/>
                  </a:lnTo>
                  <a:cubicBezTo>
                    <a:pt x="4274726" y="2666690"/>
                    <a:pt x="4263834" y="2677581"/>
                    <a:pt x="4250399" y="2677581"/>
                  </a:cubicBezTo>
                  <a:lnTo>
                    <a:pt x="24327" y="2677581"/>
                  </a:lnTo>
                  <a:cubicBezTo>
                    <a:pt x="10891" y="2677581"/>
                    <a:pt x="0" y="2666690"/>
                    <a:pt x="0" y="265325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715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29266" y="363784"/>
            <a:ext cx="2616978" cy="1489650"/>
            <a:chOff x="0" y="0"/>
            <a:chExt cx="1427906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27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427906">
                  <a:moveTo>
                    <a:pt x="713953" y="0"/>
                  </a:moveTo>
                  <a:cubicBezTo>
                    <a:pt x="319648" y="0"/>
                    <a:pt x="0" y="181951"/>
                    <a:pt x="0" y="406400"/>
                  </a:cubicBezTo>
                  <a:cubicBezTo>
                    <a:pt x="0" y="630849"/>
                    <a:pt x="319648" y="812800"/>
                    <a:pt x="713953" y="812800"/>
                  </a:cubicBezTo>
                  <a:cubicBezTo>
                    <a:pt x="1108258" y="812800"/>
                    <a:pt x="1427906" y="630849"/>
                    <a:pt x="1427906" y="406400"/>
                  </a:cubicBezTo>
                  <a:cubicBezTo>
                    <a:pt x="1427906" y="181951"/>
                    <a:pt x="1108258" y="0"/>
                    <a:pt x="713953" y="0"/>
                  </a:cubicBezTo>
                  <a:close/>
                </a:path>
              </a:pathLst>
            </a:custGeom>
            <a:solidFill>
              <a:srgbClr val="0054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3866" y="38100"/>
              <a:ext cx="1160173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1F6F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Proyect Manager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80307" y="2419390"/>
            <a:ext cx="2114896" cy="1203852"/>
            <a:chOff x="0" y="0"/>
            <a:chExt cx="142790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7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427906">
                  <a:moveTo>
                    <a:pt x="713953" y="0"/>
                  </a:moveTo>
                  <a:cubicBezTo>
                    <a:pt x="319648" y="0"/>
                    <a:pt x="0" y="181951"/>
                    <a:pt x="0" y="406400"/>
                  </a:cubicBezTo>
                  <a:cubicBezTo>
                    <a:pt x="0" y="630849"/>
                    <a:pt x="319648" y="812800"/>
                    <a:pt x="713953" y="812800"/>
                  </a:cubicBezTo>
                  <a:cubicBezTo>
                    <a:pt x="1108258" y="812800"/>
                    <a:pt x="1427906" y="630849"/>
                    <a:pt x="1427906" y="406400"/>
                  </a:cubicBezTo>
                  <a:cubicBezTo>
                    <a:pt x="1427906" y="181951"/>
                    <a:pt x="1108258" y="0"/>
                    <a:pt x="713953" y="0"/>
                  </a:cubicBezTo>
                  <a:close/>
                </a:path>
              </a:pathLst>
            </a:custGeom>
            <a:solidFill>
              <a:srgbClr val="1C4AA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33866" y="38100"/>
              <a:ext cx="1160173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1F6F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Supervisor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742246" y="3835113"/>
            <a:ext cx="2576204" cy="1203852"/>
            <a:chOff x="0" y="0"/>
            <a:chExt cx="1739365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39365" cy="812800"/>
            </a:xfrm>
            <a:custGeom>
              <a:avLst/>
              <a:gdLst/>
              <a:ahLst/>
              <a:cxnLst/>
              <a:rect r="r" b="b" t="t" l="l"/>
              <a:pathLst>
                <a:path h="812800" w="1739365">
                  <a:moveTo>
                    <a:pt x="869682" y="0"/>
                  </a:moveTo>
                  <a:cubicBezTo>
                    <a:pt x="389370" y="0"/>
                    <a:pt x="0" y="181951"/>
                    <a:pt x="0" y="406400"/>
                  </a:cubicBezTo>
                  <a:cubicBezTo>
                    <a:pt x="0" y="630849"/>
                    <a:pt x="389370" y="812800"/>
                    <a:pt x="869682" y="812800"/>
                  </a:cubicBezTo>
                  <a:cubicBezTo>
                    <a:pt x="1349995" y="812800"/>
                    <a:pt x="1739365" y="630849"/>
                    <a:pt x="1739365" y="406400"/>
                  </a:cubicBezTo>
                  <a:cubicBezTo>
                    <a:pt x="1739365" y="181951"/>
                    <a:pt x="1349995" y="0"/>
                    <a:pt x="869682" y="0"/>
                  </a:cubicBezTo>
                  <a:close/>
                </a:path>
              </a:pathLst>
            </a:custGeom>
            <a:solidFill>
              <a:srgbClr val="15377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63065" y="38100"/>
              <a:ext cx="1413234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1F6F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Adm. Servidor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844797" y="3835113"/>
            <a:ext cx="2569107" cy="1203852"/>
            <a:chOff x="0" y="0"/>
            <a:chExt cx="1734573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34573" cy="812800"/>
            </a:xfrm>
            <a:custGeom>
              <a:avLst/>
              <a:gdLst/>
              <a:ahLst/>
              <a:cxnLst/>
              <a:rect r="r" b="b" t="t" l="l"/>
              <a:pathLst>
                <a:path h="812800" w="1734573">
                  <a:moveTo>
                    <a:pt x="867287" y="0"/>
                  </a:moveTo>
                  <a:cubicBezTo>
                    <a:pt x="388297" y="0"/>
                    <a:pt x="0" y="181951"/>
                    <a:pt x="0" y="406400"/>
                  </a:cubicBezTo>
                  <a:cubicBezTo>
                    <a:pt x="0" y="630849"/>
                    <a:pt x="388297" y="812800"/>
                    <a:pt x="867287" y="812800"/>
                  </a:cubicBezTo>
                  <a:cubicBezTo>
                    <a:pt x="1346276" y="812800"/>
                    <a:pt x="1734573" y="630849"/>
                    <a:pt x="1734573" y="406400"/>
                  </a:cubicBezTo>
                  <a:cubicBezTo>
                    <a:pt x="1734573" y="181951"/>
                    <a:pt x="1346276" y="0"/>
                    <a:pt x="867287" y="0"/>
                  </a:cubicBezTo>
                  <a:close/>
                </a:path>
              </a:pathLst>
            </a:custGeom>
            <a:solidFill>
              <a:srgbClr val="15377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62616" y="38100"/>
              <a:ext cx="1409341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1F6F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Documentadora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611235" y="5986704"/>
            <a:ext cx="2576204" cy="1203852"/>
            <a:chOff x="0" y="0"/>
            <a:chExt cx="1739365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39365" cy="812800"/>
            </a:xfrm>
            <a:custGeom>
              <a:avLst/>
              <a:gdLst/>
              <a:ahLst/>
              <a:cxnLst/>
              <a:rect r="r" b="b" t="t" l="l"/>
              <a:pathLst>
                <a:path h="812800" w="1739365">
                  <a:moveTo>
                    <a:pt x="869682" y="0"/>
                  </a:moveTo>
                  <a:cubicBezTo>
                    <a:pt x="389370" y="0"/>
                    <a:pt x="0" y="181951"/>
                    <a:pt x="0" y="406400"/>
                  </a:cubicBezTo>
                  <a:cubicBezTo>
                    <a:pt x="0" y="630849"/>
                    <a:pt x="389370" y="812800"/>
                    <a:pt x="869682" y="812800"/>
                  </a:cubicBezTo>
                  <a:cubicBezTo>
                    <a:pt x="1349995" y="812800"/>
                    <a:pt x="1739365" y="630849"/>
                    <a:pt x="1739365" y="406400"/>
                  </a:cubicBezTo>
                  <a:cubicBezTo>
                    <a:pt x="1739365" y="181951"/>
                    <a:pt x="1349995" y="0"/>
                    <a:pt x="869682" y="0"/>
                  </a:cubicBezTo>
                  <a:close/>
                </a:path>
              </a:pathLst>
            </a:custGeom>
            <a:solidFill>
              <a:srgbClr val="1932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63065" y="38100"/>
              <a:ext cx="1413234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1F6F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Adm. Programadores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507101" y="5986704"/>
            <a:ext cx="2576204" cy="1203852"/>
            <a:chOff x="0" y="0"/>
            <a:chExt cx="1739365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39365" cy="812800"/>
            </a:xfrm>
            <a:custGeom>
              <a:avLst/>
              <a:gdLst/>
              <a:ahLst/>
              <a:cxnLst/>
              <a:rect r="r" b="b" t="t" l="l"/>
              <a:pathLst>
                <a:path h="812800" w="1739365">
                  <a:moveTo>
                    <a:pt x="869682" y="0"/>
                  </a:moveTo>
                  <a:cubicBezTo>
                    <a:pt x="389370" y="0"/>
                    <a:pt x="0" y="181951"/>
                    <a:pt x="0" y="406400"/>
                  </a:cubicBezTo>
                  <a:cubicBezTo>
                    <a:pt x="0" y="630849"/>
                    <a:pt x="389370" y="812800"/>
                    <a:pt x="869682" y="812800"/>
                  </a:cubicBezTo>
                  <a:cubicBezTo>
                    <a:pt x="1349995" y="812800"/>
                    <a:pt x="1739365" y="630849"/>
                    <a:pt x="1739365" y="406400"/>
                  </a:cubicBezTo>
                  <a:cubicBezTo>
                    <a:pt x="1739365" y="181951"/>
                    <a:pt x="1349995" y="0"/>
                    <a:pt x="869682" y="0"/>
                  </a:cubicBezTo>
                  <a:close/>
                </a:path>
              </a:pathLst>
            </a:custGeom>
            <a:solidFill>
              <a:srgbClr val="1D376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63065" y="38100"/>
              <a:ext cx="1413234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1F6F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Especialista IA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296004" y="7666513"/>
            <a:ext cx="2576204" cy="1203852"/>
            <a:chOff x="0" y="0"/>
            <a:chExt cx="1739365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39365" cy="812800"/>
            </a:xfrm>
            <a:custGeom>
              <a:avLst/>
              <a:gdLst/>
              <a:ahLst/>
              <a:cxnLst/>
              <a:rect r="r" b="b" t="t" l="l"/>
              <a:pathLst>
                <a:path h="812800" w="1739365">
                  <a:moveTo>
                    <a:pt x="869682" y="0"/>
                  </a:moveTo>
                  <a:cubicBezTo>
                    <a:pt x="389370" y="0"/>
                    <a:pt x="0" y="181951"/>
                    <a:pt x="0" y="406400"/>
                  </a:cubicBezTo>
                  <a:cubicBezTo>
                    <a:pt x="0" y="630849"/>
                    <a:pt x="389370" y="812800"/>
                    <a:pt x="869682" y="812800"/>
                  </a:cubicBezTo>
                  <a:cubicBezTo>
                    <a:pt x="1349995" y="812800"/>
                    <a:pt x="1739365" y="630849"/>
                    <a:pt x="1739365" y="406400"/>
                  </a:cubicBezTo>
                  <a:cubicBezTo>
                    <a:pt x="1739365" y="181951"/>
                    <a:pt x="1349995" y="0"/>
                    <a:pt x="869682" y="0"/>
                  </a:cubicBezTo>
                  <a:close/>
                </a:path>
              </a:pathLst>
            </a:custGeom>
            <a:solidFill>
              <a:srgbClr val="14274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63065" y="38100"/>
              <a:ext cx="1413234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1F6F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Programador Backend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185019" y="7666513"/>
            <a:ext cx="2576204" cy="1203852"/>
            <a:chOff x="0" y="0"/>
            <a:chExt cx="1739365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39365" cy="812800"/>
            </a:xfrm>
            <a:custGeom>
              <a:avLst/>
              <a:gdLst/>
              <a:ahLst/>
              <a:cxnLst/>
              <a:rect r="r" b="b" t="t" l="l"/>
              <a:pathLst>
                <a:path h="812800" w="1739365">
                  <a:moveTo>
                    <a:pt x="869682" y="0"/>
                  </a:moveTo>
                  <a:cubicBezTo>
                    <a:pt x="389370" y="0"/>
                    <a:pt x="0" y="181951"/>
                    <a:pt x="0" y="406400"/>
                  </a:cubicBezTo>
                  <a:cubicBezTo>
                    <a:pt x="0" y="630849"/>
                    <a:pt x="389370" y="812800"/>
                    <a:pt x="869682" y="812800"/>
                  </a:cubicBezTo>
                  <a:cubicBezTo>
                    <a:pt x="1349995" y="812800"/>
                    <a:pt x="1739365" y="630849"/>
                    <a:pt x="1739365" y="406400"/>
                  </a:cubicBezTo>
                  <a:cubicBezTo>
                    <a:pt x="1739365" y="181951"/>
                    <a:pt x="1349995" y="0"/>
                    <a:pt x="869682" y="0"/>
                  </a:cubicBezTo>
                  <a:close/>
                </a:path>
              </a:pathLst>
            </a:custGeom>
            <a:solidFill>
              <a:srgbClr val="14274E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63065" y="38100"/>
              <a:ext cx="1413234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1F6F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Programador Front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889550" y="7716260"/>
            <a:ext cx="2278128" cy="1154106"/>
            <a:chOff x="0" y="0"/>
            <a:chExt cx="1604413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604413" cy="812800"/>
            </a:xfrm>
            <a:custGeom>
              <a:avLst/>
              <a:gdLst/>
              <a:ahLst/>
              <a:cxnLst/>
              <a:rect r="r" b="b" t="t" l="l"/>
              <a:pathLst>
                <a:path h="812800" w="1604413">
                  <a:moveTo>
                    <a:pt x="802206" y="0"/>
                  </a:moveTo>
                  <a:cubicBezTo>
                    <a:pt x="359160" y="0"/>
                    <a:pt x="0" y="181951"/>
                    <a:pt x="0" y="406400"/>
                  </a:cubicBezTo>
                  <a:cubicBezTo>
                    <a:pt x="0" y="630849"/>
                    <a:pt x="359160" y="812800"/>
                    <a:pt x="802206" y="812800"/>
                  </a:cubicBezTo>
                  <a:cubicBezTo>
                    <a:pt x="1245252" y="812800"/>
                    <a:pt x="1604413" y="630849"/>
                    <a:pt x="1604413" y="406400"/>
                  </a:cubicBezTo>
                  <a:cubicBezTo>
                    <a:pt x="1604413" y="181951"/>
                    <a:pt x="1245252" y="0"/>
                    <a:pt x="802206" y="0"/>
                  </a:cubicBezTo>
                  <a:close/>
                </a:path>
              </a:pathLst>
            </a:custGeom>
            <a:solidFill>
              <a:srgbClr val="14274E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50414" y="38100"/>
              <a:ext cx="130358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1F6F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Soporte Técnico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10737755" y="1853434"/>
            <a:ext cx="0" cy="565957"/>
          </a:xfrm>
          <a:prstGeom prst="line">
            <a:avLst/>
          </a:prstGeom>
          <a:ln cap="flat" w="38100">
            <a:solidFill>
              <a:srgbClr val="7978C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flipH="true">
            <a:off x="9296004" y="3158903"/>
            <a:ext cx="412054" cy="689025"/>
          </a:xfrm>
          <a:prstGeom prst="line">
            <a:avLst/>
          </a:prstGeom>
          <a:ln cap="flat" w="38100">
            <a:solidFill>
              <a:srgbClr val="7978C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>
            <a:off x="11765187" y="3164303"/>
            <a:ext cx="1871226" cy="716723"/>
          </a:xfrm>
          <a:prstGeom prst="line">
            <a:avLst/>
          </a:prstGeom>
          <a:ln cap="flat" w="38100">
            <a:solidFill>
              <a:srgbClr val="7978C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>
            <a:off x="10021153" y="4821701"/>
            <a:ext cx="1774050" cy="1165004"/>
          </a:xfrm>
          <a:prstGeom prst="line">
            <a:avLst/>
          </a:prstGeom>
          <a:ln cap="flat" w="38100">
            <a:solidFill>
              <a:srgbClr val="7978C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flipH="true">
            <a:off x="6631562" y="4770802"/>
            <a:ext cx="1326678" cy="1228926"/>
          </a:xfrm>
          <a:prstGeom prst="line">
            <a:avLst/>
          </a:prstGeom>
          <a:ln cap="flat" w="38100">
            <a:solidFill>
              <a:srgbClr val="7978C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 flipH="true">
            <a:off x="4334393" y="6903884"/>
            <a:ext cx="1467426" cy="916963"/>
          </a:xfrm>
          <a:prstGeom prst="line">
            <a:avLst/>
          </a:prstGeom>
          <a:ln cap="flat" w="38100">
            <a:solidFill>
              <a:srgbClr val="7978C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>
            <a:off x="6899337" y="7190557"/>
            <a:ext cx="129277" cy="525703"/>
          </a:xfrm>
          <a:prstGeom prst="line">
            <a:avLst/>
          </a:prstGeom>
          <a:ln cap="flat" w="38100">
            <a:solidFill>
              <a:srgbClr val="7978C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>
            <a:off x="7823870" y="7007754"/>
            <a:ext cx="1861916" cy="829294"/>
          </a:xfrm>
          <a:prstGeom prst="line">
            <a:avLst/>
          </a:prstGeom>
          <a:ln cap="flat" w="38100">
            <a:solidFill>
              <a:srgbClr val="7978C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2185019" y="363784"/>
            <a:ext cx="2393236" cy="2342380"/>
          </a:xfrm>
          <a:custGeom>
            <a:avLst/>
            <a:gdLst/>
            <a:ahLst/>
            <a:cxnLst/>
            <a:rect r="r" b="b" t="t" l="l"/>
            <a:pathLst>
              <a:path h="2342380" w="2393236">
                <a:moveTo>
                  <a:pt x="0" y="0"/>
                </a:moveTo>
                <a:lnTo>
                  <a:pt x="2393237" y="0"/>
                </a:lnTo>
                <a:lnTo>
                  <a:pt x="2393237" y="2342380"/>
                </a:lnTo>
                <a:lnTo>
                  <a:pt x="0" y="2342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3254838" y="7973767"/>
            <a:ext cx="8008924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ROLES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2488618" y="3835113"/>
            <a:ext cx="2576204" cy="1203852"/>
            <a:chOff x="0" y="0"/>
            <a:chExt cx="1739365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739365" cy="812800"/>
            </a:xfrm>
            <a:custGeom>
              <a:avLst/>
              <a:gdLst/>
              <a:ahLst/>
              <a:cxnLst/>
              <a:rect r="r" b="b" t="t" l="l"/>
              <a:pathLst>
                <a:path h="812800" w="1739365">
                  <a:moveTo>
                    <a:pt x="869682" y="0"/>
                  </a:moveTo>
                  <a:cubicBezTo>
                    <a:pt x="389370" y="0"/>
                    <a:pt x="0" y="181951"/>
                    <a:pt x="0" y="406400"/>
                  </a:cubicBezTo>
                  <a:cubicBezTo>
                    <a:pt x="0" y="630849"/>
                    <a:pt x="389370" y="812800"/>
                    <a:pt x="869682" y="812800"/>
                  </a:cubicBezTo>
                  <a:cubicBezTo>
                    <a:pt x="1349995" y="812800"/>
                    <a:pt x="1739365" y="630849"/>
                    <a:pt x="1739365" y="406400"/>
                  </a:cubicBezTo>
                  <a:cubicBezTo>
                    <a:pt x="1739365" y="181951"/>
                    <a:pt x="1349995" y="0"/>
                    <a:pt x="869682" y="0"/>
                  </a:cubicBezTo>
                  <a:close/>
                </a:path>
              </a:pathLst>
            </a:custGeom>
            <a:solidFill>
              <a:srgbClr val="15377D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63065" y="38100"/>
              <a:ext cx="1413234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1F6F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Tester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flipH="true">
            <a:off x="5064822" y="4437039"/>
            <a:ext cx="2677423" cy="0"/>
          </a:xfrm>
          <a:prstGeom prst="line">
            <a:avLst/>
          </a:prstGeom>
          <a:ln cap="flat" w="38100">
            <a:solidFill>
              <a:srgbClr val="7978C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38983" y="2512496"/>
            <a:ext cx="7227613" cy="6604231"/>
          </a:xfrm>
          <a:custGeom>
            <a:avLst/>
            <a:gdLst/>
            <a:ahLst/>
            <a:cxnLst/>
            <a:rect r="r" b="b" t="t" l="l"/>
            <a:pathLst>
              <a:path h="6604231" w="7227613">
                <a:moveTo>
                  <a:pt x="0" y="0"/>
                </a:moveTo>
                <a:lnTo>
                  <a:pt x="7227613" y="0"/>
                </a:lnTo>
                <a:lnTo>
                  <a:pt x="7227613" y="6604232"/>
                </a:lnTo>
                <a:lnTo>
                  <a:pt x="0" y="660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66596" y="3090919"/>
            <a:ext cx="8086459" cy="5084361"/>
          </a:xfrm>
          <a:custGeom>
            <a:avLst/>
            <a:gdLst/>
            <a:ahLst/>
            <a:cxnLst/>
            <a:rect r="r" b="b" t="t" l="l"/>
            <a:pathLst>
              <a:path h="5084361" w="8086459">
                <a:moveTo>
                  <a:pt x="0" y="0"/>
                </a:moveTo>
                <a:lnTo>
                  <a:pt x="8086458" y="0"/>
                </a:lnTo>
                <a:lnTo>
                  <a:pt x="8086458" y="5084361"/>
                </a:lnTo>
                <a:lnTo>
                  <a:pt x="0" y="50843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924965" y="5814612"/>
            <a:ext cx="2431559" cy="140327"/>
            <a:chOff x="0" y="0"/>
            <a:chExt cx="640411" cy="369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0411" cy="36959"/>
            </a:xfrm>
            <a:custGeom>
              <a:avLst/>
              <a:gdLst/>
              <a:ahLst/>
              <a:cxnLst/>
              <a:rect r="r" b="b" t="t" l="l"/>
              <a:pathLst>
                <a:path h="36959" w="640411">
                  <a:moveTo>
                    <a:pt x="0" y="0"/>
                  </a:moveTo>
                  <a:lnTo>
                    <a:pt x="640411" y="0"/>
                  </a:lnTo>
                  <a:lnTo>
                    <a:pt x="640411" y="36959"/>
                  </a:lnTo>
                  <a:lnTo>
                    <a:pt x="0" y="36959"/>
                  </a:lnTo>
                  <a:close/>
                </a:path>
              </a:pathLst>
            </a:custGeom>
            <a:solidFill>
              <a:srgbClr val="1F1F1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40411" cy="75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40683" y="1689101"/>
            <a:ext cx="5232603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AVANCE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03507" y="2517380"/>
            <a:ext cx="13199415" cy="6484212"/>
          </a:xfrm>
          <a:custGeom>
            <a:avLst/>
            <a:gdLst/>
            <a:ahLst/>
            <a:cxnLst/>
            <a:rect r="r" b="b" t="t" l="l"/>
            <a:pathLst>
              <a:path h="6484212" w="13199415">
                <a:moveTo>
                  <a:pt x="0" y="0"/>
                </a:moveTo>
                <a:lnTo>
                  <a:pt x="13199414" y="0"/>
                </a:lnTo>
                <a:lnTo>
                  <a:pt x="13199414" y="6484213"/>
                </a:lnTo>
                <a:lnTo>
                  <a:pt x="0" y="6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40683" y="1689101"/>
            <a:ext cx="5232603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AVANCE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14200" y="1338100"/>
            <a:ext cx="5045161" cy="7610800"/>
          </a:xfrm>
          <a:custGeom>
            <a:avLst/>
            <a:gdLst/>
            <a:ahLst/>
            <a:cxnLst/>
            <a:rect r="r" b="b" t="t" l="l"/>
            <a:pathLst>
              <a:path h="7610800" w="5045161">
                <a:moveTo>
                  <a:pt x="0" y="0"/>
                </a:moveTo>
                <a:lnTo>
                  <a:pt x="5045161" y="0"/>
                </a:lnTo>
                <a:lnTo>
                  <a:pt x="5045161" y="7610800"/>
                </a:lnTo>
                <a:lnTo>
                  <a:pt x="0" y="7610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1" r="-13726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72857" y="310541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9213" y="1800570"/>
            <a:ext cx="6602088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RESULTADO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85922" y="4538028"/>
            <a:ext cx="11316156" cy="182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9"/>
              </a:lnSpc>
            </a:pPr>
            <a:r>
              <a:rPr lang="en-US" b="true" sz="15962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GRACIAS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058650" y="4143375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82148" y="2479187"/>
            <a:ext cx="10006329" cy="608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9879"/>
              </a:lnSpc>
              <a:buAutoNum type="arabicPeriod" startAt="1"/>
            </a:pPr>
            <a:r>
              <a:rPr lang="en-US" sz="39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José Eliseo García Alvarez</a:t>
            </a:r>
          </a:p>
          <a:p>
            <a:pPr algn="l" marL="863599" indent="-431800" lvl="1">
              <a:lnSpc>
                <a:spcPts val="9879"/>
              </a:lnSpc>
              <a:buAutoNum type="arabicPeriod" startAt="1"/>
            </a:pPr>
            <a:r>
              <a:rPr lang="en-US" sz="39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Carlos Gael Lazcano Escobedo</a:t>
            </a:r>
          </a:p>
          <a:p>
            <a:pPr algn="l" marL="863599" indent="-431800" lvl="1">
              <a:lnSpc>
                <a:spcPts val="9879"/>
              </a:lnSpc>
              <a:buAutoNum type="arabicPeriod" startAt="1"/>
            </a:pPr>
            <a:r>
              <a:rPr lang="en-US" sz="39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María José López Jáimez</a:t>
            </a:r>
          </a:p>
          <a:p>
            <a:pPr algn="l" marL="863599" indent="-431800" lvl="1">
              <a:lnSpc>
                <a:spcPts val="9879"/>
              </a:lnSpc>
              <a:buAutoNum type="arabicPeriod" startAt="1"/>
            </a:pPr>
            <a:r>
              <a:rPr lang="en-US" sz="39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Aranza Gabriela Ramírez Sánchez </a:t>
            </a:r>
          </a:p>
          <a:p>
            <a:pPr algn="l" marL="863599" indent="-431800" lvl="1">
              <a:lnSpc>
                <a:spcPts val="9879"/>
              </a:lnSpc>
              <a:buAutoNum type="arabicPeriod" startAt="1"/>
            </a:pPr>
            <a:r>
              <a:rPr lang="en-US" sz="39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Manuel Zepeda Minero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9523" y="1689101"/>
            <a:ext cx="6688954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Equipo: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250233" y="6592862"/>
            <a:ext cx="9367383" cy="1908604"/>
          </a:xfrm>
          <a:custGeom>
            <a:avLst/>
            <a:gdLst/>
            <a:ahLst/>
            <a:cxnLst/>
            <a:rect r="r" b="b" t="t" l="l"/>
            <a:pathLst>
              <a:path h="1908604" w="9367383">
                <a:moveTo>
                  <a:pt x="0" y="0"/>
                </a:moveTo>
                <a:lnTo>
                  <a:pt x="9367383" y="0"/>
                </a:lnTo>
                <a:lnTo>
                  <a:pt x="9367383" y="1908604"/>
                </a:lnTo>
                <a:lnTo>
                  <a:pt x="0" y="19086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09394" y="4046048"/>
            <a:ext cx="1142178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Nuestro equipo creará una página web que mostrará las estadísticas de reproducción de los usuarios y con base en eso hará recomendaciones.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65512" y="2390775"/>
            <a:ext cx="8008924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Introdución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630241" y="6629241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9650" y="1067319"/>
            <a:ext cx="16230600" cy="8190981"/>
            <a:chOff x="0" y="0"/>
            <a:chExt cx="4274726" cy="2157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347534" y="4800362"/>
            <a:ext cx="3855345" cy="3657759"/>
          </a:xfrm>
          <a:custGeom>
            <a:avLst/>
            <a:gdLst/>
            <a:ahLst/>
            <a:cxnLst/>
            <a:rect r="r" b="b" t="t" l="l"/>
            <a:pathLst>
              <a:path h="3657759" w="3855345">
                <a:moveTo>
                  <a:pt x="0" y="0"/>
                </a:moveTo>
                <a:lnTo>
                  <a:pt x="3855346" y="0"/>
                </a:lnTo>
                <a:lnTo>
                  <a:pt x="3855346" y="3657759"/>
                </a:lnTo>
                <a:lnTo>
                  <a:pt x="0" y="36577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416899" y="2914235"/>
            <a:ext cx="2418721" cy="2401130"/>
          </a:xfrm>
          <a:custGeom>
            <a:avLst/>
            <a:gdLst/>
            <a:ahLst/>
            <a:cxnLst/>
            <a:rect r="r" b="b" t="t" l="l"/>
            <a:pathLst>
              <a:path h="2401130" w="2418721">
                <a:moveTo>
                  <a:pt x="0" y="0"/>
                </a:moveTo>
                <a:lnTo>
                  <a:pt x="2418721" y="0"/>
                </a:lnTo>
                <a:lnTo>
                  <a:pt x="2418721" y="2401130"/>
                </a:lnTo>
                <a:lnTo>
                  <a:pt x="0" y="24011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89947" y="2540081"/>
            <a:ext cx="3280589" cy="5502036"/>
          </a:xfrm>
          <a:custGeom>
            <a:avLst/>
            <a:gdLst/>
            <a:ahLst/>
            <a:cxnLst/>
            <a:rect r="r" b="b" t="t" l="l"/>
            <a:pathLst>
              <a:path h="5502036" w="3280589">
                <a:moveTo>
                  <a:pt x="0" y="0"/>
                </a:moveTo>
                <a:lnTo>
                  <a:pt x="3280589" y="0"/>
                </a:lnTo>
                <a:lnTo>
                  <a:pt x="3280589" y="5502036"/>
                </a:lnTo>
                <a:lnTo>
                  <a:pt x="0" y="55020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28879" y="2228931"/>
            <a:ext cx="11588020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b="true" sz="8499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OBJETIVO GENERAL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66421" y="3534410"/>
            <a:ext cx="12017572" cy="58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Gestor de datos para recomendar géneros musicales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54487" y="2518252"/>
            <a:ext cx="13649678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b="true" sz="8499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OBJETIVOS ESPECÍFICOS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4487" y="3734117"/>
            <a:ext cx="68627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Desarrollar la página web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79326" y="5730884"/>
            <a:ext cx="803329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Muestra estadísticas de reproducción de la cuenta del usuario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4487" y="7526965"/>
            <a:ext cx="78081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 página muestra recomendaciones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089313" y="3090562"/>
            <a:ext cx="2667623" cy="2706997"/>
          </a:xfrm>
          <a:custGeom>
            <a:avLst/>
            <a:gdLst/>
            <a:ahLst/>
            <a:cxnLst/>
            <a:rect r="r" b="b" t="t" l="l"/>
            <a:pathLst>
              <a:path h="2706997" w="2667623">
                <a:moveTo>
                  <a:pt x="0" y="0"/>
                </a:moveTo>
                <a:lnTo>
                  <a:pt x="2667623" y="0"/>
                </a:lnTo>
                <a:lnTo>
                  <a:pt x="2667623" y="2706997"/>
                </a:lnTo>
                <a:lnTo>
                  <a:pt x="0" y="2706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31958" y="4482373"/>
            <a:ext cx="3172597" cy="2630372"/>
          </a:xfrm>
          <a:custGeom>
            <a:avLst/>
            <a:gdLst/>
            <a:ahLst/>
            <a:cxnLst/>
            <a:rect r="r" b="b" t="t" l="l"/>
            <a:pathLst>
              <a:path h="2630372" w="3172597">
                <a:moveTo>
                  <a:pt x="0" y="0"/>
                </a:moveTo>
                <a:lnTo>
                  <a:pt x="3172597" y="0"/>
                </a:lnTo>
                <a:lnTo>
                  <a:pt x="3172597" y="2630372"/>
                </a:lnTo>
                <a:lnTo>
                  <a:pt x="0" y="26303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16554" y="5756349"/>
            <a:ext cx="2908341" cy="2908341"/>
          </a:xfrm>
          <a:custGeom>
            <a:avLst/>
            <a:gdLst/>
            <a:ahLst/>
            <a:cxnLst/>
            <a:rect r="r" b="b" t="t" l="l"/>
            <a:pathLst>
              <a:path h="2908341" w="2908341">
                <a:moveTo>
                  <a:pt x="0" y="0"/>
                </a:moveTo>
                <a:lnTo>
                  <a:pt x="2908341" y="0"/>
                </a:lnTo>
                <a:lnTo>
                  <a:pt x="2908341" y="2908341"/>
                </a:lnTo>
                <a:lnTo>
                  <a:pt x="0" y="2908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44984" y="2020410"/>
            <a:ext cx="3456432" cy="4114800"/>
          </a:xfrm>
          <a:custGeom>
            <a:avLst/>
            <a:gdLst/>
            <a:ahLst/>
            <a:cxnLst/>
            <a:rect r="r" b="b" t="t" l="l"/>
            <a:pathLst>
              <a:path h="4114800" w="3456432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44583" y="5511640"/>
            <a:ext cx="686277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Retraso en las solicitudes en los tiempos programados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16554" y="2816749"/>
            <a:ext cx="12456646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RIESGOS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6554" y="4350225"/>
            <a:ext cx="68627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Valoración del usuario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30237" y="7706360"/>
            <a:ext cx="68627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Poco alcance y uso de la página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18325" y="325980"/>
            <a:ext cx="17451351" cy="9635040"/>
            <a:chOff x="0" y="0"/>
            <a:chExt cx="4596241" cy="25376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96240" cy="2537624"/>
            </a:xfrm>
            <a:custGeom>
              <a:avLst/>
              <a:gdLst/>
              <a:ahLst/>
              <a:cxnLst/>
              <a:rect r="r" b="b" t="t" l="l"/>
              <a:pathLst>
                <a:path h="2537624" w="4596240">
                  <a:moveTo>
                    <a:pt x="22625" y="0"/>
                  </a:moveTo>
                  <a:lnTo>
                    <a:pt x="4573615" y="0"/>
                  </a:lnTo>
                  <a:cubicBezTo>
                    <a:pt x="4579616" y="0"/>
                    <a:pt x="4585371" y="2384"/>
                    <a:pt x="4589614" y="6627"/>
                  </a:cubicBezTo>
                  <a:cubicBezTo>
                    <a:pt x="4593857" y="10870"/>
                    <a:pt x="4596240" y="16625"/>
                    <a:pt x="4596240" y="22625"/>
                  </a:cubicBezTo>
                  <a:lnTo>
                    <a:pt x="4596240" y="2514999"/>
                  </a:lnTo>
                  <a:cubicBezTo>
                    <a:pt x="4596240" y="2527494"/>
                    <a:pt x="4586111" y="2537624"/>
                    <a:pt x="4573615" y="2537624"/>
                  </a:cubicBezTo>
                  <a:lnTo>
                    <a:pt x="22625" y="2537624"/>
                  </a:lnTo>
                  <a:cubicBezTo>
                    <a:pt x="10130" y="2537624"/>
                    <a:pt x="0" y="2527494"/>
                    <a:pt x="0" y="2514999"/>
                  </a:cubicBezTo>
                  <a:lnTo>
                    <a:pt x="0" y="22625"/>
                  </a:lnTo>
                  <a:cubicBezTo>
                    <a:pt x="0" y="10130"/>
                    <a:pt x="10130" y="0"/>
                    <a:pt x="22625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96241" cy="2575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730529" y="1572367"/>
            <a:ext cx="2881072" cy="2702970"/>
          </a:xfrm>
          <a:custGeom>
            <a:avLst/>
            <a:gdLst/>
            <a:ahLst/>
            <a:cxnLst/>
            <a:rect r="r" b="b" t="t" l="l"/>
            <a:pathLst>
              <a:path h="2702970" w="2881072">
                <a:moveTo>
                  <a:pt x="0" y="0"/>
                </a:moveTo>
                <a:lnTo>
                  <a:pt x="2881072" y="0"/>
                </a:lnTo>
                <a:lnTo>
                  <a:pt x="2881072" y="2702970"/>
                </a:lnTo>
                <a:lnTo>
                  <a:pt x="0" y="2702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75174" y="1362075"/>
            <a:ext cx="12456646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ACTIVIDADES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0840" y="2608422"/>
            <a:ext cx="6862773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Fase 1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Propuesta de diseño(5D) 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Espacio colaborativo(5D)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Implementar 2 funciones(7D)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Entrenamiento de modelo(5D)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Soporte de desarrollo (4D)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Fase 2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6.</a:t>
            </a: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de API´s (2D)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7.</a:t>
            </a: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Visualización de estadísticas(7D)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8.</a:t>
            </a: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Rangos de visualización (5D)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9.</a:t>
            </a:r>
            <a:r>
              <a:rPr lang="en-US" sz="3399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Estadísticas interactivas(7D)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57588" y="2847652"/>
            <a:ext cx="7974232" cy="628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3"/>
              </a:lnSpc>
            </a:pPr>
            <a:r>
              <a:rPr lang="en-US" sz="3566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Fase 3 </a:t>
            </a:r>
          </a:p>
          <a:p>
            <a:pPr algn="l">
              <a:lnSpc>
                <a:spcPts val="4993"/>
              </a:lnSpc>
            </a:pPr>
            <a:r>
              <a:rPr lang="en-US" sz="3566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10.Implementacion de formato de datos(7D)</a:t>
            </a:r>
          </a:p>
          <a:p>
            <a:pPr algn="l">
              <a:lnSpc>
                <a:spcPts val="4993"/>
              </a:lnSpc>
            </a:pPr>
            <a:r>
              <a:rPr lang="en-US" sz="3566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11.Muestra visualmente genero a recomendar(5D)</a:t>
            </a:r>
          </a:p>
          <a:p>
            <a:pPr algn="l">
              <a:lnSpc>
                <a:spcPts val="4993"/>
              </a:lnSpc>
            </a:pPr>
            <a:r>
              <a:rPr lang="en-US" sz="3566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12.Función de compartir estadistícas(7D)</a:t>
            </a:r>
          </a:p>
          <a:p>
            <a:pPr algn="l">
              <a:lnSpc>
                <a:spcPts val="4993"/>
              </a:lnSpc>
            </a:pPr>
            <a:r>
              <a:rPr lang="en-US" sz="3566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13.Pruebas de estrés(3D)</a:t>
            </a:r>
          </a:p>
          <a:p>
            <a:pPr algn="l">
              <a:lnSpc>
                <a:spcPts val="4993"/>
              </a:lnSpc>
            </a:pPr>
            <a:r>
              <a:rPr lang="en-US" sz="3566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14.Soporte de desarrollo final(3D)</a:t>
            </a:r>
          </a:p>
          <a:p>
            <a:pPr algn="l">
              <a:lnSpc>
                <a:spcPts val="4993"/>
              </a:lnSpc>
            </a:pPr>
            <a:r>
              <a:rPr lang="en-US" sz="3566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15.Lanzamiento Final (1D)</a:t>
            </a:r>
          </a:p>
          <a:p>
            <a:pPr algn="l">
              <a:lnSpc>
                <a:spcPts val="499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2550" y="-227868"/>
            <a:ext cx="18791199" cy="10840903"/>
            <a:chOff x="0" y="0"/>
            <a:chExt cx="4949122" cy="28552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9122" cy="2855217"/>
            </a:xfrm>
            <a:custGeom>
              <a:avLst/>
              <a:gdLst/>
              <a:ahLst/>
              <a:cxnLst/>
              <a:rect r="r" b="b" t="t" l="l"/>
              <a:pathLst>
                <a:path h="2855217" w="4949122">
                  <a:moveTo>
                    <a:pt x="21012" y="0"/>
                  </a:moveTo>
                  <a:lnTo>
                    <a:pt x="4928110" y="0"/>
                  </a:lnTo>
                  <a:cubicBezTo>
                    <a:pt x="4939715" y="0"/>
                    <a:pt x="4949122" y="9407"/>
                    <a:pt x="4949122" y="21012"/>
                  </a:cubicBezTo>
                  <a:lnTo>
                    <a:pt x="4949122" y="2834205"/>
                  </a:lnTo>
                  <a:cubicBezTo>
                    <a:pt x="4949122" y="2845810"/>
                    <a:pt x="4939715" y="2855217"/>
                    <a:pt x="4928110" y="2855217"/>
                  </a:cubicBezTo>
                  <a:lnTo>
                    <a:pt x="21012" y="2855217"/>
                  </a:lnTo>
                  <a:cubicBezTo>
                    <a:pt x="9407" y="2855217"/>
                    <a:pt x="0" y="2845810"/>
                    <a:pt x="0" y="2834205"/>
                  </a:cubicBezTo>
                  <a:lnTo>
                    <a:pt x="0" y="21012"/>
                  </a:lnTo>
                  <a:cubicBezTo>
                    <a:pt x="0" y="9407"/>
                    <a:pt x="9407" y="0"/>
                    <a:pt x="21012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49122" cy="2893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247752"/>
            <a:ext cx="16230600" cy="3791497"/>
          </a:xfrm>
          <a:custGeom>
            <a:avLst/>
            <a:gdLst/>
            <a:ahLst/>
            <a:cxnLst/>
            <a:rect r="r" b="b" t="t" l="l"/>
            <a:pathLst>
              <a:path h="3791497" w="16230600">
                <a:moveTo>
                  <a:pt x="0" y="0"/>
                </a:moveTo>
                <a:lnTo>
                  <a:pt x="16230600" y="0"/>
                </a:lnTo>
                <a:lnTo>
                  <a:pt x="16230600" y="3791496"/>
                </a:lnTo>
                <a:lnTo>
                  <a:pt x="0" y="37914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7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88149" y="90409"/>
            <a:ext cx="3058138" cy="2863529"/>
          </a:xfrm>
          <a:custGeom>
            <a:avLst/>
            <a:gdLst/>
            <a:ahLst/>
            <a:cxnLst/>
            <a:rect r="r" b="b" t="t" l="l"/>
            <a:pathLst>
              <a:path h="2863529" w="3058138">
                <a:moveTo>
                  <a:pt x="0" y="0"/>
                </a:moveTo>
                <a:lnTo>
                  <a:pt x="3058138" y="0"/>
                </a:lnTo>
                <a:lnTo>
                  <a:pt x="3058138" y="2863529"/>
                </a:lnTo>
                <a:lnTo>
                  <a:pt x="0" y="28635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85391" y="1211024"/>
            <a:ext cx="11667048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CRONOGRAMA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2066" y="8134350"/>
            <a:ext cx="140431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4274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Fecha prevista de lanzamiento: 17-10-2025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30241" y="6629241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-57150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28879" y="1362075"/>
            <a:ext cx="8008924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ROLES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0836" y="2260599"/>
            <a:ext cx="13146329" cy="679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Programador Front (Carlos, Aranza):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Encargado de la creación de la parte visual para que la página sea agradable a la vista e intuitiva.</a:t>
            </a:r>
          </a:p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00BF6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Habilidades: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9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Creativo, ilustrativo, detallista, atrevido, organizado y lógico.</a:t>
            </a:r>
          </a:p>
          <a:p>
            <a:pPr algn="l">
              <a:lnSpc>
                <a:spcPts val="4131"/>
              </a:lnSpc>
            </a:pPr>
          </a:p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Proyect Manager (Manuel):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Encargado de gestionar los recursos humanos y logísticos del proyecto.</a:t>
            </a:r>
          </a:p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00BF6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Habilidades: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9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Liderazgo, responsabilidad, alentador, abierto a ideas y ambicioso.</a:t>
            </a:r>
          </a:p>
          <a:p>
            <a:pPr algn="l">
              <a:lnSpc>
                <a:spcPts val="4131"/>
              </a:lnSpc>
            </a:pPr>
          </a:p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Documentadora (María José) </a:t>
            </a:r>
            <a:r>
              <a:rPr lang="en-US" b="true" sz="2951">
                <a:solidFill>
                  <a:srgbClr val="14274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Persona al mando de la documentación del proyecto.</a:t>
            </a:r>
          </a:p>
          <a:p>
            <a:pPr algn="l" marL="637185" indent="-318592" lvl="1">
              <a:lnSpc>
                <a:spcPts val="4131"/>
              </a:lnSpc>
              <a:buFont typeface="Arial"/>
              <a:buChar char="•"/>
            </a:pPr>
            <a:r>
              <a:rPr lang="en-US" b="true" sz="2951">
                <a:solidFill>
                  <a:srgbClr val="00BF6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Habilidades:</a:t>
            </a:r>
            <a:r>
              <a:rPr lang="en-US" sz="2951">
                <a:solidFill>
                  <a:srgbClr val="14274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951">
                <a:solidFill>
                  <a:srgbClr val="7978C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Paciente, comprensiva, atenta, facilidad de redacción y formalidad.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DAGxaMdfmiM</dc:identifier>
  <dcterms:modified xsi:type="dcterms:W3CDTF">2011-08-01T06:04:30Z</dcterms:modified>
  <cp:revision>1</cp:revision>
  <dc:title>Gestor de datos </dc:title>
</cp:coreProperties>
</file>