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ebas Neue" charset="1" panose="00000500000000000000"/>
      <p:regular r:id="rId16"/>
    </p:embeddedFont>
    <p:embeddedFont>
      <p:font typeface="Montserrat" charset="1" panose="00000500000000000000"/>
      <p:regular r:id="rId17"/>
    </p:embeddedFont>
    <p:embeddedFont>
      <p:font typeface="Bebas Neue Bold" charset="1" panose="020B0606020202050201"/>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882455" y="5437237"/>
            <a:ext cx="14424393" cy="0"/>
          </a:xfrm>
          <a:prstGeom prst="line">
            <a:avLst/>
          </a:prstGeom>
          <a:ln cap="flat" w="85725">
            <a:solidFill>
              <a:srgbClr val="B3070B"/>
            </a:solidFill>
            <a:prstDash val="solid"/>
            <a:headEnd type="none" len="sm" w="sm"/>
            <a:tailEnd type="none" len="sm" w="sm"/>
          </a:ln>
        </p:spPr>
      </p:sp>
      <p:grpSp>
        <p:nvGrpSpPr>
          <p:cNvPr name="Group 3" id="3"/>
          <p:cNvGrpSpPr/>
          <p:nvPr/>
        </p:nvGrpSpPr>
        <p:grpSpPr>
          <a:xfrm rot="0">
            <a:off x="16276700" y="8557842"/>
            <a:ext cx="1400917" cy="1400917"/>
            <a:chOff x="0" y="0"/>
            <a:chExt cx="1867889" cy="1867889"/>
          </a:xfrm>
        </p:grpSpPr>
        <p:grpSp>
          <p:nvGrpSpPr>
            <p:cNvPr name="Group 4" id="4"/>
            <p:cNvGrpSpPr/>
            <p:nvPr/>
          </p:nvGrpSpPr>
          <p:grpSpPr>
            <a:xfrm rot="0">
              <a:off x="0" y="0"/>
              <a:ext cx="1867889" cy="186788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9579" y="49579"/>
              <a:ext cx="1768731" cy="1768731"/>
            </a:xfrm>
            <a:custGeom>
              <a:avLst/>
              <a:gdLst/>
              <a:ahLst/>
              <a:cxnLst/>
              <a:rect r="r" b="b" t="t" l="l"/>
              <a:pathLst>
                <a:path h="1768731" w="1768731">
                  <a:moveTo>
                    <a:pt x="0" y="0"/>
                  </a:moveTo>
                  <a:lnTo>
                    <a:pt x="1768731" y="0"/>
                  </a:lnTo>
                  <a:lnTo>
                    <a:pt x="1768731" y="1768731"/>
                  </a:lnTo>
                  <a:lnTo>
                    <a:pt x="0" y="1768731"/>
                  </a:lnTo>
                  <a:lnTo>
                    <a:pt x="0" y="0"/>
                  </a:lnTo>
                  <a:close/>
                </a:path>
              </a:pathLst>
            </a:custGeom>
            <a:blipFill>
              <a:blip r:embed="rId2"/>
              <a:stretch>
                <a:fillRect l="0" t="0" r="0" b="0"/>
              </a:stretch>
            </a:blipFill>
          </p:spPr>
        </p:sp>
      </p:grpSp>
      <p:sp>
        <p:nvSpPr>
          <p:cNvPr name="TextBox 8" id="8"/>
          <p:cNvSpPr txBox="true"/>
          <p:nvPr/>
        </p:nvSpPr>
        <p:spPr>
          <a:xfrm rot="0">
            <a:off x="1821535" y="3551725"/>
            <a:ext cx="14644931" cy="1529163"/>
          </a:xfrm>
          <a:prstGeom prst="rect">
            <a:avLst/>
          </a:prstGeom>
        </p:spPr>
        <p:txBody>
          <a:bodyPr anchor="t" rtlCol="false" tIns="0" lIns="0" bIns="0" rIns="0">
            <a:spAutoFit/>
          </a:bodyPr>
          <a:lstStyle/>
          <a:p>
            <a:pPr algn="ctr">
              <a:lnSpc>
                <a:spcPts val="12597"/>
              </a:lnSpc>
            </a:pPr>
            <a:r>
              <a:rPr lang="en-US" sz="8998">
                <a:solidFill>
                  <a:srgbClr val="FFFFFF"/>
                </a:solidFill>
                <a:latin typeface="Bebas Neue"/>
                <a:ea typeface="Bebas Neue"/>
                <a:cs typeface="Bebas Neue"/>
                <a:sym typeface="Bebas Neue"/>
              </a:rPr>
              <a:t>Curso de Javascript Desde Cero</a:t>
            </a:r>
          </a:p>
        </p:txBody>
      </p:sp>
      <p:sp>
        <p:nvSpPr>
          <p:cNvPr name="TextBox 9" id="9"/>
          <p:cNvSpPr txBox="true"/>
          <p:nvPr/>
        </p:nvSpPr>
        <p:spPr>
          <a:xfrm rot="0">
            <a:off x="4412581" y="5878020"/>
            <a:ext cx="9462838" cy="820102"/>
          </a:xfrm>
          <a:prstGeom prst="rect">
            <a:avLst/>
          </a:prstGeom>
        </p:spPr>
        <p:txBody>
          <a:bodyPr anchor="t" rtlCol="false" tIns="0" lIns="0" bIns="0" rIns="0">
            <a:spAutoFit/>
          </a:bodyPr>
          <a:lstStyle/>
          <a:p>
            <a:pPr algn="ctr">
              <a:lnSpc>
                <a:spcPts val="6772"/>
              </a:lnSpc>
            </a:pPr>
            <a:r>
              <a:rPr lang="en-US" sz="4837">
                <a:solidFill>
                  <a:srgbClr val="FFFFFF"/>
                </a:solidFill>
                <a:latin typeface="Montserrat"/>
                <a:ea typeface="Montserrat"/>
                <a:cs typeface="Montserrat"/>
                <a:sym typeface="Montserrat"/>
              </a:rPr>
              <a:t>Clase 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0" y="5143500"/>
            <a:ext cx="10192795" cy="0"/>
          </a:xfrm>
          <a:prstGeom prst="line">
            <a:avLst/>
          </a:prstGeom>
          <a:ln cap="flat" w="66675">
            <a:solidFill>
              <a:srgbClr val="B3070B"/>
            </a:solidFill>
            <a:prstDash val="solid"/>
            <a:headEnd type="none" len="sm" w="sm"/>
            <a:tailEnd type="none" len="sm" w="sm"/>
          </a:ln>
        </p:spPr>
      </p:sp>
      <p:sp>
        <p:nvSpPr>
          <p:cNvPr name="TextBox 3" id="3"/>
          <p:cNvSpPr txBox="true"/>
          <p:nvPr/>
        </p:nvSpPr>
        <p:spPr>
          <a:xfrm rot="0">
            <a:off x="1569915" y="3988198"/>
            <a:ext cx="7025086" cy="994249"/>
          </a:xfrm>
          <a:prstGeom prst="rect">
            <a:avLst/>
          </a:prstGeom>
        </p:spPr>
        <p:txBody>
          <a:bodyPr anchor="t" rtlCol="false" tIns="0" lIns="0" bIns="0" rIns="0">
            <a:spAutoFit/>
          </a:bodyPr>
          <a:lstStyle/>
          <a:p>
            <a:pPr algn="ctr">
              <a:lnSpc>
                <a:spcPts val="8093"/>
              </a:lnSpc>
            </a:pPr>
            <a:r>
              <a:rPr lang="en-US" b="true" sz="5781">
                <a:solidFill>
                  <a:srgbClr val="FFFFFF"/>
                </a:solidFill>
                <a:latin typeface="Bebas Neue Bold"/>
                <a:ea typeface="Bebas Neue Bold"/>
                <a:cs typeface="Bebas Neue Bold"/>
                <a:sym typeface="Bebas Neue Bold"/>
              </a:rPr>
              <a:t>Gracias por ver</a:t>
            </a:r>
          </a:p>
        </p:txBody>
      </p:sp>
      <p:sp>
        <p:nvSpPr>
          <p:cNvPr name="TextBox 4" id="4"/>
          <p:cNvSpPr txBox="true"/>
          <p:nvPr/>
        </p:nvSpPr>
        <p:spPr>
          <a:xfrm rot="0">
            <a:off x="1569915" y="5176837"/>
            <a:ext cx="7025086" cy="514350"/>
          </a:xfrm>
          <a:prstGeom prst="rect">
            <a:avLst/>
          </a:prstGeom>
        </p:spPr>
        <p:txBody>
          <a:bodyPr anchor="t" rtlCol="false" tIns="0" lIns="0" bIns="0" rIns="0">
            <a:spAutoFit/>
          </a:bodyPr>
          <a:lstStyle/>
          <a:p>
            <a:pPr algn="ctr">
              <a:lnSpc>
                <a:spcPts val="4200"/>
              </a:lnSpc>
            </a:pPr>
            <a:r>
              <a:rPr lang="en-US" sz="3000">
                <a:solidFill>
                  <a:srgbClr val="FFFFFF"/>
                </a:solidFill>
                <a:latin typeface="Montserrat"/>
                <a:ea typeface="Montserrat"/>
                <a:cs typeface="Montserrat"/>
                <a:sym typeface="Montserrat"/>
              </a:rPr>
              <a:t>Curso de JavaScript</a:t>
            </a:r>
          </a:p>
        </p:txBody>
      </p:sp>
      <p:grpSp>
        <p:nvGrpSpPr>
          <p:cNvPr name="Group 5" id="5"/>
          <p:cNvGrpSpPr/>
          <p:nvPr/>
        </p:nvGrpSpPr>
        <p:grpSpPr>
          <a:xfrm rot="0">
            <a:off x="14744900" y="4982447"/>
            <a:ext cx="1172803" cy="117280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070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13691345" y="745290"/>
            <a:ext cx="3905228" cy="3905228"/>
            <a:chOff x="0" y="0"/>
            <a:chExt cx="3331210" cy="3331210"/>
          </a:xfrm>
        </p:grpSpPr>
        <p:sp>
          <p:nvSpPr>
            <p:cNvPr name="Freeform 9" id="9"/>
            <p:cNvSpPr/>
            <p:nvPr/>
          </p:nvSpPr>
          <p:spPr>
            <a:xfrm flipH="false" flipV="false" rot="0">
              <a:off x="0" y="0"/>
              <a:ext cx="3331210" cy="3331210"/>
            </a:xfrm>
            <a:custGeom>
              <a:avLst/>
              <a:gdLst/>
              <a:ahLst/>
              <a:cxnLst/>
              <a:rect r="r" b="b" t="t" l="l"/>
              <a:pathLst>
                <a:path h="3331210" w="3331210">
                  <a:moveTo>
                    <a:pt x="0" y="0"/>
                  </a:moveTo>
                  <a:lnTo>
                    <a:pt x="3331210" y="0"/>
                  </a:lnTo>
                  <a:cubicBezTo>
                    <a:pt x="3331210" y="1840230"/>
                    <a:pt x="1840230" y="3331210"/>
                    <a:pt x="0" y="3331210"/>
                  </a:cubicBezTo>
                  <a:lnTo>
                    <a:pt x="0" y="0"/>
                  </a:lnTo>
                  <a:close/>
                </a:path>
              </a:pathLst>
            </a:custGeom>
            <a:blipFill>
              <a:blip r:embed="rId2"/>
              <a:stretch>
                <a:fillRect l="0" t="-16666" r="0" b="-16666"/>
              </a:stretch>
            </a:blipFill>
          </p:spPr>
        </p:sp>
      </p:grpSp>
      <p:grpSp>
        <p:nvGrpSpPr>
          <p:cNvPr name="Group 10" id="10"/>
          <p:cNvGrpSpPr>
            <a:grpSpLocks noChangeAspect="true"/>
          </p:cNvGrpSpPr>
          <p:nvPr/>
        </p:nvGrpSpPr>
        <p:grpSpPr>
          <a:xfrm rot="0">
            <a:off x="9652276" y="3123965"/>
            <a:ext cx="4039069" cy="4039069"/>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solidFill>
              <a:srgbClr val="A6A6A6"/>
            </a:solidFill>
            <a:ln w="12700">
              <a:solidFill>
                <a:srgbClr val="000000"/>
              </a:solidFill>
            </a:ln>
          </p:spPr>
        </p:sp>
      </p:grpSp>
      <p:grpSp>
        <p:nvGrpSpPr>
          <p:cNvPr name="Group 12" id="12"/>
          <p:cNvGrpSpPr/>
          <p:nvPr/>
        </p:nvGrpSpPr>
        <p:grpSpPr>
          <a:xfrm rot="0">
            <a:off x="16195657" y="8557842"/>
            <a:ext cx="1400917" cy="1400917"/>
            <a:chOff x="0" y="0"/>
            <a:chExt cx="1867889" cy="1867889"/>
          </a:xfrm>
        </p:grpSpPr>
        <p:grpSp>
          <p:nvGrpSpPr>
            <p:cNvPr name="Group 13" id="13"/>
            <p:cNvGrpSpPr/>
            <p:nvPr/>
          </p:nvGrpSpPr>
          <p:grpSpPr>
            <a:xfrm rot="0">
              <a:off x="0" y="0"/>
              <a:ext cx="1867889" cy="186788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49579" y="49579"/>
              <a:ext cx="1768731" cy="1768731"/>
            </a:xfrm>
            <a:custGeom>
              <a:avLst/>
              <a:gdLst/>
              <a:ahLst/>
              <a:cxnLst/>
              <a:rect r="r" b="b" t="t" l="l"/>
              <a:pathLst>
                <a:path h="1768731" w="1768731">
                  <a:moveTo>
                    <a:pt x="0" y="0"/>
                  </a:moveTo>
                  <a:lnTo>
                    <a:pt x="1768731" y="0"/>
                  </a:lnTo>
                  <a:lnTo>
                    <a:pt x="1768731" y="1768731"/>
                  </a:lnTo>
                  <a:lnTo>
                    <a:pt x="0" y="1768731"/>
                  </a:lnTo>
                  <a:lnTo>
                    <a:pt x="0" y="0"/>
                  </a:lnTo>
                  <a:close/>
                </a:path>
              </a:pathLst>
            </a:custGeom>
            <a:blipFill>
              <a:blip r:embed="rId3"/>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96760" y="2970112"/>
            <a:ext cx="12329160" cy="2943224"/>
          </a:xfrm>
          <a:prstGeom prst="rect">
            <a:avLst/>
          </a:prstGeom>
        </p:spPr>
        <p:txBody>
          <a:bodyPr anchor="t" rtlCol="false" tIns="0" lIns="0" bIns="0" rIns="0">
            <a:spAutoFit/>
          </a:bodyPr>
          <a:lstStyle/>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Qué son las condicionales y para qué sirven?</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Declaraciones if, else y else if</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Falsy values</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Sentencia switch</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Operador condicional ternario </a:t>
            </a:r>
          </a:p>
          <a:p>
            <a:pPr algn="l" marL="539753" indent="-269876" lvl="1">
              <a:lnSpc>
                <a:spcPts val="3900"/>
              </a:lnSpc>
              <a:buFont typeface="Arial"/>
              <a:buChar char="•"/>
            </a:pPr>
            <a:r>
              <a:rPr lang="en-US" sz="2500" spc="50">
                <a:solidFill>
                  <a:srgbClr val="000000"/>
                </a:solidFill>
                <a:latin typeface="Montserrat"/>
                <a:ea typeface="Montserrat"/>
                <a:cs typeface="Montserrat"/>
                <a:sym typeface="Montserrat"/>
              </a:rPr>
              <a:t>Ejercicios</a:t>
            </a:r>
          </a:p>
        </p:txBody>
      </p:sp>
      <p:grpSp>
        <p:nvGrpSpPr>
          <p:cNvPr name="Group 3" id="3"/>
          <p:cNvGrpSpPr/>
          <p:nvPr/>
        </p:nvGrpSpPr>
        <p:grpSpPr>
          <a:xfrm rot="0">
            <a:off x="746503" y="1369684"/>
            <a:ext cx="1172803" cy="117280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070B"/>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613543" y="1737011"/>
            <a:ext cx="12012376" cy="600075"/>
          </a:xfrm>
          <a:prstGeom prst="rect">
            <a:avLst/>
          </a:prstGeom>
        </p:spPr>
        <p:txBody>
          <a:bodyPr anchor="t" rtlCol="false" tIns="0" lIns="0" bIns="0" rIns="0">
            <a:spAutoFit/>
          </a:bodyPr>
          <a:lstStyle/>
          <a:p>
            <a:pPr algn="l">
              <a:lnSpc>
                <a:spcPts val="4200"/>
              </a:lnSpc>
            </a:pPr>
            <a:r>
              <a:rPr lang="en-US" sz="5000">
                <a:solidFill>
                  <a:srgbClr val="CC1114"/>
                </a:solidFill>
                <a:latin typeface="Bebas Neue"/>
                <a:ea typeface="Bebas Neue"/>
                <a:cs typeface="Bebas Neue"/>
                <a:sym typeface="Bebas Neue"/>
              </a:rPr>
              <a:t>contenido Del vídeo</a:t>
            </a:r>
          </a:p>
        </p:txBody>
      </p:sp>
      <p:sp>
        <p:nvSpPr>
          <p:cNvPr name="AutoShape 7" id="7"/>
          <p:cNvSpPr/>
          <p:nvPr/>
        </p:nvSpPr>
        <p:spPr>
          <a:xfrm>
            <a:off x="9206190" y="9182676"/>
            <a:ext cx="9119981" cy="66675"/>
          </a:xfrm>
          <a:prstGeom prst="line">
            <a:avLst/>
          </a:prstGeom>
          <a:ln cap="flat" w="66675">
            <a:solidFill>
              <a:srgbClr val="B3070B"/>
            </a:solidFill>
            <a:prstDash val="solid"/>
            <a:headEnd type="none" len="sm" w="sm"/>
            <a:tailEnd type="none" len="sm" w="sm"/>
          </a:ln>
        </p:spPr>
      </p:sp>
      <p:grpSp>
        <p:nvGrpSpPr>
          <p:cNvPr name="Group 8" id="8"/>
          <p:cNvGrpSpPr/>
          <p:nvPr/>
        </p:nvGrpSpPr>
        <p:grpSpPr>
          <a:xfrm rot="0">
            <a:off x="8033396" y="8639712"/>
            <a:ext cx="1172803" cy="117280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3644321" y="9775296"/>
            <a:ext cx="44304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2</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46503" y="1369684"/>
            <a:ext cx="1172803" cy="117280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a:grpSpLocks noChangeAspect="true"/>
          </p:cNvGrpSpPr>
          <p:nvPr/>
        </p:nvGrpSpPr>
        <p:grpSpPr>
          <a:xfrm rot="-10800000">
            <a:off x="14074876" y="0"/>
            <a:ext cx="4213124" cy="421312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0" y="0"/>
                  </a:moveTo>
                  <a:lnTo>
                    <a:pt x="0" y="6350000"/>
                  </a:lnTo>
                  <a:lnTo>
                    <a:pt x="6350000" y="6350000"/>
                  </a:lnTo>
                  <a:cubicBezTo>
                    <a:pt x="6350000" y="2843530"/>
                    <a:pt x="3506470" y="0"/>
                    <a:pt x="0" y="0"/>
                  </a:cubicBezTo>
                  <a:close/>
                </a:path>
              </a:pathLst>
            </a:custGeom>
            <a:solidFill>
              <a:srgbClr val="A6A6A6"/>
            </a:solidFill>
            <a:ln w="12700">
              <a:solidFill>
                <a:srgbClr val="000000"/>
              </a:solidFill>
            </a:ln>
          </p:spPr>
        </p:sp>
      </p:grpSp>
      <p:sp>
        <p:nvSpPr>
          <p:cNvPr name="TextBox 7" id="7"/>
          <p:cNvSpPr txBox="true"/>
          <p:nvPr/>
        </p:nvSpPr>
        <p:spPr>
          <a:xfrm rot="0">
            <a:off x="2562599" y="2979637"/>
            <a:ext cx="8866564" cy="4333875"/>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Las condicionales son una forma de tomar una decisión en nuestro programa, básicamente nos permiten decidir que acción se va a ejecutar dependiendo de si una condición se cumple o no.</a:t>
            </a:r>
          </a:p>
          <a:p>
            <a:pPr algn="l">
              <a:lnSpc>
                <a:spcPts val="3899"/>
              </a:lnSpc>
            </a:pPr>
          </a:p>
          <a:p>
            <a:pPr algn="l">
              <a:lnSpc>
                <a:spcPts val="3899"/>
              </a:lnSpc>
            </a:pPr>
            <a:r>
              <a:rPr lang="en-US" sz="2499" spc="49">
                <a:solidFill>
                  <a:srgbClr val="000000"/>
                </a:solidFill>
                <a:latin typeface="Montserrat"/>
                <a:ea typeface="Montserrat"/>
                <a:cs typeface="Montserrat"/>
                <a:sym typeface="Montserrat"/>
              </a:rPr>
              <a:t>Un caso de uso particular sería en un videojuego, cuando el jugador muere si la vida llega a cero debería mostrar la pantalla de </a:t>
            </a:r>
            <a:r>
              <a:rPr lang="en-US" sz="2499" spc="49">
                <a:solidFill>
                  <a:srgbClr val="CC1114"/>
                </a:solidFill>
                <a:latin typeface="Montserrat"/>
                <a:ea typeface="Montserrat"/>
                <a:cs typeface="Montserrat"/>
                <a:sym typeface="Montserrat"/>
              </a:rPr>
              <a:t>GAME OVER </a:t>
            </a:r>
            <a:r>
              <a:rPr lang="en-US" sz="2499" spc="49">
                <a:solidFill>
                  <a:srgbClr val="000000"/>
                </a:solidFill>
                <a:latin typeface="Montserrat"/>
                <a:ea typeface="Montserrat"/>
                <a:cs typeface="Montserrat"/>
                <a:sym typeface="Montserrat"/>
              </a:rPr>
              <a:t>y si no debería reiniciar desde un checkpoint.</a:t>
            </a:r>
          </a:p>
        </p:txBody>
      </p:sp>
      <p:sp>
        <p:nvSpPr>
          <p:cNvPr name="TextBox 8" id="8"/>
          <p:cNvSpPr txBox="true"/>
          <p:nvPr/>
        </p:nvSpPr>
        <p:spPr>
          <a:xfrm rot="0">
            <a:off x="2562599" y="1737011"/>
            <a:ext cx="10430553" cy="600077"/>
          </a:xfrm>
          <a:prstGeom prst="rect">
            <a:avLst/>
          </a:prstGeom>
        </p:spPr>
        <p:txBody>
          <a:bodyPr anchor="t" rtlCol="false" tIns="0" lIns="0" bIns="0" rIns="0">
            <a:spAutoFit/>
          </a:bodyPr>
          <a:lstStyle/>
          <a:p>
            <a:pPr algn="l">
              <a:lnSpc>
                <a:spcPts val="4200"/>
              </a:lnSpc>
            </a:pPr>
            <a:r>
              <a:rPr lang="en-US" sz="5000">
                <a:solidFill>
                  <a:srgbClr val="CC1114"/>
                </a:solidFill>
                <a:latin typeface="Bebas Neue"/>
                <a:ea typeface="Bebas Neue"/>
                <a:cs typeface="Bebas Neue"/>
                <a:sym typeface="Bebas Neue"/>
              </a:rPr>
              <a:t>Qué son las condicionales y para qué sirven?</a:t>
            </a:r>
          </a:p>
        </p:txBody>
      </p:sp>
      <p:sp>
        <p:nvSpPr>
          <p:cNvPr name="TextBox 9" id="9"/>
          <p:cNvSpPr txBox="true"/>
          <p:nvPr/>
        </p:nvSpPr>
        <p:spPr>
          <a:xfrm rot="0">
            <a:off x="13853871" y="9775296"/>
            <a:ext cx="422092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2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6747">
            <a:off x="9206123" y="9050207"/>
            <a:ext cx="9119981" cy="0"/>
          </a:xfrm>
          <a:prstGeom prst="line">
            <a:avLst/>
          </a:prstGeom>
          <a:ln cap="flat" w="66675">
            <a:solidFill>
              <a:srgbClr val="B3070B"/>
            </a:solidFill>
            <a:prstDash val="solid"/>
            <a:headEnd type="none" len="sm" w="sm"/>
            <a:tailEnd type="none" len="sm" w="sm"/>
          </a:ln>
        </p:spPr>
      </p:sp>
      <p:grpSp>
        <p:nvGrpSpPr>
          <p:cNvPr name="Group 3" id="3"/>
          <p:cNvGrpSpPr/>
          <p:nvPr/>
        </p:nvGrpSpPr>
        <p:grpSpPr>
          <a:xfrm rot="0">
            <a:off x="746503" y="1369684"/>
            <a:ext cx="1172803" cy="117280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070B"/>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0" y="7774457"/>
            <a:ext cx="2512543" cy="2512543"/>
            <a:chOff x="0" y="0"/>
            <a:chExt cx="3331210" cy="3331210"/>
          </a:xfrm>
        </p:grpSpPr>
        <p:sp>
          <p:nvSpPr>
            <p:cNvPr name="Freeform 7" id="7"/>
            <p:cNvSpPr/>
            <p:nvPr/>
          </p:nvSpPr>
          <p:spPr>
            <a:xfrm flipH="false" flipV="false" rot="0">
              <a:off x="0" y="0"/>
              <a:ext cx="3331210" cy="3331210"/>
            </a:xfrm>
            <a:custGeom>
              <a:avLst/>
              <a:gdLst/>
              <a:ahLst/>
              <a:cxnLst/>
              <a:rect r="r" b="b" t="t" l="l"/>
              <a:pathLst>
                <a:path h="3331210" w="3331210">
                  <a:moveTo>
                    <a:pt x="0" y="0"/>
                  </a:moveTo>
                  <a:lnTo>
                    <a:pt x="3331210" y="0"/>
                  </a:lnTo>
                  <a:cubicBezTo>
                    <a:pt x="3331210" y="1840230"/>
                    <a:pt x="1840230" y="3331210"/>
                    <a:pt x="0" y="3331210"/>
                  </a:cubicBezTo>
                  <a:lnTo>
                    <a:pt x="0" y="0"/>
                  </a:lnTo>
                  <a:close/>
                </a:path>
              </a:pathLst>
            </a:custGeom>
            <a:blipFill>
              <a:blip r:embed="rId2"/>
              <a:stretch>
                <a:fillRect l="0" t="-16666" r="0" b="-16666"/>
              </a:stretch>
            </a:blipFill>
          </p:spPr>
        </p:sp>
      </p:grpSp>
      <p:sp>
        <p:nvSpPr>
          <p:cNvPr name="Freeform 8" id="8"/>
          <p:cNvSpPr/>
          <p:nvPr/>
        </p:nvSpPr>
        <p:spPr>
          <a:xfrm flipH="false" flipV="false" rot="0">
            <a:off x="9748303" y="1369684"/>
            <a:ext cx="8539697" cy="6404772"/>
          </a:xfrm>
          <a:custGeom>
            <a:avLst/>
            <a:gdLst/>
            <a:ahLst/>
            <a:cxnLst/>
            <a:rect r="r" b="b" t="t" l="l"/>
            <a:pathLst>
              <a:path h="6404772" w="8539697">
                <a:moveTo>
                  <a:pt x="0" y="0"/>
                </a:moveTo>
                <a:lnTo>
                  <a:pt x="8539697" y="0"/>
                </a:lnTo>
                <a:lnTo>
                  <a:pt x="8539697" y="6404773"/>
                </a:lnTo>
                <a:lnTo>
                  <a:pt x="0" y="6404773"/>
                </a:lnTo>
                <a:lnTo>
                  <a:pt x="0" y="0"/>
                </a:lnTo>
                <a:close/>
              </a:path>
            </a:pathLst>
          </a:custGeom>
          <a:blipFill>
            <a:blip r:embed="rId3"/>
            <a:stretch>
              <a:fillRect l="0" t="0" r="0" b="0"/>
            </a:stretch>
          </a:blipFill>
        </p:spPr>
      </p:sp>
      <p:sp>
        <p:nvSpPr>
          <p:cNvPr name="TextBox 9" id="9"/>
          <p:cNvSpPr txBox="true"/>
          <p:nvPr/>
        </p:nvSpPr>
        <p:spPr>
          <a:xfrm rot="0">
            <a:off x="2479235" y="1737011"/>
            <a:ext cx="13329529" cy="600075"/>
          </a:xfrm>
          <a:prstGeom prst="rect">
            <a:avLst/>
          </a:prstGeom>
        </p:spPr>
        <p:txBody>
          <a:bodyPr anchor="t" rtlCol="false" tIns="0" lIns="0" bIns="0" rIns="0">
            <a:spAutoFit/>
          </a:bodyPr>
          <a:lstStyle/>
          <a:p>
            <a:pPr algn="l">
              <a:lnSpc>
                <a:spcPts val="4200"/>
              </a:lnSpc>
            </a:pPr>
            <a:r>
              <a:rPr lang="en-US" sz="5000">
                <a:solidFill>
                  <a:srgbClr val="000000"/>
                </a:solidFill>
                <a:latin typeface="Bebas Neue"/>
                <a:ea typeface="Bebas Neue"/>
                <a:cs typeface="Bebas Neue"/>
                <a:sym typeface="Bebas Neue"/>
              </a:rPr>
              <a:t>Diagrama de flujo</a:t>
            </a:r>
          </a:p>
        </p:txBody>
      </p:sp>
      <p:sp>
        <p:nvSpPr>
          <p:cNvPr name="TextBox 10" id="10"/>
          <p:cNvSpPr txBox="true"/>
          <p:nvPr/>
        </p:nvSpPr>
        <p:spPr>
          <a:xfrm rot="0">
            <a:off x="2479235" y="2735234"/>
            <a:ext cx="7845383" cy="4447572"/>
          </a:xfrm>
          <a:prstGeom prst="rect">
            <a:avLst/>
          </a:prstGeom>
        </p:spPr>
        <p:txBody>
          <a:bodyPr anchor="t" rtlCol="false" tIns="0" lIns="0" bIns="0" rIns="0">
            <a:spAutoFit/>
          </a:bodyPr>
          <a:lstStyle/>
          <a:p>
            <a:pPr algn="l">
              <a:lnSpc>
                <a:spcPts val="3595"/>
              </a:lnSpc>
            </a:pPr>
            <a:r>
              <a:rPr lang="en-US" sz="2304" spc="46">
                <a:solidFill>
                  <a:srgbClr val="000000"/>
                </a:solidFill>
                <a:latin typeface="Montserrat"/>
                <a:ea typeface="Montserrat"/>
                <a:cs typeface="Montserrat"/>
                <a:sym typeface="Montserrat"/>
              </a:rPr>
              <a:t>A través de este diagrama de flujo podemos observar como funciona, primero se evalúa una condición, si la condición se cumple ejecuta un código determinado, también podemos decirle que en caso de que sea falso ejecute otro código.</a:t>
            </a:r>
          </a:p>
          <a:p>
            <a:pPr algn="l">
              <a:lnSpc>
                <a:spcPts val="3595"/>
              </a:lnSpc>
            </a:pPr>
          </a:p>
          <a:p>
            <a:pPr algn="l">
              <a:lnSpc>
                <a:spcPts val="3595"/>
              </a:lnSpc>
            </a:pPr>
            <a:r>
              <a:rPr lang="en-US" sz="2304" spc="46">
                <a:solidFill>
                  <a:srgbClr val="000000"/>
                </a:solidFill>
                <a:latin typeface="Montserrat"/>
                <a:ea typeface="Montserrat"/>
                <a:cs typeface="Montserrat"/>
                <a:sym typeface="Montserrat"/>
              </a:rPr>
              <a:t>Por ejemplo, imagina que pedimos datos de un usuario a un servidor, si la llamada tiene éxito manejamos esos datos, si no, mostramos un mensaje de error.</a:t>
            </a:r>
          </a:p>
        </p:txBody>
      </p:sp>
      <p:sp>
        <p:nvSpPr>
          <p:cNvPr name="TextBox 11" id="11"/>
          <p:cNvSpPr txBox="true"/>
          <p:nvPr/>
        </p:nvSpPr>
        <p:spPr>
          <a:xfrm rot="0">
            <a:off x="13930071" y="9775296"/>
            <a:ext cx="414472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2</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169993" y="2124894"/>
            <a:ext cx="8645108" cy="1419225"/>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Básicamente son valores que cuando se evalúen su resultado siempre será falso. Tenemos cuatro de ellos:</a:t>
            </a:r>
          </a:p>
        </p:txBody>
      </p:sp>
      <p:sp>
        <p:nvSpPr>
          <p:cNvPr name="TextBox 3" id="3"/>
          <p:cNvSpPr txBox="true"/>
          <p:nvPr/>
        </p:nvSpPr>
        <p:spPr>
          <a:xfrm rot="0">
            <a:off x="1028700" y="1765584"/>
            <a:ext cx="8110537" cy="684277"/>
          </a:xfrm>
          <a:prstGeom prst="rect">
            <a:avLst/>
          </a:prstGeom>
        </p:spPr>
        <p:txBody>
          <a:bodyPr anchor="t" rtlCol="false" tIns="0" lIns="0" bIns="0" rIns="0">
            <a:spAutoFit/>
          </a:bodyPr>
          <a:lstStyle/>
          <a:p>
            <a:pPr algn="l">
              <a:lnSpc>
                <a:spcPts val="4872"/>
              </a:lnSpc>
            </a:pPr>
            <a:r>
              <a:rPr lang="en-US" sz="5800">
                <a:solidFill>
                  <a:srgbClr val="CC1114"/>
                </a:solidFill>
                <a:latin typeface="Bebas Neue"/>
                <a:ea typeface="Bebas Neue"/>
                <a:cs typeface="Bebas Neue"/>
                <a:sym typeface="Bebas Neue"/>
              </a:rPr>
              <a:t>Falsy values</a:t>
            </a:r>
          </a:p>
        </p:txBody>
      </p:sp>
      <p:sp>
        <p:nvSpPr>
          <p:cNvPr name="AutoShape 4" id="4"/>
          <p:cNvSpPr/>
          <p:nvPr/>
        </p:nvSpPr>
        <p:spPr>
          <a:xfrm>
            <a:off x="6435361" y="1028700"/>
            <a:ext cx="11852639" cy="0"/>
          </a:xfrm>
          <a:prstGeom prst="line">
            <a:avLst/>
          </a:prstGeom>
          <a:ln cap="flat" w="66675">
            <a:solidFill>
              <a:srgbClr val="B3070B"/>
            </a:solidFill>
            <a:prstDash val="solid"/>
            <a:headEnd type="none" len="sm" w="sm"/>
            <a:tailEnd type="none" len="sm" w="sm"/>
          </a:ln>
        </p:spPr>
      </p:sp>
      <p:grpSp>
        <p:nvGrpSpPr>
          <p:cNvPr name="Group 5" id="5"/>
          <p:cNvGrpSpPr/>
          <p:nvPr/>
        </p:nvGrpSpPr>
        <p:grpSpPr>
          <a:xfrm rot="0">
            <a:off x="5262558" y="442298"/>
            <a:ext cx="1172803" cy="117280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169993" y="1510327"/>
            <a:ext cx="4761296" cy="558165"/>
          </a:xfrm>
          <a:prstGeom prst="rect">
            <a:avLst/>
          </a:prstGeom>
        </p:spPr>
        <p:txBody>
          <a:bodyPr anchor="t" rtlCol="false" tIns="0" lIns="0" bIns="0" rIns="0">
            <a:spAutoFit/>
          </a:bodyPr>
          <a:lstStyle/>
          <a:p>
            <a:pPr algn="l">
              <a:lnSpc>
                <a:spcPts val="4680"/>
              </a:lnSpc>
            </a:pPr>
            <a:r>
              <a:rPr lang="en-US" b="true" sz="3000" spc="60">
                <a:solidFill>
                  <a:srgbClr val="CC1114"/>
                </a:solidFill>
                <a:latin typeface="Bebas Neue Bold"/>
                <a:ea typeface="Bebas Neue Bold"/>
                <a:cs typeface="Bebas Neue Bold"/>
                <a:sym typeface="Bebas Neue Bold"/>
              </a:rPr>
              <a:t>Qué son los falsy values?</a:t>
            </a:r>
          </a:p>
        </p:txBody>
      </p:sp>
      <p:sp>
        <p:nvSpPr>
          <p:cNvPr name="TextBox 9" id="9"/>
          <p:cNvSpPr txBox="true"/>
          <p:nvPr/>
        </p:nvSpPr>
        <p:spPr>
          <a:xfrm rot="0">
            <a:off x="14006271" y="9775296"/>
            <a:ext cx="406852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2</a:t>
            </a:r>
          </a:p>
        </p:txBody>
      </p:sp>
      <p:sp>
        <p:nvSpPr>
          <p:cNvPr name="TextBox 10" id="10"/>
          <p:cNvSpPr txBox="true"/>
          <p:nvPr/>
        </p:nvSpPr>
        <p:spPr>
          <a:xfrm rot="0">
            <a:off x="7169993" y="3982269"/>
            <a:ext cx="8645108" cy="1905000"/>
          </a:xfrm>
          <a:prstGeom prst="rect">
            <a:avLst/>
          </a:prstGeom>
        </p:spPr>
        <p:txBody>
          <a:bodyPr anchor="t" rtlCol="false" tIns="0" lIns="0" bIns="0" rIns="0">
            <a:spAutoFit/>
          </a:bodyPr>
          <a:lstStyle/>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null</a:t>
            </a:r>
          </a:p>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undefined</a:t>
            </a:r>
          </a:p>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0</a:t>
            </a:r>
          </a:p>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 (string vacío)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780823" y="2989162"/>
            <a:ext cx="8866564" cy="4333875"/>
          </a:xfrm>
          <a:prstGeom prst="rect">
            <a:avLst/>
          </a:prstGeom>
        </p:spPr>
        <p:txBody>
          <a:bodyPr anchor="t" rtlCol="false" tIns="0" lIns="0" bIns="0" rIns="0">
            <a:spAutoFit/>
          </a:bodyPr>
          <a:lstStyle/>
          <a:p>
            <a:pPr algn="just">
              <a:lnSpc>
                <a:spcPts val="3899"/>
              </a:lnSpc>
            </a:pPr>
            <a:r>
              <a:rPr lang="en-US" sz="2499" spc="49">
                <a:solidFill>
                  <a:srgbClr val="000000"/>
                </a:solidFill>
                <a:latin typeface="Montserrat"/>
                <a:ea typeface="Montserrat"/>
                <a:cs typeface="Montserrat"/>
                <a:sym typeface="Montserrat"/>
              </a:rPr>
              <a:t>Como habrás notado, agrupar muchas declaraciones else if puede ser muy engorroso, en JavaScript con la sentencia switch podemos agrupar muchos casos a evaluar de una forma más simple.</a:t>
            </a:r>
          </a:p>
          <a:p>
            <a:pPr algn="just">
              <a:lnSpc>
                <a:spcPts val="3899"/>
              </a:lnSpc>
            </a:pPr>
          </a:p>
          <a:p>
            <a:pPr algn="l">
              <a:lnSpc>
                <a:spcPts val="3899"/>
              </a:lnSpc>
            </a:pPr>
            <a:r>
              <a:rPr lang="en-US" sz="2499" spc="49">
                <a:solidFill>
                  <a:srgbClr val="000000"/>
                </a:solidFill>
                <a:latin typeface="Montserrat"/>
                <a:ea typeface="Montserrat"/>
                <a:cs typeface="Montserrat"/>
                <a:sym typeface="Montserrat"/>
              </a:rPr>
              <a:t>Lo que hace es evaluar una expresión y la va comparando con cada instancia </a:t>
            </a:r>
            <a:r>
              <a:rPr lang="en-US" sz="2499" spc="49">
                <a:solidFill>
                  <a:srgbClr val="CC1114"/>
                </a:solidFill>
                <a:latin typeface="Montserrat"/>
                <a:ea typeface="Montserrat"/>
                <a:cs typeface="Montserrat"/>
                <a:sym typeface="Montserrat"/>
              </a:rPr>
              <a:t>case</a:t>
            </a:r>
            <a:r>
              <a:rPr lang="en-US" sz="2499" spc="49">
                <a:solidFill>
                  <a:srgbClr val="000000"/>
                </a:solidFill>
                <a:latin typeface="Montserrat"/>
                <a:ea typeface="Montserrat"/>
                <a:cs typeface="Montserrat"/>
                <a:sym typeface="Montserrat"/>
              </a:rPr>
              <a:t> en la declaración, en cualquier momento que se cumpla una expresión, ejecutará un código determinado.</a:t>
            </a:r>
          </a:p>
        </p:txBody>
      </p:sp>
      <p:sp>
        <p:nvSpPr>
          <p:cNvPr name="TextBox 3" id="3"/>
          <p:cNvSpPr txBox="true"/>
          <p:nvPr/>
        </p:nvSpPr>
        <p:spPr>
          <a:xfrm rot="0">
            <a:off x="6780823" y="1737011"/>
            <a:ext cx="8866564" cy="600077"/>
          </a:xfrm>
          <a:prstGeom prst="rect">
            <a:avLst/>
          </a:prstGeom>
        </p:spPr>
        <p:txBody>
          <a:bodyPr anchor="t" rtlCol="false" tIns="0" lIns="0" bIns="0" rIns="0">
            <a:spAutoFit/>
          </a:bodyPr>
          <a:lstStyle/>
          <a:p>
            <a:pPr algn="r">
              <a:lnSpc>
                <a:spcPts val="4200"/>
              </a:lnSpc>
            </a:pPr>
            <a:r>
              <a:rPr lang="en-US" sz="5000">
                <a:solidFill>
                  <a:srgbClr val="CC1114"/>
                </a:solidFill>
                <a:latin typeface="Bebas Neue"/>
                <a:ea typeface="Bebas Neue"/>
                <a:cs typeface="Bebas Neue"/>
                <a:sym typeface="Bebas Neue"/>
              </a:rPr>
              <a:t>Sentencia switch</a:t>
            </a:r>
          </a:p>
        </p:txBody>
      </p:sp>
      <p:grpSp>
        <p:nvGrpSpPr>
          <p:cNvPr name="Group 4" id="4"/>
          <p:cNvGrpSpPr/>
          <p:nvPr/>
        </p:nvGrpSpPr>
        <p:grpSpPr>
          <a:xfrm rot="0">
            <a:off x="16516590" y="1369684"/>
            <a:ext cx="1172803" cy="117280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3070B"/>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a:grpSpLocks noChangeAspect="true"/>
          </p:cNvGrpSpPr>
          <p:nvPr/>
        </p:nvGrpSpPr>
        <p:grpSpPr>
          <a:xfrm rot="0">
            <a:off x="1729458" y="2564278"/>
            <a:ext cx="2560172" cy="2560172"/>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2"/>
              <a:stretch>
                <a:fillRect l="0" t="-33333" r="0" b="0"/>
              </a:stretch>
            </a:blipFill>
          </p:spPr>
        </p:sp>
      </p:grpSp>
      <p:grpSp>
        <p:nvGrpSpPr>
          <p:cNvPr name="Group 9" id="9"/>
          <p:cNvGrpSpPr>
            <a:grpSpLocks noChangeAspect="true"/>
          </p:cNvGrpSpPr>
          <p:nvPr/>
        </p:nvGrpSpPr>
        <p:grpSpPr>
          <a:xfrm rot="0">
            <a:off x="1729458" y="5147606"/>
            <a:ext cx="2560172" cy="2560172"/>
            <a:chOff x="0" y="0"/>
            <a:chExt cx="3331210" cy="3331210"/>
          </a:xfrm>
        </p:grpSpPr>
        <p:sp>
          <p:nvSpPr>
            <p:cNvPr name="Freeform 10" id="10"/>
            <p:cNvSpPr/>
            <p:nvPr/>
          </p:nvSpPr>
          <p:spPr>
            <a:xfrm flipH="false" flipV="false" rot="0">
              <a:off x="0" y="0"/>
              <a:ext cx="3331210" cy="3331210"/>
            </a:xfrm>
            <a:custGeom>
              <a:avLst/>
              <a:gdLst/>
              <a:ahLst/>
              <a:cxnLst/>
              <a:rect r="r" b="b" t="t" l="l"/>
              <a:pathLst>
                <a:path h="3331210" w="3331210">
                  <a:moveTo>
                    <a:pt x="3331210" y="3331210"/>
                  </a:moveTo>
                  <a:lnTo>
                    <a:pt x="0" y="3331210"/>
                  </a:lnTo>
                  <a:cubicBezTo>
                    <a:pt x="0" y="1490980"/>
                    <a:pt x="1490980" y="0"/>
                    <a:pt x="3331210" y="0"/>
                  </a:cubicBezTo>
                  <a:lnTo>
                    <a:pt x="3331210" y="3331210"/>
                  </a:lnTo>
                  <a:close/>
                </a:path>
              </a:pathLst>
            </a:custGeom>
            <a:blipFill>
              <a:blip r:embed="rId2"/>
              <a:stretch>
                <a:fillRect l="0" t="-16666" r="0" b="-16666"/>
              </a:stretch>
            </a:blipFill>
          </p:spPr>
        </p:sp>
      </p:grpSp>
      <p:sp>
        <p:nvSpPr>
          <p:cNvPr name="AutoShape 11" id="11"/>
          <p:cNvSpPr/>
          <p:nvPr/>
        </p:nvSpPr>
        <p:spPr>
          <a:xfrm rot="15562">
            <a:off x="3375099" y="9007417"/>
            <a:ext cx="14951073" cy="0"/>
          </a:xfrm>
          <a:prstGeom prst="line">
            <a:avLst/>
          </a:prstGeom>
          <a:ln cap="flat" w="66675">
            <a:solidFill>
              <a:srgbClr val="B3070B"/>
            </a:solidFill>
            <a:prstDash val="solid"/>
            <a:headEnd type="none" len="sm" w="sm"/>
            <a:tailEnd type="none" len="sm" w="sm"/>
          </a:ln>
        </p:spPr>
      </p:sp>
      <p:grpSp>
        <p:nvGrpSpPr>
          <p:cNvPr name="Group 12" id="12"/>
          <p:cNvGrpSpPr>
            <a:grpSpLocks noChangeAspect="true"/>
          </p:cNvGrpSpPr>
          <p:nvPr/>
        </p:nvGrpSpPr>
        <p:grpSpPr>
          <a:xfrm rot="0">
            <a:off x="1729458" y="7726828"/>
            <a:ext cx="2560172" cy="2560172"/>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0" y="0"/>
                  </a:moveTo>
                  <a:lnTo>
                    <a:pt x="0" y="6350000"/>
                  </a:lnTo>
                  <a:lnTo>
                    <a:pt x="6350000" y="6350000"/>
                  </a:lnTo>
                  <a:cubicBezTo>
                    <a:pt x="6350000" y="2843530"/>
                    <a:pt x="3506470" y="0"/>
                    <a:pt x="0" y="0"/>
                  </a:cubicBezTo>
                  <a:close/>
                </a:path>
              </a:pathLst>
            </a:custGeom>
            <a:blipFill>
              <a:blip r:embed="rId2"/>
              <a:stretch>
                <a:fillRect l="0" t="-16666" r="0" b="-16666"/>
              </a:stretch>
            </a:blipFill>
          </p:spPr>
        </p:sp>
      </p:grpSp>
      <p:grpSp>
        <p:nvGrpSpPr>
          <p:cNvPr name="Group 14" id="14"/>
          <p:cNvGrpSpPr>
            <a:grpSpLocks noChangeAspect="true"/>
          </p:cNvGrpSpPr>
          <p:nvPr/>
        </p:nvGrpSpPr>
        <p:grpSpPr>
          <a:xfrm rot="0">
            <a:off x="1729458" y="-14944"/>
            <a:ext cx="2560172" cy="2560172"/>
            <a:chOff x="0" y="0"/>
            <a:chExt cx="3331210" cy="3331210"/>
          </a:xfrm>
        </p:grpSpPr>
        <p:sp>
          <p:nvSpPr>
            <p:cNvPr name="Freeform 15" id="15"/>
            <p:cNvSpPr/>
            <p:nvPr/>
          </p:nvSpPr>
          <p:spPr>
            <a:xfrm flipH="false" flipV="false" rot="0">
              <a:off x="0" y="0"/>
              <a:ext cx="3331210" cy="3331210"/>
            </a:xfrm>
            <a:custGeom>
              <a:avLst/>
              <a:gdLst/>
              <a:ahLst/>
              <a:cxnLst/>
              <a:rect r="r" b="b" t="t" l="l"/>
              <a:pathLst>
                <a:path h="3331210" w="3331210">
                  <a:moveTo>
                    <a:pt x="0" y="0"/>
                  </a:moveTo>
                  <a:lnTo>
                    <a:pt x="3331210" y="0"/>
                  </a:lnTo>
                  <a:cubicBezTo>
                    <a:pt x="3331210" y="1840230"/>
                    <a:pt x="1840230" y="3331210"/>
                    <a:pt x="0" y="3331210"/>
                  </a:cubicBezTo>
                  <a:lnTo>
                    <a:pt x="0" y="0"/>
                  </a:lnTo>
                  <a:close/>
                </a:path>
              </a:pathLst>
            </a:custGeom>
            <a:blipFill>
              <a:blip r:embed="rId2"/>
              <a:stretch>
                <a:fillRect l="0" t="-16666" r="0" b="-16666"/>
              </a:stretch>
            </a:blipFill>
          </p:spPr>
        </p:sp>
      </p:grpSp>
      <p:sp>
        <p:nvSpPr>
          <p:cNvPr name="TextBox 16" id="16"/>
          <p:cNvSpPr txBox="true"/>
          <p:nvPr/>
        </p:nvSpPr>
        <p:spPr>
          <a:xfrm rot="0">
            <a:off x="13606221" y="9775296"/>
            <a:ext cx="44685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65" y="995362"/>
            <a:ext cx="9143935" cy="0"/>
          </a:xfrm>
          <a:prstGeom prst="line">
            <a:avLst/>
          </a:prstGeom>
          <a:ln cap="flat" w="66675">
            <a:solidFill>
              <a:srgbClr val="A6A6A6"/>
            </a:solidFill>
            <a:prstDash val="solid"/>
            <a:headEnd type="none" len="sm" w="sm"/>
            <a:tailEnd type="none" len="sm" w="sm"/>
          </a:ln>
        </p:spPr>
      </p:sp>
      <p:grpSp>
        <p:nvGrpSpPr>
          <p:cNvPr name="Group 3" id="3"/>
          <p:cNvGrpSpPr/>
          <p:nvPr/>
        </p:nvGrpSpPr>
        <p:grpSpPr>
          <a:xfrm rot="0">
            <a:off x="9144000" y="408961"/>
            <a:ext cx="1172803" cy="117280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98892" y="4498610"/>
            <a:ext cx="9513942" cy="5018556"/>
          </a:xfrm>
          <a:custGeom>
            <a:avLst/>
            <a:gdLst/>
            <a:ahLst/>
            <a:cxnLst/>
            <a:rect r="r" b="b" t="t" l="l"/>
            <a:pathLst>
              <a:path h="5018556" w="9513942">
                <a:moveTo>
                  <a:pt x="0" y="0"/>
                </a:moveTo>
                <a:lnTo>
                  <a:pt x="9513941" y="0"/>
                </a:lnTo>
                <a:lnTo>
                  <a:pt x="9513941" y="5018556"/>
                </a:lnTo>
                <a:lnTo>
                  <a:pt x="0" y="5018556"/>
                </a:lnTo>
                <a:lnTo>
                  <a:pt x="0" y="0"/>
                </a:lnTo>
                <a:close/>
              </a:path>
            </a:pathLst>
          </a:custGeom>
          <a:blipFill>
            <a:blip r:embed="rId2"/>
            <a:stretch>
              <a:fillRect l="0" t="0" r="0" b="0"/>
            </a:stretch>
          </a:blipFill>
        </p:spPr>
      </p:sp>
      <p:sp>
        <p:nvSpPr>
          <p:cNvPr name="TextBox 7" id="7"/>
          <p:cNvSpPr txBox="true"/>
          <p:nvPr/>
        </p:nvSpPr>
        <p:spPr>
          <a:xfrm rot="0">
            <a:off x="13606221" y="9775296"/>
            <a:ext cx="44685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2</a:t>
            </a:r>
          </a:p>
        </p:txBody>
      </p:sp>
      <p:sp>
        <p:nvSpPr>
          <p:cNvPr name="TextBox 8" id="8"/>
          <p:cNvSpPr txBox="true"/>
          <p:nvPr/>
        </p:nvSpPr>
        <p:spPr>
          <a:xfrm rot="0">
            <a:off x="9548571" y="1772264"/>
            <a:ext cx="8115300" cy="684277"/>
          </a:xfrm>
          <a:prstGeom prst="rect">
            <a:avLst/>
          </a:prstGeom>
        </p:spPr>
        <p:txBody>
          <a:bodyPr anchor="t" rtlCol="false" tIns="0" lIns="0" bIns="0" rIns="0">
            <a:spAutoFit/>
          </a:bodyPr>
          <a:lstStyle/>
          <a:p>
            <a:pPr algn="r">
              <a:lnSpc>
                <a:spcPts val="4872"/>
              </a:lnSpc>
            </a:pPr>
            <a:r>
              <a:rPr lang="en-US" sz="5800">
                <a:solidFill>
                  <a:srgbClr val="CC1114"/>
                </a:solidFill>
                <a:latin typeface="Bebas Neue"/>
                <a:ea typeface="Bebas Neue"/>
                <a:cs typeface="Bebas Neue"/>
                <a:sym typeface="Bebas Neue"/>
              </a:rPr>
              <a:t>Operador condicional ternario</a:t>
            </a:r>
          </a:p>
        </p:txBody>
      </p:sp>
      <p:sp>
        <p:nvSpPr>
          <p:cNvPr name="TextBox 9" id="9"/>
          <p:cNvSpPr txBox="true"/>
          <p:nvPr/>
        </p:nvSpPr>
        <p:spPr>
          <a:xfrm rot="0">
            <a:off x="498892" y="1774460"/>
            <a:ext cx="8645108" cy="190500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El operador condicional ternario nos permite abreviar la clásica instrucción </a:t>
            </a:r>
            <a:r>
              <a:rPr lang="en-US" sz="2499" spc="49">
                <a:solidFill>
                  <a:srgbClr val="CC1114"/>
                </a:solidFill>
                <a:latin typeface="Montserrat"/>
                <a:ea typeface="Montserrat"/>
                <a:cs typeface="Montserrat"/>
                <a:sym typeface="Montserrat"/>
              </a:rPr>
              <a:t>if/else </a:t>
            </a:r>
            <a:r>
              <a:rPr lang="en-US" sz="2499" spc="49">
                <a:solidFill>
                  <a:srgbClr val="000000"/>
                </a:solidFill>
                <a:latin typeface="Montserrat"/>
                <a:ea typeface="Montserrat"/>
                <a:cs typeface="Montserrat"/>
                <a:sym typeface="Montserrat"/>
              </a:rPr>
              <a:t>al evaluar una expresión y determinar que valor tomará si se cumple dicha expresión o si no se cumple.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65" y="995362"/>
            <a:ext cx="9429587" cy="0"/>
          </a:xfrm>
          <a:prstGeom prst="line">
            <a:avLst/>
          </a:prstGeom>
          <a:ln cap="flat" w="66675">
            <a:solidFill>
              <a:srgbClr val="A6A6A6"/>
            </a:solidFill>
            <a:prstDash val="solid"/>
            <a:headEnd type="none" len="sm" w="sm"/>
            <a:tailEnd type="none" len="sm" w="sm"/>
          </a:ln>
        </p:spPr>
      </p:sp>
      <p:grpSp>
        <p:nvGrpSpPr>
          <p:cNvPr name="Group 3" id="3"/>
          <p:cNvGrpSpPr/>
          <p:nvPr/>
        </p:nvGrpSpPr>
        <p:grpSpPr>
          <a:xfrm rot="0">
            <a:off x="9144000" y="408961"/>
            <a:ext cx="1172803" cy="117280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316803" y="4912840"/>
            <a:ext cx="3406494" cy="1897690"/>
          </a:xfrm>
          <a:custGeom>
            <a:avLst/>
            <a:gdLst/>
            <a:ahLst/>
            <a:cxnLst/>
            <a:rect r="r" b="b" t="t" l="l"/>
            <a:pathLst>
              <a:path h="1897690" w="3406494">
                <a:moveTo>
                  <a:pt x="0" y="0"/>
                </a:moveTo>
                <a:lnTo>
                  <a:pt x="3406495" y="0"/>
                </a:lnTo>
                <a:lnTo>
                  <a:pt x="3406495" y="1897690"/>
                </a:lnTo>
                <a:lnTo>
                  <a:pt x="0" y="1897690"/>
                </a:lnTo>
                <a:lnTo>
                  <a:pt x="0" y="0"/>
                </a:lnTo>
                <a:close/>
              </a:path>
            </a:pathLst>
          </a:custGeom>
          <a:blipFill>
            <a:blip r:embed="rId2"/>
            <a:stretch>
              <a:fillRect l="0" t="-24989" r="0" b="-24989"/>
            </a:stretch>
          </a:blipFill>
        </p:spPr>
      </p:sp>
      <p:sp>
        <p:nvSpPr>
          <p:cNvPr name="TextBox 7" id="7"/>
          <p:cNvSpPr txBox="true"/>
          <p:nvPr/>
        </p:nvSpPr>
        <p:spPr>
          <a:xfrm rot="0">
            <a:off x="13606221" y="9775296"/>
            <a:ext cx="44685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2</a:t>
            </a:r>
          </a:p>
        </p:txBody>
      </p:sp>
      <p:sp>
        <p:nvSpPr>
          <p:cNvPr name="TextBox 8" id="8"/>
          <p:cNvSpPr txBox="true"/>
          <p:nvPr/>
        </p:nvSpPr>
        <p:spPr>
          <a:xfrm rot="0">
            <a:off x="10316803" y="1772264"/>
            <a:ext cx="7185181" cy="684277"/>
          </a:xfrm>
          <a:prstGeom prst="rect">
            <a:avLst/>
          </a:prstGeom>
        </p:spPr>
        <p:txBody>
          <a:bodyPr anchor="t" rtlCol="false" tIns="0" lIns="0" bIns="0" rIns="0">
            <a:spAutoFit/>
          </a:bodyPr>
          <a:lstStyle/>
          <a:p>
            <a:pPr algn="r">
              <a:lnSpc>
                <a:spcPts val="4872"/>
              </a:lnSpc>
            </a:pPr>
            <a:r>
              <a:rPr lang="en-US" sz="5800">
                <a:solidFill>
                  <a:srgbClr val="CC1114"/>
                </a:solidFill>
                <a:latin typeface="Bebas Neue"/>
                <a:ea typeface="Bebas Neue"/>
                <a:cs typeface="Bebas Neue"/>
                <a:sym typeface="Bebas Neue"/>
              </a:rPr>
              <a:t>Ejercicios para practicar</a:t>
            </a:r>
          </a:p>
        </p:txBody>
      </p:sp>
      <p:sp>
        <p:nvSpPr>
          <p:cNvPr name="TextBox 9" id="9"/>
          <p:cNvSpPr txBox="true"/>
          <p:nvPr/>
        </p:nvSpPr>
        <p:spPr>
          <a:xfrm rot="0">
            <a:off x="784544" y="1976290"/>
            <a:ext cx="8645108" cy="2390775"/>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Escribe un programa que almacene la cadena de caracteres </a:t>
            </a:r>
            <a:r>
              <a:rPr lang="en-US" sz="2499" spc="49">
                <a:solidFill>
                  <a:srgbClr val="CC1114"/>
                </a:solidFill>
                <a:latin typeface="Montserrat"/>
                <a:ea typeface="Montserrat"/>
                <a:cs typeface="Montserrat"/>
                <a:sym typeface="Montserrat"/>
              </a:rPr>
              <a:t>contraseña </a:t>
            </a:r>
            <a:r>
              <a:rPr lang="en-US" sz="2499" spc="49">
                <a:solidFill>
                  <a:srgbClr val="000000"/>
                </a:solidFill>
                <a:latin typeface="Montserrat"/>
                <a:ea typeface="Montserrat"/>
                <a:cs typeface="Montserrat"/>
                <a:sym typeface="Montserrat"/>
              </a:rPr>
              <a:t>en una variable y pregunte al usuario por la contraseña e imprima por la pantalla si la contraseña introducida coincide con la variable sin tener en cuenta mayúsculas y minúsculas.</a:t>
            </a:r>
          </a:p>
        </p:txBody>
      </p:sp>
      <p:sp>
        <p:nvSpPr>
          <p:cNvPr name="TextBox 10" id="10"/>
          <p:cNvSpPr txBox="true"/>
          <p:nvPr/>
        </p:nvSpPr>
        <p:spPr>
          <a:xfrm rot="0">
            <a:off x="784544" y="1476989"/>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1</a:t>
            </a:r>
          </a:p>
        </p:txBody>
      </p:sp>
      <p:sp>
        <p:nvSpPr>
          <p:cNvPr name="TextBox 11" id="11"/>
          <p:cNvSpPr txBox="true"/>
          <p:nvPr/>
        </p:nvSpPr>
        <p:spPr>
          <a:xfrm rot="0">
            <a:off x="10316803" y="3263265"/>
            <a:ext cx="6812989" cy="1419225"/>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Los tramos impositivos para la declaración de la renta son los siguientes:</a:t>
            </a:r>
          </a:p>
        </p:txBody>
      </p:sp>
      <p:sp>
        <p:nvSpPr>
          <p:cNvPr name="TextBox 12" id="12"/>
          <p:cNvSpPr txBox="true"/>
          <p:nvPr/>
        </p:nvSpPr>
        <p:spPr>
          <a:xfrm rot="0">
            <a:off x="784544" y="4577715"/>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2</a:t>
            </a:r>
          </a:p>
        </p:txBody>
      </p:sp>
      <p:sp>
        <p:nvSpPr>
          <p:cNvPr name="TextBox 13" id="13"/>
          <p:cNvSpPr txBox="true"/>
          <p:nvPr/>
        </p:nvSpPr>
        <p:spPr>
          <a:xfrm rot="0">
            <a:off x="784544" y="5078730"/>
            <a:ext cx="8645108" cy="287655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Para tributar un determinado impuesto se debe ser mayor de 16 años y tener unos ingresos superiores o iguales a 1000€. Escribe un programa que pregunte al usuario su edad y sus ingresos mensuales y muestre por pantalla si el usuario tiene que tributar o no.</a:t>
            </a:r>
          </a:p>
        </p:txBody>
      </p:sp>
      <p:sp>
        <p:nvSpPr>
          <p:cNvPr name="TextBox 14" id="14"/>
          <p:cNvSpPr txBox="true"/>
          <p:nvPr/>
        </p:nvSpPr>
        <p:spPr>
          <a:xfrm rot="0">
            <a:off x="10316803" y="2651613"/>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3</a:t>
            </a:r>
          </a:p>
        </p:txBody>
      </p:sp>
      <p:sp>
        <p:nvSpPr>
          <p:cNvPr name="TextBox 15" id="15"/>
          <p:cNvSpPr txBox="true"/>
          <p:nvPr/>
        </p:nvSpPr>
        <p:spPr>
          <a:xfrm rot="0">
            <a:off x="10316803" y="6964680"/>
            <a:ext cx="6812989" cy="190500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Escribe un programa que pregunte al usuario su renta a anual y muestre por pantalla el tipo impositivo que le corresponde.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65" y="995362"/>
            <a:ext cx="9429587" cy="0"/>
          </a:xfrm>
          <a:prstGeom prst="line">
            <a:avLst/>
          </a:prstGeom>
          <a:ln cap="flat" w="66675">
            <a:solidFill>
              <a:srgbClr val="A6A6A6"/>
            </a:solidFill>
            <a:prstDash val="solid"/>
            <a:headEnd type="none" len="sm" w="sm"/>
            <a:tailEnd type="none" len="sm" w="sm"/>
          </a:ln>
        </p:spPr>
      </p:sp>
      <p:sp>
        <p:nvSpPr>
          <p:cNvPr name="TextBox 3" id="3"/>
          <p:cNvSpPr txBox="true"/>
          <p:nvPr/>
        </p:nvSpPr>
        <p:spPr>
          <a:xfrm rot="0">
            <a:off x="13606221" y="9775296"/>
            <a:ext cx="4468576" cy="356235"/>
          </a:xfrm>
          <a:prstGeom prst="rect">
            <a:avLst/>
          </a:prstGeom>
        </p:spPr>
        <p:txBody>
          <a:bodyPr anchor="t" rtlCol="false" tIns="0" lIns="0" bIns="0" rIns="0">
            <a:spAutoFit/>
          </a:bodyPr>
          <a:lstStyle/>
          <a:p>
            <a:pPr algn="r">
              <a:lnSpc>
                <a:spcPts val="2520"/>
              </a:lnSpc>
            </a:pPr>
            <a:r>
              <a:rPr lang="en-US" sz="3000">
                <a:solidFill>
                  <a:srgbClr val="737373"/>
                </a:solidFill>
                <a:latin typeface="Bebas Neue"/>
                <a:ea typeface="Bebas Neue"/>
                <a:cs typeface="Bebas Neue"/>
                <a:sym typeface="Bebas Neue"/>
              </a:rPr>
              <a:t>Clase 2</a:t>
            </a:r>
          </a:p>
        </p:txBody>
      </p:sp>
      <p:sp>
        <p:nvSpPr>
          <p:cNvPr name="TextBox 4" id="4"/>
          <p:cNvSpPr txBox="true"/>
          <p:nvPr/>
        </p:nvSpPr>
        <p:spPr>
          <a:xfrm rot="0">
            <a:off x="10316803" y="1772264"/>
            <a:ext cx="7185181" cy="684277"/>
          </a:xfrm>
          <a:prstGeom prst="rect">
            <a:avLst/>
          </a:prstGeom>
        </p:spPr>
        <p:txBody>
          <a:bodyPr anchor="t" rtlCol="false" tIns="0" lIns="0" bIns="0" rIns="0">
            <a:spAutoFit/>
          </a:bodyPr>
          <a:lstStyle/>
          <a:p>
            <a:pPr algn="r">
              <a:lnSpc>
                <a:spcPts val="4872"/>
              </a:lnSpc>
            </a:pPr>
            <a:r>
              <a:rPr lang="en-US" sz="5800">
                <a:solidFill>
                  <a:srgbClr val="CC1114"/>
                </a:solidFill>
                <a:latin typeface="Bebas Neue"/>
                <a:ea typeface="Bebas Neue"/>
                <a:cs typeface="Bebas Neue"/>
                <a:sym typeface="Bebas Neue"/>
              </a:rPr>
              <a:t>Ejercicios para practicar</a:t>
            </a:r>
          </a:p>
        </p:txBody>
      </p:sp>
      <p:grpSp>
        <p:nvGrpSpPr>
          <p:cNvPr name="Group 5" id="5"/>
          <p:cNvGrpSpPr/>
          <p:nvPr/>
        </p:nvGrpSpPr>
        <p:grpSpPr>
          <a:xfrm rot="0">
            <a:off x="9144000" y="408961"/>
            <a:ext cx="1172803" cy="117280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84544" y="1976290"/>
            <a:ext cx="8645108" cy="8220075"/>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 La pizzería Bella Napoli ofrece pizzas vegetarianas y no vegetarianas a sus clientes. Los ingredientes para cada tipo de pizza son:</a:t>
            </a:r>
          </a:p>
          <a:p>
            <a:pPr algn="l">
              <a:lnSpc>
                <a:spcPts val="3899"/>
              </a:lnSpc>
            </a:pPr>
          </a:p>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Vegetarianos: pimiento y tofu.</a:t>
            </a:r>
          </a:p>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No vegetarianos: pepperoni, jamón y salmón.</a:t>
            </a:r>
          </a:p>
          <a:p>
            <a:pPr algn="l">
              <a:lnSpc>
                <a:spcPts val="3899"/>
              </a:lnSpc>
            </a:pPr>
          </a:p>
          <a:p>
            <a:pPr algn="l">
              <a:lnSpc>
                <a:spcPts val="3899"/>
              </a:lnSpc>
            </a:pPr>
            <a:r>
              <a:rPr lang="en-US" sz="2499" spc="49">
                <a:solidFill>
                  <a:srgbClr val="000000"/>
                </a:solidFill>
                <a:latin typeface="Montserrat"/>
                <a:ea typeface="Montserrat"/>
                <a:cs typeface="Montserrat"/>
                <a:sym typeface="Montserrat"/>
              </a:rPr>
              <a:t>Escribe un programa que pregunte al usuario si quiere una pizza vegetariana o no, y en función de su respuesta le muestre un menú con los ingredientes disponibles para que elija. Solo se puede elegir un ingrediente además de la mozzarella y el tomate que están en todas las pizzas . Al final se debe mostrar por pantalla si la pizza elegida es vegetariana o no y todos los ingredientes que lleva.</a:t>
            </a:r>
          </a:p>
          <a:p>
            <a:pPr algn="l">
              <a:lnSpc>
                <a:spcPts val="3899"/>
              </a:lnSpc>
            </a:pPr>
          </a:p>
        </p:txBody>
      </p:sp>
      <p:sp>
        <p:nvSpPr>
          <p:cNvPr name="TextBox 9" id="9"/>
          <p:cNvSpPr txBox="true"/>
          <p:nvPr/>
        </p:nvSpPr>
        <p:spPr>
          <a:xfrm rot="0">
            <a:off x="784544" y="1476989"/>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4</a:t>
            </a:r>
          </a:p>
        </p:txBody>
      </p:sp>
      <p:sp>
        <p:nvSpPr>
          <p:cNvPr name="TextBox 10" id="10"/>
          <p:cNvSpPr txBox="true"/>
          <p:nvPr/>
        </p:nvSpPr>
        <p:spPr>
          <a:xfrm rot="0">
            <a:off x="10316803" y="3263265"/>
            <a:ext cx="6812989" cy="3848100"/>
          </a:xfrm>
          <a:prstGeom prst="rect">
            <a:avLst/>
          </a:prstGeom>
        </p:spPr>
        <p:txBody>
          <a:bodyPr anchor="t" rtlCol="false" tIns="0" lIns="0" bIns="0" rIns="0">
            <a:spAutoFit/>
          </a:bodyPr>
          <a:lstStyle/>
          <a:p>
            <a:pPr algn="l">
              <a:lnSpc>
                <a:spcPts val="3899"/>
              </a:lnSpc>
            </a:pPr>
            <a:r>
              <a:rPr lang="en-US" sz="2499" spc="49">
                <a:solidFill>
                  <a:srgbClr val="000000"/>
                </a:solidFill>
                <a:latin typeface="Montserrat"/>
                <a:ea typeface="Montserrat"/>
                <a:cs typeface="Montserrat"/>
                <a:sym typeface="Montserrat"/>
              </a:rPr>
              <a:t>A partir de un número del mes tecleado por el usuario el programa debe indicar la estación del año. Las estaciones serán:</a:t>
            </a:r>
          </a:p>
          <a:p>
            <a:pPr algn="l">
              <a:lnSpc>
                <a:spcPts val="3899"/>
              </a:lnSpc>
            </a:pPr>
            <a:r>
              <a:rPr lang="en-US" sz="2499" spc="49">
                <a:solidFill>
                  <a:srgbClr val="000000"/>
                </a:solidFill>
                <a:latin typeface="Montserrat"/>
                <a:ea typeface="Montserrat"/>
                <a:cs typeface="Montserrat"/>
                <a:sym typeface="Montserrat"/>
              </a:rPr>
              <a:t> </a:t>
            </a:r>
          </a:p>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Invierno: 12, 1 y 2.</a:t>
            </a:r>
          </a:p>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Primavera: 3, 4 y 5.</a:t>
            </a:r>
          </a:p>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Verano: 6, 7 y 8.</a:t>
            </a:r>
          </a:p>
          <a:p>
            <a:pPr algn="l" marL="539749" indent="-269875" lvl="1">
              <a:lnSpc>
                <a:spcPts val="3899"/>
              </a:lnSpc>
              <a:buFont typeface="Arial"/>
              <a:buChar char="•"/>
            </a:pPr>
            <a:r>
              <a:rPr lang="en-US" sz="2499" spc="49">
                <a:solidFill>
                  <a:srgbClr val="000000"/>
                </a:solidFill>
                <a:latin typeface="Montserrat"/>
                <a:ea typeface="Montserrat"/>
                <a:cs typeface="Montserrat"/>
                <a:sym typeface="Montserrat"/>
              </a:rPr>
              <a:t>Otoño: 9, 10 y 11.</a:t>
            </a:r>
          </a:p>
        </p:txBody>
      </p:sp>
      <p:sp>
        <p:nvSpPr>
          <p:cNvPr name="TextBox 11" id="11"/>
          <p:cNvSpPr txBox="true"/>
          <p:nvPr/>
        </p:nvSpPr>
        <p:spPr>
          <a:xfrm rot="0">
            <a:off x="10316803" y="2651613"/>
            <a:ext cx="4761296" cy="558165"/>
          </a:xfrm>
          <a:prstGeom prst="rect">
            <a:avLst/>
          </a:prstGeom>
        </p:spPr>
        <p:txBody>
          <a:bodyPr anchor="t" rtlCol="false" tIns="0" lIns="0" bIns="0" rIns="0">
            <a:spAutoFit/>
          </a:bodyPr>
          <a:lstStyle/>
          <a:p>
            <a:pPr algn="l">
              <a:lnSpc>
                <a:spcPts val="4680"/>
              </a:lnSpc>
            </a:pPr>
            <a:r>
              <a:rPr lang="en-US" sz="3000" spc="60">
                <a:solidFill>
                  <a:srgbClr val="CC1114"/>
                </a:solidFill>
                <a:latin typeface="Bebas Neue"/>
                <a:ea typeface="Bebas Neue"/>
                <a:cs typeface="Bebas Neue"/>
                <a:sym typeface="Bebas Neue"/>
              </a:rPr>
              <a:t>Ejercicio 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DAGRZe0_n80</dc:identifier>
  <dcterms:modified xsi:type="dcterms:W3CDTF">2011-08-01T06:04:30Z</dcterms:modified>
  <cp:revision>1</cp:revision>
  <dc:title>Clase 2</dc:title>
</cp:coreProperties>
</file>