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Bebas Neue" charset="1" panose="00000500000000000000"/>
      <p:regular r:id="rId17"/>
    </p:embeddedFont>
    <p:embeddedFont>
      <p:font typeface="Montserrat" charset="1" panose="00000500000000000000"/>
      <p:regular r:id="rId18"/>
    </p:embeddedFont>
    <p:embeddedFont>
      <p:font typeface="Bebas Neue Bold" charset="1" panose="020B0606020202050201"/>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https://projecteuler.net"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a:off x="1882455" y="5437237"/>
            <a:ext cx="14424393" cy="0"/>
          </a:xfrm>
          <a:prstGeom prst="line">
            <a:avLst/>
          </a:prstGeom>
          <a:ln cap="flat" w="85725">
            <a:solidFill>
              <a:srgbClr val="B3070B"/>
            </a:solidFill>
            <a:prstDash val="solid"/>
            <a:headEnd type="none" len="sm" w="sm"/>
            <a:tailEnd type="none" len="sm" w="sm"/>
          </a:ln>
        </p:spPr>
      </p:sp>
      <p:grpSp>
        <p:nvGrpSpPr>
          <p:cNvPr name="Group 3" id="3"/>
          <p:cNvGrpSpPr/>
          <p:nvPr/>
        </p:nvGrpSpPr>
        <p:grpSpPr>
          <a:xfrm rot="0">
            <a:off x="16276700" y="8557842"/>
            <a:ext cx="1400917" cy="1400917"/>
            <a:chOff x="0" y="0"/>
            <a:chExt cx="1867889" cy="1867889"/>
          </a:xfrm>
        </p:grpSpPr>
        <p:grpSp>
          <p:nvGrpSpPr>
            <p:cNvPr name="Group 4" id="4"/>
            <p:cNvGrpSpPr/>
            <p:nvPr/>
          </p:nvGrpSpPr>
          <p:grpSpPr>
            <a:xfrm rot="0">
              <a:off x="0" y="0"/>
              <a:ext cx="1867889" cy="186788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49579" y="49579"/>
              <a:ext cx="1768731" cy="1768731"/>
            </a:xfrm>
            <a:custGeom>
              <a:avLst/>
              <a:gdLst/>
              <a:ahLst/>
              <a:cxnLst/>
              <a:rect r="r" b="b" t="t" l="l"/>
              <a:pathLst>
                <a:path h="1768731" w="1768731">
                  <a:moveTo>
                    <a:pt x="0" y="0"/>
                  </a:moveTo>
                  <a:lnTo>
                    <a:pt x="1768731" y="0"/>
                  </a:lnTo>
                  <a:lnTo>
                    <a:pt x="1768731" y="1768731"/>
                  </a:lnTo>
                  <a:lnTo>
                    <a:pt x="0" y="1768731"/>
                  </a:lnTo>
                  <a:lnTo>
                    <a:pt x="0" y="0"/>
                  </a:lnTo>
                  <a:close/>
                </a:path>
              </a:pathLst>
            </a:custGeom>
            <a:blipFill>
              <a:blip r:embed="rId2"/>
              <a:stretch>
                <a:fillRect l="0" t="0" r="0" b="0"/>
              </a:stretch>
            </a:blipFill>
          </p:spPr>
        </p:sp>
      </p:grpSp>
      <p:sp>
        <p:nvSpPr>
          <p:cNvPr name="TextBox 8" id="8"/>
          <p:cNvSpPr txBox="true"/>
          <p:nvPr/>
        </p:nvSpPr>
        <p:spPr>
          <a:xfrm rot="0">
            <a:off x="1821535" y="3551725"/>
            <a:ext cx="14644931" cy="1529163"/>
          </a:xfrm>
          <a:prstGeom prst="rect">
            <a:avLst/>
          </a:prstGeom>
        </p:spPr>
        <p:txBody>
          <a:bodyPr anchor="t" rtlCol="false" tIns="0" lIns="0" bIns="0" rIns="0">
            <a:spAutoFit/>
          </a:bodyPr>
          <a:lstStyle/>
          <a:p>
            <a:pPr algn="ctr">
              <a:lnSpc>
                <a:spcPts val="12597"/>
              </a:lnSpc>
            </a:pPr>
            <a:r>
              <a:rPr lang="en-US" sz="8998">
                <a:solidFill>
                  <a:srgbClr val="FFFFFF"/>
                </a:solidFill>
                <a:latin typeface="Bebas Neue"/>
                <a:ea typeface="Bebas Neue"/>
                <a:cs typeface="Bebas Neue"/>
                <a:sym typeface="Bebas Neue"/>
              </a:rPr>
              <a:t>Curso de Javascript Desde Cero</a:t>
            </a:r>
          </a:p>
        </p:txBody>
      </p:sp>
      <p:sp>
        <p:nvSpPr>
          <p:cNvPr name="TextBox 9" id="9"/>
          <p:cNvSpPr txBox="true"/>
          <p:nvPr/>
        </p:nvSpPr>
        <p:spPr>
          <a:xfrm rot="0">
            <a:off x="4412581" y="5878020"/>
            <a:ext cx="9462838" cy="820102"/>
          </a:xfrm>
          <a:prstGeom prst="rect">
            <a:avLst/>
          </a:prstGeom>
        </p:spPr>
        <p:txBody>
          <a:bodyPr anchor="t" rtlCol="false" tIns="0" lIns="0" bIns="0" rIns="0">
            <a:spAutoFit/>
          </a:bodyPr>
          <a:lstStyle/>
          <a:p>
            <a:pPr algn="ctr">
              <a:lnSpc>
                <a:spcPts val="6772"/>
              </a:lnSpc>
            </a:pPr>
            <a:r>
              <a:rPr lang="en-US" sz="4837">
                <a:solidFill>
                  <a:srgbClr val="FFFFFF"/>
                </a:solidFill>
                <a:latin typeface="Montserrat"/>
                <a:ea typeface="Montserrat"/>
                <a:cs typeface="Montserrat"/>
                <a:sym typeface="Montserrat"/>
              </a:rPr>
              <a:t>Clase 3 - Bucles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606221" y="9775296"/>
            <a:ext cx="4468576" cy="356235"/>
          </a:xfrm>
          <a:prstGeom prst="rect">
            <a:avLst/>
          </a:prstGeom>
        </p:spPr>
        <p:txBody>
          <a:bodyPr anchor="t" rtlCol="false" tIns="0" lIns="0" bIns="0" rIns="0">
            <a:spAutoFit/>
          </a:bodyPr>
          <a:lstStyle/>
          <a:p>
            <a:pPr algn="r">
              <a:lnSpc>
                <a:spcPts val="2520"/>
              </a:lnSpc>
            </a:pPr>
            <a:r>
              <a:rPr lang="en-US" sz="3000">
                <a:solidFill>
                  <a:srgbClr val="737373"/>
                </a:solidFill>
                <a:latin typeface="Bebas Neue"/>
                <a:ea typeface="Bebas Neue"/>
                <a:cs typeface="Bebas Neue"/>
                <a:sym typeface="Bebas Neue"/>
              </a:rPr>
              <a:t>Clase 3</a:t>
            </a:r>
          </a:p>
        </p:txBody>
      </p:sp>
      <p:sp>
        <p:nvSpPr>
          <p:cNvPr name="TextBox 3" id="3"/>
          <p:cNvSpPr txBox="true"/>
          <p:nvPr/>
        </p:nvSpPr>
        <p:spPr>
          <a:xfrm rot="0">
            <a:off x="1028700" y="1104900"/>
            <a:ext cx="8318321" cy="1450087"/>
          </a:xfrm>
          <a:prstGeom prst="rect">
            <a:avLst/>
          </a:prstGeom>
        </p:spPr>
        <p:txBody>
          <a:bodyPr anchor="t" rtlCol="false" tIns="0" lIns="0" bIns="0" rIns="0">
            <a:spAutoFit/>
          </a:bodyPr>
          <a:lstStyle/>
          <a:p>
            <a:pPr algn="l">
              <a:lnSpc>
                <a:spcPts val="5562"/>
              </a:lnSpc>
            </a:pPr>
            <a:r>
              <a:rPr lang="en-US" sz="5400">
                <a:solidFill>
                  <a:srgbClr val="000000"/>
                </a:solidFill>
                <a:latin typeface="Bebas Neue"/>
                <a:ea typeface="Bebas Neue"/>
                <a:cs typeface="Bebas Neue"/>
                <a:sym typeface="Bebas Neue"/>
              </a:rPr>
              <a:t>Recomendaciones para mejorar la </a:t>
            </a:r>
            <a:r>
              <a:rPr lang="en-US" sz="5400">
                <a:solidFill>
                  <a:srgbClr val="CC1114"/>
                </a:solidFill>
                <a:latin typeface="Bebas Neue"/>
                <a:ea typeface="Bebas Neue"/>
                <a:cs typeface="Bebas Neue"/>
                <a:sym typeface="Bebas Neue"/>
              </a:rPr>
              <a:t>lógica de programación</a:t>
            </a:r>
          </a:p>
        </p:txBody>
      </p:sp>
      <p:sp>
        <p:nvSpPr>
          <p:cNvPr name="TextBox 4" id="4"/>
          <p:cNvSpPr txBox="true"/>
          <p:nvPr/>
        </p:nvSpPr>
        <p:spPr>
          <a:xfrm rot="0">
            <a:off x="1028700" y="2736981"/>
            <a:ext cx="8645108" cy="3848100"/>
          </a:xfrm>
          <a:prstGeom prst="rect">
            <a:avLst/>
          </a:prstGeom>
        </p:spPr>
        <p:txBody>
          <a:bodyPr anchor="t" rtlCol="false" tIns="0" lIns="0" bIns="0" rIns="0">
            <a:spAutoFit/>
          </a:bodyPr>
          <a:lstStyle/>
          <a:p>
            <a:pPr algn="l">
              <a:lnSpc>
                <a:spcPts val="3899"/>
              </a:lnSpc>
            </a:pPr>
            <a:r>
              <a:rPr lang="en-US" sz="2499" spc="49">
                <a:solidFill>
                  <a:srgbClr val="000000"/>
                </a:solidFill>
                <a:latin typeface="Montserrat"/>
                <a:ea typeface="Montserrat"/>
                <a:cs typeface="Montserrat"/>
                <a:sym typeface="Montserrat"/>
              </a:rPr>
              <a:t>También hay ejercicios mucho más complejos, pero en lo esencial, con lo que hemos aprendido hasta ahora lograrás resolver los primeros.</a:t>
            </a:r>
          </a:p>
          <a:p>
            <a:pPr algn="l">
              <a:lnSpc>
                <a:spcPts val="3899"/>
              </a:lnSpc>
            </a:pPr>
          </a:p>
          <a:p>
            <a:pPr algn="l">
              <a:lnSpc>
                <a:spcPts val="3899"/>
              </a:lnSpc>
            </a:pPr>
            <a:r>
              <a:rPr lang="en-US" sz="2499" spc="49">
                <a:solidFill>
                  <a:srgbClr val="000000"/>
                </a:solidFill>
                <a:latin typeface="Montserrat"/>
                <a:ea typeface="Montserrat"/>
                <a:cs typeface="Montserrat"/>
                <a:sym typeface="Montserrat"/>
              </a:rPr>
              <a:t>Y si en algún momento tienes alguna duda, no dudes en consultar a </a:t>
            </a:r>
            <a:r>
              <a:rPr lang="en-US" sz="2499" spc="49">
                <a:solidFill>
                  <a:srgbClr val="CC1114"/>
                </a:solidFill>
                <a:latin typeface="Montserrat"/>
                <a:ea typeface="Montserrat"/>
                <a:cs typeface="Montserrat"/>
                <a:sym typeface="Montserrat"/>
              </a:rPr>
              <a:t>ChatGPT</a:t>
            </a:r>
            <a:r>
              <a:rPr lang="en-US" sz="2499" spc="49">
                <a:solidFill>
                  <a:srgbClr val="000000"/>
                </a:solidFill>
                <a:latin typeface="Montserrat"/>
                <a:ea typeface="Montserrat"/>
                <a:cs typeface="Montserrat"/>
                <a:sym typeface="Montserrat"/>
              </a:rPr>
              <a:t>, preguntar en </a:t>
            </a:r>
            <a:r>
              <a:rPr lang="en-US" sz="2499" spc="49">
                <a:solidFill>
                  <a:srgbClr val="CC1114"/>
                </a:solidFill>
                <a:latin typeface="Montserrat"/>
                <a:ea typeface="Montserrat"/>
                <a:cs typeface="Montserrat"/>
                <a:sym typeface="Montserrat"/>
              </a:rPr>
              <a:t>foros online</a:t>
            </a:r>
            <a:r>
              <a:rPr lang="en-US" sz="2499" spc="49">
                <a:solidFill>
                  <a:srgbClr val="000000"/>
                </a:solidFill>
                <a:latin typeface="Montserrat"/>
                <a:ea typeface="Montserrat"/>
                <a:cs typeface="Montserrat"/>
                <a:sym typeface="Montserrat"/>
              </a:rPr>
              <a:t>, buscar información en </a:t>
            </a:r>
            <a:r>
              <a:rPr lang="en-US" sz="2499" spc="49">
                <a:solidFill>
                  <a:srgbClr val="CC1114"/>
                </a:solidFill>
                <a:latin typeface="Montserrat"/>
                <a:ea typeface="Montserrat"/>
                <a:cs typeface="Montserrat"/>
                <a:sym typeface="Montserrat"/>
              </a:rPr>
              <a:t>internet </a:t>
            </a:r>
            <a:r>
              <a:rPr lang="en-US" sz="2499" spc="49">
                <a:solidFill>
                  <a:srgbClr val="000000"/>
                </a:solidFill>
                <a:latin typeface="Montserrat"/>
                <a:ea typeface="Montserrat"/>
                <a:cs typeface="Montserrat"/>
                <a:sym typeface="Montserrat"/>
              </a:rPr>
              <a:t>o cualquier otro recurso que tengas a la mano.</a:t>
            </a:r>
          </a:p>
        </p:txBody>
      </p:sp>
      <p:grpSp>
        <p:nvGrpSpPr>
          <p:cNvPr name="Group 5" id="5"/>
          <p:cNvGrpSpPr>
            <a:grpSpLocks noChangeAspect="true"/>
          </p:cNvGrpSpPr>
          <p:nvPr/>
        </p:nvGrpSpPr>
        <p:grpSpPr>
          <a:xfrm rot="5400000">
            <a:off x="14094773" y="0"/>
            <a:ext cx="4193227" cy="4193227"/>
            <a:chOff x="0" y="0"/>
            <a:chExt cx="3331210" cy="3331210"/>
          </a:xfrm>
        </p:grpSpPr>
        <p:sp>
          <p:nvSpPr>
            <p:cNvPr name="Freeform 6" id="6"/>
            <p:cNvSpPr/>
            <p:nvPr/>
          </p:nvSpPr>
          <p:spPr>
            <a:xfrm flipH="false" flipV="false" rot="0">
              <a:off x="0" y="0"/>
              <a:ext cx="3331210" cy="3331210"/>
            </a:xfrm>
            <a:custGeom>
              <a:avLst/>
              <a:gdLst/>
              <a:ahLst/>
              <a:cxnLst/>
              <a:rect r="r" b="b" t="t" l="l"/>
              <a:pathLst>
                <a:path h="3331210" w="3331210">
                  <a:moveTo>
                    <a:pt x="0" y="0"/>
                  </a:moveTo>
                  <a:lnTo>
                    <a:pt x="3331210" y="0"/>
                  </a:lnTo>
                  <a:cubicBezTo>
                    <a:pt x="3331210" y="1840230"/>
                    <a:pt x="1840230" y="3331210"/>
                    <a:pt x="0" y="3331210"/>
                  </a:cubicBezTo>
                  <a:lnTo>
                    <a:pt x="0" y="0"/>
                  </a:lnTo>
                  <a:close/>
                </a:path>
              </a:pathLst>
            </a:custGeom>
            <a:blipFill>
              <a:blip r:embed="rId2"/>
              <a:stretch>
                <a:fillRect l="0" t="-16666" r="0" b="-16666"/>
              </a:stretch>
            </a:blip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flipV="true">
            <a:off x="0" y="5143500"/>
            <a:ext cx="10192795" cy="0"/>
          </a:xfrm>
          <a:prstGeom prst="line">
            <a:avLst/>
          </a:prstGeom>
          <a:ln cap="flat" w="66675">
            <a:solidFill>
              <a:srgbClr val="B3070B"/>
            </a:solidFill>
            <a:prstDash val="solid"/>
            <a:headEnd type="none" len="sm" w="sm"/>
            <a:tailEnd type="none" len="sm" w="sm"/>
          </a:ln>
        </p:spPr>
      </p:sp>
      <p:sp>
        <p:nvSpPr>
          <p:cNvPr name="TextBox 3" id="3"/>
          <p:cNvSpPr txBox="true"/>
          <p:nvPr/>
        </p:nvSpPr>
        <p:spPr>
          <a:xfrm rot="0">
            <a:off x="1569915" y="3988198"/>
            <a:ext cx="7025086" cy="994249"/>
          </a:xfrm>
          <a:prstGeom prst="rect">
            <a:avLst/>
          </a:prstGeom>
        </p:spPr>
        <p:txBody>
          <a:bodyPr anchor="t" rtlCol="false" tIns="0" lIns="0" bIns="0" rIns="0">
            <a:spAutoFit/>
          </a:bodyPr>
          <a:lstStyle/>
          <a:p>
            <a:pPr algn="ctr">
              <a:lnSpc>
                <a:spcPts val="8093"/>
              </a:lnSpc>
            </a:pPr>
            <a:r>
              <a:rPr lang="en-US" b="true" sz="5781">
                <a:solidFill>
                  <a:srgbClr val="FFFFFF"/>
                </a:solidFill>
                <a:latin typeface="Bebas Neue Bold"/>
                <a:ea typeface="Bebas Neue Bold"/>
                <a:cs typeface="Bebas Neue Bold"/>
                <a:sym typeface="Bebas Neue Bold"/>
              </a:rPr>
              <a:t>Gracias por ver</a:t>
            </a:r>
          </a:p>
        </p:txBody>
      </p:sp>
      <p:sp>
        <p:nvSpPr>
          <p:cNvPr name="TextBox 4" id="4"/>
          <p:cNvSpPr txBox="true"/>
          <p:nvPr/>
        </p:nvSpPr>
        <p:spPr>
          <a:xfrm rot="0">
            <a:off x="1569915" y="5176837"/>
            <a:ext cx="7025086" cy="514350"/>
          </a:xfrm>
          <a:prstGeom prst="rect">
            <a:avLst/>
          </a:prstGeom>
        </p:spPr>
        <p:txBody>
          <a:bodyPr anchor="t" rtlCol="false" tIns="0" lIns="0" bIns="0" rIns="0">
            <a:spAutoFit/>
          </a:bodyPr>
          <a:lstStyle/>
          <a:p>
            <a:pPr algn="ctr">
              <a:lnSpc>
                <a:spcPts val="4200"/>
              </a:lnSpc>
            </a:pPr>
            <a:r>
              <a:rPr lang="en-US" sz="3000">
                <a:solidFill>
                  <a:srgbClr val="FFFFFF"/>
                </a:solidFill>
                <a:latin typeface="Montserrat"/>
                <a:ea typeface="Montserrat"/>
                <a:cs typeface="Montserrat"/>
                <a:sym typeface="Montserrat"/>
              </a:rPr>
              <a:t>Curso de JavaScript</a:t>
            </a:r>
          </a:p>
        </p:txBody>
      </p:sp>
      <p:grpSp>
        <p:nvGrpSpPr>
          <p:cNvPr name="Group 5" id="5"/>
          <p:cNvGrpSpPr/>
          <p:nvPr/>
        </p:nvGrpSpPr>
        <p:grpSpPr>
          <a:xfrm rot="0">
            <a:off x="14744900" y="4982447"/>
            <a:ext cx="1172803" cy="117280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3070B"/>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a:grpSpLocks noChangeAspect="true"/>
          </p:cNvGrpSpPr>
          <p:nvPr/>
        </p:nvGrpSpPr>
        <p:grpSpPr>
          <a:xfrm rot="0">
            <a:off x="13691345" y="745290"/>
            <a:ext cx="3905228" cy="3905228"/>
            <a:chOff x="0" y="0"/>
            <a:chExt cx="3331210" cy="3331210"/>
          </a:xfrm>
        </p:grpSpPr>
        <p:sp>
          <p:nvSpPr>
            <p:cNvPr name="Freeform 9" id="9"/>
            <p:cNvSpPr/>
            <p:nvPr/>
          </p:nvSpPr>
          <p:spPr>
            <a:xfrm flipH="false" flipV="false" rot="0">
              <a:off x="0" y="0"/>
              <a:ext cx="3331210" cy="3331210"/>
            </a:xfrm>
            <a:custGeom>
              <a:avLst/>
              <a:gdLst/>
              <a:ahLst/>
              <a:cxnLst/>
              <a:rect r="r" b="b" t="t" l="l"/>
              <a:pathLst>
                <a:path h="3331210" w="3331210">
                  <a:moveTo>
                    <a:pt x="0" y="0"/>
                  </a:moveTo>
                  <a:lnTo>
                    <a:pt x="3331210" y="0"/>
                  </a:lnTo>
                  <a:cubicBezTo>
                    <a:pt x="3331210" y="1840230"/>
                    <a:pt x="1840230" y="3331210"/>
                    <a:pt x="0" y="3331210"/>
                  </a:cubicBezTo>
                  <a:lnTo>
                    <a:pt x="0" y="0"/>
                  </a:lnTo>
                  <a:close/>
                </a:path>
              </a:pathLst>
            </a:custGeom>
            <a:blipFill>
              <a:blip r:embed="rId2"/>
              <a:stretch>
                <a:fillRect l="0" t="-16666" r="0" b="-16666"/>
              </a:stretch>
            </a:blipFill>
          </p:spPr>
        </p:sp>
      </p:grpSp>
      <p:grpSp>
        <p:nvGrpSpPr>
          <p:cNvPr name="Group 10" id="10"/>
          <p:cNvGrpSpPr>
            <a:grpSpLocks noChangeAspect="true"/>
          </p:cNvGrpSpPr>
          <p:nvPr/>
        </p:nvGrpSpPr>
        <p:grpSpPr>
          <a:xfrm rot="0">
            <a:off x="9652276" y="3123965"/>
            <a:ext cx="4039069" cy="4039069"/>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0" y="0"/>
                  </a:moveTo>
                  <a:cubicBezTo>
                    <a:pt x="0" y="3506470"/>
                    <a:pt x="2843530" y="6350000"/>
                    <a:pt x="6350000" y="6350000"/>
                  </a:cubicBezTo>
                  <a:lnTo>
                    <a:pt x="6350000" y="0"/>
                  </a:lnTo>
                  <a:lnTo>
                    <a:pt x="0" y="0"/>
                  </a:lnTo>
                  <a:close/>
                </a:path>
              </a:pathLst>
            </a:custGeom>
            <a:solidFill>
              <a:srgbClr val="A6A6A6"/>
            </a:solidFill>
            <a:ln w="12700">
              <a:solidFill>
                <a:srgbClr val="000000"/>
              </a:solidFill>
            </a:ln>
          </p:spPr>
        </p:sp>
      </p:grpSp>
      <p:grpSp>
        <p:nvGrpSpPr>
          <p:cNvPr name="Group 12" id="12"/>
          <p:cNvGrpSpPr/>
          <p:nvPr/>
        </p:nvGrpSpPr>
        <p:grpSpPr>
          <a:xfrm rot="0">
            <a:off x="16195657" y="8557842"/>
            <a:ext cx="1400917" cy="1400917"/>
            <a:chOff x="0" y="0"/>
            <a:chExt cx="1867889" cy="1867889"/>
          </a:xfrm>
        </p:grpSpPr>
        <p:grpSp>
          <p:nvGrpSpPr>
            <p:cNvPr name="Group 13" id="13"/>
            <p:cNvGrpSpPr/>
            <p:nvPr/>
          </p:nvGrpSpPr>
          <p:grpSpPr>
            <a:xfrm rot="0">
              <a:off x="0" y="0"/>
              <a:ext cx="1867889" cy="186788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49579" y="49579"/>
              <a:ext cx="1768731" cy="1768731"/>
            </a:xfrm>
            <a:custGeom>
              <a:avLst/>
              <a:gdLst/>
              <a:ahLst/>
              <a:cxnLst/>
              <a:rect r="r" b="b" t="t" l="l"/>
              <a:pathLst>
                <a:path h="1768731" w="1768731">
                  <a:moveTo>
                    <a:pt x="0" y="0"/>
                  </a:moveTo>
                  <a:lnTo>
                    <a:pt x="1768731" y="0"/>
                  </a:lnTo>
                  <a:lnTo>
                    <a:pt x="1768731" y="1768731"/>
                  </a:lnTo>
                  <a:lnTo>
                    <a:pt x="0" y="1768731"/>
                  </a:lnTo>
                  <a:lnTo>
                    <a:pt x="0" y="0"/>
                  </a:lnTo>
                  <a:close/>
                </a:path>
              </a:pathLst>
            </a:custGeom>
            <a:blipFill>
              <a:blip r:embed="rId3"/>
              <a:stretch>
                <a:fillRect l="0" t="0" r="0" b="0"/>
              </a:stretch>
            </a:blipFill>
          </p:spPr>
        </p:sp>
      </p:gr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296760" y="2970112"/>
            <a:ext cx="12329160" cy="3933824"/>
          </a:xfrm>
          <a:prstGeom prst="rect">
            <a:avLst/>
          </a:prstGeom>
        </p:spPr>
        <p:txBody>
          <a:bodyPr anchor="t" rtlCol="false" tIns="0" lIns="0" bIns="0" rIns="0">
            <a:spAutoFit/>
          </a:bodyPr>
          <a:lstStyle/>
          <a:p>
            <a:pPr algn="l" marL="539753" indent="-269876" lvl="1">
              <a:lnSpc>
                <a:spcPts val="3900"/>
              </a:lnSpc>
              <a:buFont typeface="Arial"/>
              <a:buChar char="•"/>
            </a:pPr>
            <a:r>
              <a:rPr lang="en-US" sz="2500" spc="50">
                <a:solidFill>
                  <a:srgbClr val="000000"/>
                </a:solidFill>
                <a:latin typeface="Montserrat"/>
                <a:ea typeface="Montserrat"/>
                <a:cs typeface="Montserrat"/>
                <a:sym typeface="Montserrat"/>
              </a:rPr>
              <a:t>Qué son los bucles?</a:t>
            </a:r>
          </a:p>
          <a:p>
            <a:pPr algn="l" marL="539753" indent="-269876" lvl="1">
              <a:lnSpc>
                <a:spcPts val="3900"/>
              </a:lnSpc>
              <a:buFont typeface="Arial"/>
              <a:buChar char="•"/>
            </a:pPr>
            <a:r>
              <a:rPr lang="en-US" sz="2500" spc="50">
                <a:solidFill>
                  <a:srgbClr val="000000"/>
                </a:solidFill>
                <a:latin typeface="Montserrat"/>
                <a:ea typeface="Montserrat"/>
                <a:cs typeface="Montserrat"/>
                <a:sym typeface="Montserrat"/>
              </a:rPr>
              <a:t>Bucle while</a:t>
            </a:r>
          </a:p>
          <a:p>
            <a:pPr algn="l" marL="539753" indent="-269876" lvl="1">
              <a:lnSpc>
                <a:spcPts val="3900"/>
              </a:lnSpc>
              <a:buFont typeface="Arial"/>
              <a:buChar char="•"/>
            </a:pPr>
            <a:r>
              <a:rPr lang="en-US" sz="2500" spc="50">
                <a:solidFill>
                  <a:srgbClr val="000000"/>
                </a:solidFill>
                <a:latin typeface="Montserrat"/>
                <a:ea typeface="Montserrat"/>
                <a:cs typeface="Montserrat"/>
                <a:sym typeface="Montserrat"/>
              </a:rPr>
              <a:t>Declaración break, continue y labeled</a:t>
            </a:r>
          </a:p>
          <a:p>
            <a:pPr algn="l" marL="539753" indent="-269876" lvl="1">
              <a:lnSpc>
                <a:spcPts val="3900"/>
              </a:lnSpc>
              <a:buFont typeface="Arial"/>
              <a:buChar char="•"/>
            </a:pPr>
            <a:r>
              <a:rPr lang="en-US" sz="2500" spc="50">
                <a:solidFill>
                  <a:srgbClr val="000000"/>
                </a:solidFill>
                <a:latin typeface="Montserrat"/>
                <a:ea typeface="Montserrat"/>
                <a:cs typeface="Montserrat"/>
                <a:sym typeface="Montserrat"/>
              </a:rPr>
              <a:t>Bucle do/while</a:t>
            </a:r>
          </a:p>
          <a:p>
            <a:pPr algn="l" marL="539753" indent="-269876" lvl="1">
              <a:lnSpc>
                <a:spcPts val="3900"/>
              </a:lnSpc>
              <a:buFont typeface="Arial"/>
              <a:buChar char="•"/>
            </a:pPr>
            <a:r>
              <a:rPr lang="en-US" sz="2500" spc="50">
                <a:solidFill>
                  <a:srgbClr val="000000"/>
                </a:solidFill>
                <a:latin typeface="Montserrat"/>
                <a:ea typeface="Montserrat"/>
                <a:cs typeface="Montserrat"/>
                <a:sym typeface="Montserrat"/>
              </a:rPr>
              <a:t>Bucle for </a:t>
            </a:r>
          </a:p>
          <a:p>
            <a:pPr algn="l" marL="539753" indent="-269876" lvl="1">
              <a:lnSpc>
                <a:spcPts val="3900"/>
              </a:lnSpc>
              <a:buFont typeface="Arial"/>
              <a:buChar char="•"/>
            </a:pPr>
            <a:r>
              <a:rPr lang="en-US" sz="2500" spc="50">
                <a:solidFill>
                  <a:srgbClr val="000000"/>
                </a:solidFill>
                <a:latin typeface="Montserrat"/>
                <a:ea typeface="Montserrat"/>
                <a:cs typeface="Montserrat"/>
                <a:sym typeface="Montserrat"/>
              </a:rPr>
              <a:t>Clase Math</a:t>
            </a:r>
          </a:p>
          <a:p>
            <a:pPr algn="l" marL="539753" indent="-269876" lvl="1">
              <a:lnSpc>
                <a:spcPts val="3900"/>
              </a:lnSpc>
              <a:buFont typeface="Arial"/>
              <a:buChar char="•"/>
            </a:pPr>
            <a:r>
              <a:rPr lang="en-US" sz="2500" spc="50">
                <a:solidFill>
                  <a:srgbClr val="000000"/>
                </a:solidFill>
                <a:latin typeface="Montserrat"/>
                <a:ea typeface="Montserrat"/>
                <a:cs typeface="Montserrat"/>
                <a:sym typeface="Montserrat"/>
              </a:rPr>
              <a:t>Ejercicios</a:t>
            </a:r>
          </a:p>
          <a:p>
            <a:pPr algn="l" marL="539753" indent="-269876" lvl="1">
              <a:lnSpc>
                <a:spcPts val="3900"/>
              </a:lnSpc>
              <a:buFont typeface="Arial"/>
              <a:buChar char="•"/>
            </a:pPr>
            <a:r>
              <a:rPr lang="en-US" sz="2500" spc="50">
                <a:solidFill>
                  <a:srgbClr val="000000"/>
                </a:solidFill>
                <a:latin typeface="Montserrat"/>
                <a:ea typeface="Montserrat"/>
                <a:cs typeface="Montserrat"/>
                <a:sym typeface="Montserrat"/>
              </a:rPr>
              <a:t>Recomendaciones para mejorar la lógica de programación</a:t>
            </a:r>
          </a:p>
        </p:txBody>
      </p:sp>
      <p:grpSp>
        <p:nvGrpSpPr>
          <p:cNvPr name="Group 3" id="3"/>
          <p:cNvGrpSpPr/>
          <p:nvPr/>
        </p:nvGrpSpPr>
        <p:grpSpPr>
          <a:xfrm rot="0">
            <a:off x="746503" y="1369684"/>
            <a:ext cx="1172803" cy="1172803"/>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3070B"/>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2613543" y="1737011"/>
            <a:ext cx="12012376" cy="600075"/>
          </a:xfrm>
          <a:prstGeom prst="rect">
            <a:avLst/>
          </a:prstGeom>
        </p:spPr>
        <p:txBody>
          <a:bodyPr anchor="t" rtlCol="false" tIns="0" lIns="0" bIns="0" rIns="0">
            <a:spAutoFit/>
          </a:bodyPr>
          <a:lstStyle/>
          <a:p>
            <a:pPr algn="l">
              <a:lnSpc>
                <a:spcPts val="4200"/>
              </a:lnSpc>
            </a:pPr>
            <a:r>
              <a:rPr lang="en-US" sz="5000">
                <a:solidFill>
                  <a:srgbClr val="CC1114"/>
                </a:solidFill>
                <a:latin typeface="Bebas Neue"/>
                <a:ea typeface="Bebas Neue"/>
                <a:cs typeface="Bebas Neue"/>
                <a:sym typeface="Bebas Neue"/>
              </a:rPr>
              <a:t>contenido Del vídeo</a:t>
            </a:r>
          </a:p>
        </p:txBody>
      </p:sp>
      <p:sp>
        <p:nvSpPr>
          <p:cNvPr name="AutoShape 7" id="7"/>
          <p:cNvSpPr/>
          <p:nvPr/>
        </p:nvSpPr>
        <p:spPr>
          <a:xfrm>
            <a:off x="9206190" y="9182676"/>
            <a:ext cx="9119981" cy="66675"/>
          </a:xfrm>
          <a:prstGeom prst="line">
            <a:avLst/>
          </a:prstGeom>
          <a:ln cap="flat" w="66675">
            <a:solidFill>
              <a:srgbClr val="B3070B"/>
            </a:solidFill>
            <a:prstDash val="solid"/>
            <a:headEnd type="none" len="sm" w="sm"/>
            <a:tailEnd type="none" len="sm" w="sm"/>
          </a:ln>
        </p:spPr>
      </p:sp>
      <p:grpSp>
        <p:nvGrpSpPr>
          <p:cNvPr name="Group 8" id="8"/>
          <p:cNvGrpSpPr/>
          <p:nvPr/>
        </p:nvGrpSpPr>
        <p:grpSpPr>
          <a:xfrm rot="0">
            <a:off x="8033396" y="8639712"/>
            <a:ext cx="1172803" cy="117280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3644321" y="9775296"/>
            <a:ext cx="4430476" cy="356235"/>
          </a:xfrm>
          <a:prstGeom prst="rect">
            <a:avLst/>
          </a:prstGeom>
        </p:spPr>
        <p:txBody>
          <a:bodyPr anchor="t" rtlCol="false" tIns="0" lIns="0" bIns="0" rIns="0">
            <a:spAutoFit/>
          </a:bodyPr>
          <a:lstStyle/>
          <a:p>
            <a:pPr algn="r">
              <a:lnSpc>
                <a:spcPts val="2520"/>
              </a:lnSpc>
            </a:pPr>
            <a:r>
              <a:rPr lang="en-US" sz="3000">
                <a:solidFill>
                  <a:srgbClr val="737373"/>
                </a:solidFill>
                <a:latin typeface="Bebas Neue"/>
                <a:ea typeface="Bebas Neue"/>
                <a:cs typeface="Bebas Neue"/>
                <a:sym typeface="Bebas Neue"/>
              </a:rPr>
              <a:t>Clase 3</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46503" y="1369684"/>
            <a:ext cx="1172803" cy="117280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a:grpSpLocks noChangeAspect="true"/>
          </p:cNvGrpSpPr>
          <p:nvPr/>
        </p:nvGrpSpPr>
        <p:grpSpPr>
          <a:xfrm rot="-10800000">
            <a:off x="14074876" y="0"/>
            <a:ext cx="4213124" cy="4213124"/>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0" y="0"/>
                  </a:moveTo>
                  <a:lnTo>
                    <a:pt x="0" y="6350000"/>
                  </a:lnTo>
                  <a:lnTo>
                    <a:pt x="6350000" y="6350000"/>
                  </a:lnTo>
                  <a:cubicBezTo>
                    <a:pt x="6350000" y="2843530"/>
                    <a:pt x="3506470" y="0"/>
                    <a:pt x="0" y="0"/>
                  </a:cubicBezTo>
                  <a:close/>
                </a:path>
              </a:pathLst>
            </a:custGeom>
            <a:solidFill>
              <a:srgbClr val="A6A6A6"/>
            </a:solidFill>
            <a:ln w="12700">
              <a:solidFill>
                <a:srgbClr val="000000"/>
              </a:solidFill>
            </a:ln>
          </p:spPr>
        </p:sp>
      </p:grpSp>
      <p:sp>
        <p:nvSpPr>
          <p:cNvPr name="TextBox 7" id="7"/>
          <p:cNvSpPr txBox="true"/>
          <p:nvPr/>
        </p:nvSpPr>
        <p:spPr>
          <a:xfrm rot="0">
            <a:off x="2562599" y="2979637"/>
            <a:ext cx="8866564" cy="2390775"/>
          </a:xfrm>
          <a:prstGeom prst="rect">
            <a:avLst/>
          </a:prstGeom>
        </p:spPr>
        <p:txBody>
          <a:bodyPr anchor="t" rtlCol="false" tIns="0" lIns="0" bIns="0" rIns="0">
            <a:spAutoFit/>
          </a:bodyPr>
          <a:lstStyle/>
          <a:p>
            <a:pPr algn="l">
              <a:lnSpc>
                <a:spcPts val="3899"/>
              </a:lnSpc>
            </a:pPr>
            <a:r>
              <a:rPr lang="en-US" sz="2499" spc="49">
                <a:solidFill>
                  <a:srgbClr val="000000"/>
                </a:solidFill>
                <a:latin typeface="Montserrat"/>
                <a:ea typeface="Montserrat"/>
                <a:cs typeface="Montserrat"/>
                <a:sym typeface="Montserrat"/>
              </a:rPr>
              <a:t>Los bucles son una forma de ejecutar una acción repetidas veces en nuestro programa de una forma sencilla. Existen muchos tipos de bucles pero esencialmente el objetivo es el mismo, solo que proporcionan distintas formas de hacerlo.</a:t>
            </a:r>
          </a:p>
        </p:txBody>
      </p:sp>
      <p:sp>
        <p:nvSpPr>
          <p:cNvPr name="TextBox 8" id="8"/>
          <p:cNvSpPr txBox="true"/>
          <p:nvPr/>
        </p:nvSpPr>
        <p:spPr>
          <a:xfrm rot="0">
            <a:off x="2562599" y="1737011"/>
            <a:ext cx="10430553" cy="600077"/>
          </a:xfrm>
          <a:prstGeom prst="rect">
            <a:avLst/>
          </a:prstGeom>
        </p:spPr>
        <p:txBody>
          <a:bodyPr anchor="t" rtlCol="false" tIns="0" lIns="0" bIns="0" rIns="0">
            <a:spAutoFit/>
          </a:bodyPr>
          <a:lstStyle/>
          <a:p>
            <a:pPr algn="l">
              <a:lnSpc>
                <a:spcPts val="4200"/>
              </a:lnSpc>
            </a:pPr>
            <a:r>
              <a:rPr lang="en-US" sz="5000">
                <a:solidFill>
                  <a:srgbClr val="CC1114"/>
                </a:solidFill>
                <a:latin typeface="Bebas Neue"/>
                <a:ea typeface="Bebas Neue"/>
                <a:cs typeface="Bebas Neue"/>
                <a:sym typeface="Bebas Neue"/>
              </a:rPr>
              <a:t>Qué son  los bucles?</a:t>
            </a:r>
          </a:p>
        </p:txBody>
      </p:sp>
      <p:sp>
        <p:nvSpPr>
          <p:cNvPr name="TextBox 9" id="9"/>
          <p:cNvSpPr txBox="true"/>
          <p:nvPr/>
        </p:nvSpPr>
        <p:spPr>
          <a:xfrm rot="0">
            <a:off x="13853871" y="9775296"/>
            <a:ext cx="4220926" cy="356235"/>
          </a:xfrm>
          <a:prstGeom prst="rect">
            <a:avLst/>
          </a:prstGeom>
        </p:spPr>
        <p:txBody>
          <a:bodyPr anchor="t" rtlCol="false" tIns="0" lIns="0" bIns="0" rIns="0">
            <a:spAutoFit/>
          </a:bodyPr>
          <a:lstStyle/>
          <a:p>
            <a:pPr algn="r">
              <a:lnSpc>
                <a:spcPts val="2520"/>
              </a:lnSpc>
            </a:pPr>
            <a:r>
              <a:rPr lang="en-US" sz="3000">
                <a:solidFill>
                  <a:srgbClr val="737373"/>
                </a:solidFill>
                <a:latin typeface="Bebas Neue"/>
                <a:ea typeface="Bebas Neue"/>
                <a:cs typeface="Bebas Neue"/>
                <a:sym typeface="Bebas Neue"/>
              </a:rPr>
              <a:t>Clase 3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6747">
            <a:off x="9206123" y="9050207"/>
            <a:ext cx="9119981" cy="0"/>
          </a:xfrm>
          <a:prstGeom prst="line">
            <a:avLst/>
          </a:prstGeom>
          <a:ln cap="flat" w="66675">
            <a:solidFill>
              <a:srgbClr val="B3070B"/>
            </a:solidFill>
            <a:prstDash val="solid"/>
            <a:headEnd type="none" len="sm" w="sm"/>
            <a:tailEnd type="none" len="sm" w="sm"/>
          </a:ln>
        </p:spPr>
      </p:sp>
      <p:grpSp>
        <p:nvGrpSpPr>
          <p:cNvPr name="Group 3" id="3"/>
          <p:cNvGrpSpPr/>
          <p:nvPr/>
        </p:nvGrpSpPr>
        <p:grpSpPr>
          <a:xfrm rot="0">
            <a:off x="746503" y="1369684"/>
            <a:ext cx="1172803" cy="1172803"/>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3070B"/>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a:grpSpLocks noChangeAspect="true"/>
          </p:cNvGrpSpPr>
          <p:nvPr/>
        </p:nvGrpSpPr>
        <p:grpSpPr>
          <a:xfrm rot="0">
            <a:off x="0" y="7774457"/>
            <a:ext cx="2512543" cy="2512543"/>
            <a:chOff x="0" y="0"/>
            <a:chExt cx="3331210" cy="3331210"/>
          </a:xfrm>
        </p:grpSpPr>
        <p:sp>
          <p:nvSpPr>
            <p:cNvPr name="Freeform 7" id="7"/>
            <p:cNvSpPr/>
            <p:nvPr/>
          </p:nvSpPr>
          <p:spPr>
            <a:xfrm flipH="false" flipV="false" rot="0">
              <a:off x="0" y="0"/>
              <a:ext cx="3331210" cy="3331210"/>
            </a:xfrm>
            <a:custGeom>
              <a:avLst/>
              <a:gdLst/>
              <a:ahLst/>
              <a:cxnLst/>
              <a:rect r="r" b="b" t="t" l="l"/>
              <a:pathLst>
                <a:path h="3331210" w="3331210">
                  <a:moveTo>
                    <a:pt x="0" y="0"/>
                  </a:moveTo>
                  <a:lnTo>
                    <a:pt x="3331210" y="0"/>
                  </a:lnTo>
                  <a:cubicBezTo>
                    <a:pt x="3331210" y="1840230"/>
                    <a:pt x="1840230" y="3331210"/>
                    <a:pt x="0" y="3331210"/>
                  </a:cubicBezTo>
                  <a:lnTo>
                    <a:pt x="0" y="0"/>
                  </a:lnTo>
                  <a:close/>
                </a:path>
              </a:pathLst>
            </a:custGeom>
            <a:blipFill>
              <a:blip r:embed="rId2"/>
              <a:stretch>
                <a:fillRect l="0" t="-16666" r="0" b="-16666"/>
              </a:stretch>
            </a:blipFill>
          </p:spPr>
        </p:sp>
      </p:grpSp>
      <p:sp>
        <p:nvSpPr>
          <p:cNvPr name="Freeform 8" id="8"/>
          <p:cNvSpPr/>
          <p:nvPr/>
        </p:nvSpPr>
        <p:spPr>
          <a:xfrm flipH="false" flipV="false" rot="0">
            <a:off x="10324618" y="1028700"/>
            <a:ext cx="7656946" cy="7251248"/>
          </a:xfrm>
          <a:custGeom>
            <a:avLst/>
            <a:gdLst/>
            <a:ahLst/>
            <a:cxnLst/>
            <a:rect r="r" b="b" t="t" l="l"/>
            <a:pathLst>
              <a:path h="7251248" w="7656946">
                <a:moveTo>
                  <a:pt x="0" y="0"/>
                </a:moveTo>
                <a:lnTo>
                  <a:pt x="7656946" y="0"/>
                </a:lnTo>
                <a:lnTo>
                  <a:pt x="7656946" y="7251248"/>
                </a:lnTo>
                <a:lnTo>
                  <a:pt x="0" y="7251248"/>
                </a:lnTo>
                <a:lnTo>
                  <a:pt x="0" y="0"/>
                </a:lnTo>
                <a:close/>
              </a:path>
            </a:pathLst>
          </a:custGeom>
          <a:blipFill>
            <a:blip r:embed="rId3"/>
            <a:stretch>
              <a:fillRect l="-21522" t="-4618" r="-34914" b="-19273"/>
            </a:stretch>
          </a:blipFill>
        </p:spPr>
      </p:sp>
      <p:sp>
        <p:nvSpPr>
          <p:cNvPr name="TextBox 9" id="9"/>
          <p:cNvSpPr txBox="true"/>
          <p:nvPr/>
        </p:nvSpPr>
        <p:spPr>
          <a:xfrm rot="0">
            <a:off x="2479235" y="1737011"/>
            <a:ext cx="13329529" cy="600075"/>
          </a:xfrm>
          <a:prstGeom prst="rect">
            <a:avLst/>
          </a:prstGeom>
        </p:spPr>
        <p:txBody>
          <a:bodyPr anchor="t" rtlCol="false" tIns="0" lIns="0" bIns="0" rIns="0">
            <a:spAutoFit/>
          </a:bodyPr>
          <a:lstStyle/>
          <a:p>
            <a:pPr algn="l">
              <a:lnSpc>
                <a:spcPts val="4200"/>
              </a:lnSpc>
            </a:pPr>
            <a:r>
              <a:rPr lang="en-US" sz="5000">
                <a:solidFill>
                  <a:srgbClr val="000000"/>
                </a:solidFill>
                <a:latin typeface="Bebas Neue"/>
                <a:ea typeface="Bebas Neue"/>
                <a:cs typeface="Bebas Neue"/>
                <a:sym typeface="Bebas Neue"/>
              </a:rPr>
              <a:t>Diagrama de flujo</a:t>
            </a:r>
          </a:p>
        </p:txBody>
      </p:sp>
      <p:sp>
        <p:nvSpPr>
          <p:cNvPr name="TextBox 10" id="10"/>
          <p:cNvSpPr txBox="true"/>
          <p:nvPr/>
        </p:nvSpPr>
        <p:spPr>
          <a:xfrm rot="0">
            <a:off x="2479235" y="2646360"/>
            <a:ext cx="7845383" cy="3104547"/>
          </a:xfrm>
          <a:prstGeom prst="rect">
            <a:avLst/>
          </a:prstGeom>
        </p:spPr>
        <p:txBody>
          <a:bodyPr anchor="t" rtlCol="false" tIns="0" lIns="0" bIns="0" rIns="0">
            <a:spAutoFit/>
          </a:bodyPr>
          <a:lstStyle/>
          <a:p>
            <a:pPr algn="l">
              <a:lnSpc>
                <a:spcPts val="3595"/>
              </a:lnSpc>
            </a:pPr>
            <a:r>
              <a:rPr lang="en-US" sz="2304" spc="46">
                <a:solidFill>
                  <a:srgbClr val="000000"/>
                </a:solidFill>
                <a:latin typeface="Montserrat"/>
                <a:ea typeface="Montserrat"/>
                <a:cs typeface="Montserrat"/>
                <a:sym typeface="Montserrat"/>
              </a:rPr>
              <a:t>Observemos como funciona un bucle, primero lo iniciamos con una condición con la cual siempre que sea verdadera se va a repetir, luego se evalúa esa condición si es verdadera, se ejecuta el código proporcionado y se evalúa de nuevo la condición lo que genera el bucle, en caso de no cumplirse se detiene el bucle.</a:t>
            </a:r>
          </a:p>
        </p:txBody>
      </p:sp>
      <p:sp>
        <p:nvSpPr>
          <p:cNvPr name="TextBox 11" id="11"/>
          <p:cNvSpPr txBox="true"/>
          <p:nvPr/>
        </p:nvSpPr>
        <p:spPr>
          <a:xfrm rot="0">
            <a:off x="13949121" y="9775296"/>
            <a:ext cx="4144726" cy="356235"/>
          </a:xfrm>
          <a:prstGeom prst="rect">
            <a:avLst/>
          </a:prstGeom>
        </p:spPr>
        <p:txBody>
          <a:bodyPr anchor="t" rtlCol="false" tIns="0" lIns="0" bIns="0" rIns="0">
            <a:spAutoFit/>
          </a:bodyPr>
          <a:lstStyle/>
          <a:p>
            <a:pPr algn="r">
              <a:lnSpc>
                <a:spcPts val="2520"/>
              </a:lnSpc>
            </a:pPr>
            <a:r>
              <a:rPr lang="en-US" sz="3000">
                <a:solidFill>
                  <a:srgbClr val="737373"/>
                </a:solidFill>
                <a:latin typeface="Bebas Neue"/>
                <a:ea typeface="Bebas Neue"/>
                <a:cs typeface="Bebas Neue"/>
                <a:sym typeface="Bebas Neue"/>
              </a:rPr>
              <a:t>clase 3</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169993" y="2124894"/>
            <a:ext cx="8645108" cy="1419225"/>
          </a:xfrm>
          <a:prstGeom prst="rect">
            <a:avLst/>
          </a:prstGeom>
        </p:spPr>
        <p:txBody>
          <a:bodyPr anchor="t" rtlCol="false" tIns="0" lIns="0" bIns="0" rIns="0">
            <a:spAutoFit/>
          </a:bodyPr>
          <a:lstStyle/>
          <a:p>
            <a:pPr algn="l">
              <a:lnSpc>
                <a:spcPts val="3899"/>
              </a:lnSpc>
            </a:pPr>
            <a:r>
              <a:rPr lang="en-US" sz="2499" spc="49">
                <a:solidFill>
                  <a:srgbClr val="000000"/>
                </a:solidFill>
                <a:latin typeface="Montserrat"/>
                <a:ea typeface="Montserrat"/>
                <a:cs typeface="Montserrat"/>
                <a:sym typeface="Montserrat"/>
              </a:rPr>
              <a:t>Con la declaración break decidimos romper el bucle, detenerlo en determinado punto aunque la condición dada todavía se cumpla.</a:t>
            </a:r>
          </a:p>
        </p:txBody>
      </p:sp>
      <p:sp>
        <p:nvSpPr>
          <p:cNvPr name="TextBox 3" id="3"/>
          <p:cNvSpPr txBox="true"/>
          <p:nvPr/>
        </p:nvSpPr>
        <p:spPr>
          <a:xfrm rot="0">
            <a:off x="1028700" y="1765584"/>
            <a:ext cx="8110537" cy="684277"/>
          </a:xfrm>
          <a:prstGeom prst="rect">
            <a:avLst/>
          </a:prstGeom>
        </p:spPr>
        <p:txBody>
          <a:bodyPr anchor="t" rtlCol="false" tIns="0" lIns="0" bIns="0" rIns="0">
            <a:spAutoFit/>
          </a:bodyPr>
          <a:lstStyle/>
          <a:p>
            <a:pPr algn="l">
              <a:lnSpc>
                <a:spcPts val="4872"/>
              </a:lnSpc>
            </a:pPr>
            <a:r>
              <a:rPr lang="en-US" sz="5800">
                <a:solidFill>
                  <a:srgbClr val="CC1114"/>
                </a:solidFill>
                <a:latin typeface="Bebas Neue"/>
                <a:ea typeface="Bebas Neue"/>
                <a:cs typeface="Bebas Neue"/>
                <a:sym typeface="Bebas Neue"/>
              </a:rPr>
              <a:t>Declaraciones</a:t>
            </a:r>
          </a:p>
        </p:txBody>
      </p:sp>
      <p:sp>
        <p:nvSpPr>
          <p:cNvPr name="AutoShape 4" id="4"/>
          <p:cNvSpPr/>
          <p:nvPr/>
        </p:nvSpPr>
        <p:spPr>
          <a:xfrm>
            <a:off x="6435361" y="1028700"/>
            <a:ext cx="11852639" cy="0"/>
          </a:xfrm>
          <a:prstGeom prst="line">
            <a:avLst/>
          </a:prstGeom>
          <a:ln cap="flat" w="66675">
            <a:solidFill>
              <a:srgbClr val="B3070B"/>
            </a:solidFill>
            <a:prstDash val="solid"/>
            <a:headEnd type="none" len="sm" w="sm"/>
            <a:tailEnd type="none" len="sm" w="sm"/>
          </a:ln>
        </p:spPr>
      </p:sp>
      <p:grpSp>
        <p:nvGrpSpPr>
          <p:cNvPr name="Group 5" id="5"/>
          <p:cNvGrpSpPr/>
          <p:nvPr/>
        </p:nvGrpSpPr>
        <p:grpSpPr>
          <a:xfrm rot="0">
            <a:off x="5262558" y="442298"/>
            <a:ext cx="1172803" cy="117280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7169993" y="1510327"/>
            <a:ext cx="4761296" cy="565785"/>
          </a:xfrm>
          <a:prstGeom prst="rect">
            <a:avLst/>
          </a:prstGeom>
        </p:spPr>
        <p:txBody>
          <a:bodyPr anchor="t" rtlCol="false" tIns="0" lIns="0" bIns="0" rIns="0">
            <a:spAutoFit/>
          </a:bodyPr>
          <a:lstStyle/>
          <a:p>
            <a:pPr algn="l">
              <a:lnSpc>
                <a:spcPts val="4680"/>
              </a:lnSpc>
            </a:pPr>
            <a:r>
              <a:rPr lang="en-US" b="true" sz="3000" spc="60">
                <a:solidFill>
                  <a:srgbClr val="CC1114"/>
                </a:solidFill>
                <a:latin typeface="Bebas Neue Bold"/>
                <a:ea typeface="Bebas Neue Bold"/>
                <a:cs typeface="Bebas Neue Bold"/>
                <a:sym typeface="Bebas Neue Bold"/>
              </a:rPr>
              <a:t>Declaración break</a:t>
            </a:r>
          </a:p>
        </p:txBody>
      </p:sp>
      <p:sp>
        <p:nvSpPr>
          <p:cNvPr name="TextBox 9" id="9"/>
          <p:cNvSpPr txBox="true"/>
          <p:nvPr/>
        </p:nvSpPr>
        <p:spPr>
          <a:xfrm rot="0">
            <a:off x="14006271" y="9775296"/>
            <a:ext cx="4068526" cy="356235"/>
          </a:xfrm>
          <a:prstGeom prst="rect">
            <a:avLst/>
          </a:prstGeom>
        </p:spPr>
        <p:txBody>
          <a:bodyPr anchor="t" rtlCol="false" tIns="0" lIns="0" bIns="0" rIns="0">
            <a:spAutoFit/>
          </a:bodyPr>
          <a:lstStyle/>
          <a:p>
            <a:pPr algn="r">
              <a:lnSpc>
                <a:spcPts val="2520"/>
              </a:lnSpc>
            </a:pPr>
            <a:r>
              <a:rPr lang="en-US" sz="3000">
                <a:solidFill>
                  <a:srgbClr val="737373"/>
                </a:solidFill>
                <a:latin typeface="Bebas Neue"/>
                <a:ea typeface="Bebas Neue"/>
                <a:cs typeface="Bebas Neue"/>
                <a:sym typeface="Bebas Neue"/>
              </a:rPr>
              <a:t>Clase 3</a:t>
            </a:r>
          </a:p>
        </p:txBody>
      </p:sp>
      <p:sp>
        <p:nvSpPr>
          <p:cNvPr name="TextBox 10" id="10"/>
          <p:cNvSpPr txBox="true"/>
          <p:nvPr/>
        </p:nvSpPr>
        <p:spPr>
          <a:xfrm rot="0">
            <a:off x="7169993" y="4343609"/>
            <a:ext cx="8645108" cy="1905000"/>
          </a:xfrm>
          <a:prstGeom prst="rect">
            <a:avLst/>
          </a:prstGeom>
        </p:spPr>
        <p:txBody>
          <a:bodyPr anchor="t" rtlCol="false" tIns="0" lIns="0" bIns="0" rIns="0">
            <a:spAutoFit/>
          </a:bodyPr>
          <a:lstStyle/>
          <a:p>
            <a:pPr algn="l">
              <a:lnSpc>
                <a:spcPts val="3899"/>
              </a:lnSpc>
            </a:pPr>
            <a:r>
              <a:rPr lang="en-US" sz="2499" spc="49">
                <a:solidFill>
                  <a:srgbClr val="000000"/>
                </a:solidFill>
                <a:latin typeface="Montserrat"/>
                <a:ea typeface="Montserrat"/>
                <a:cs typeface="Montserrat"/>
                <a:sym typeface="Montserrat"/>
              </a:rPr>
              <a:t>Con la declaración continue simplemente pasamos a la siguiente iteración del bucle, o sea, dejamos de ejecutar el código restante y volvemos a evaluar la condición.</a:t>
            </a:r>
          </a:p>
        </p:txBody>
      </p:sp>
      <p:sp>
        <p:nvSpPr>
          <p:cNvPr name="TextBox 11" id="11"/>
          <p:cNvSpPr txBox="true"/>
          <p:nvPr/>
        </p:nvSpPr>
        <p:spPr>
          <a:xfrm rot="0">
            <a:off x="7169993" y="3729042"/>
            <a:ext cx="4761296" cy="565785"/>
          </a:xfrm>
          <a:prstGeom prst="rect">
            <a:avLst/>
          </a:prstGeom>
        </p:spPr>
        <p:txBody>
          <a:bodyPr anchor="t" rtlCol="false" tIns="0" lIns="0" bIns="0" rIns="0">
            <a:spAutoFit/>
          </a:bodyPr>
          <a:lstStyle/>
          <a:p>
            <a:pPr algn="l">
              <a:lnSpc>
                <a:spcPts val="4680"/>
              </a:lnSpc>
            </a:pPr>
            <a:r>
              <a:rPr lang="en-US" b="true" sz="3000" spc="60">
                <a:solidFill>
                  <a:srgbClr val="CC1114"/>
                </a:solidFill>
                <a:latin typeface="Bebas Neue Bold"/>
                <a:ea typeface="Bebas Neue Bold"/>
                <a:cs typeface="Bebas Neue Bold"/>
                <a:sym typeface="Bebas Neue Bold"/>
              </a:rPr>
              <a:t>Declaración Continue</a:t>
            </a:r>
          </a:p>
        </p:txBody>
      </p:sp>
      <p:sp>
        <p:nvSpPr>
          <p:cNvPr name="TextBox 12" id="12"/>
          <p:cNvSpPr txBox="true"/>
          <p:nvPr/>
        </p:nvSpPr>
        <p:spPr>
          <a:xfrm rot="0">
            <a:off x="7169993" y="7044152"/>
            <a:ext cx="8645108" cy="1905000"/>
          </a:xfrm>
          <a:prstGeom prst="rect">
            <a:avLst/>
          </a:prstGeom>
        </p:spPr>
        <p:txBody>
          <a:bodyPr anchor="t" rtlCol="false" tIns="0" lIns="0" bIns="0" rIns="0">
            <a:spAutoFit/>
          </a:bodyPr>
          <a:lstStyle/>
          <a:p>
            <a:pPr algn="l">
              <a:lnSpc>
                <a:spcPts val="3899"/>
              </a:lnSpc>
            </a:pPr>
            <a:r>
              <a:rPr lang="en-US" sz="2499" spc="49">
                <a:solidFill>
                  <a:srgbClr val="000000"/>
                </a:solidFill>
                <a:latin typeface="Montserrat"/>
                <a:ea typeface="Montserrat"/>
                <a:cs typeface="Montserrat"/>
                <a:sym typeface="Montserrat"/>
              </a:rPr>
              <a:t>La declaración labeled lo que nos permite es tener una forma de hacer referencia a un bucle para por ejemplo cuando tenemos bucles anidados y queremos romper el mayor bucle.</a:t>
            </a:r>
          </a:p>
        </p:txBody>
      </p:sp>
      <p:sp>
        <p:nvSpPr>
          <p:cNvPr name="TextBox 13" id="13"/>
          <p:cNvSpPr txBox="true"/>
          <p:nvPr/>
        </p:nvSpPr>
        <p:spPr>
          <a:xfrm rot="0">
            <a:off x="7169993" y="6429584"/>
            <a:ext cx="4761296" cy="565785"/>
          </a:xfrm>
          <a:prstGeom prst="rect">
            <a:avLst/>
          </a:prstGeom>
        </p:spPr>
        <p:txBody>
          <a:bodyPr anchor="t" rtlCol="false" tIns="0" lIns="0" bIns="0" rIns="0">
            <a:spAutoFit/>
          </a:bodyPr>
          <a:lstStyle/>
          <a:p>
            <a:pPr algn="l">
              <a:lnSpc>
                <a:spcPts val="4680"/>
              </a:lnSpc>
            </a:pPr>
            <a:r>
              <a:rPr lang="en-US" b="true" sz="3000" spc="60">
                <a:solidFill>
                  <a:srgbClr val="CC1114"/>
                </a:solidFill>
                <a:latin typeface="Bebas Neue Bold"/>
                <a:ea typeface="Bebas Neue Bold"/>
                <a:cs typeface="Bebas Neue Bold"/>
                <a:sym typeface="Bebas Neue Bold"/>
              </a:rPr>
              <a:t>Declaración Labeled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780823" y="2989162"/>
            <a:ext cx="8866564" cy="3848100"/>
          </a:xfrm>
          <a:prstGeom prst="rect">
            <a:avLst/>
          </a:prstGeom>
        </p:spPr>
        <p:txBody>
          <a:bodyPr anchor="t" rtlCol="false" tIns="0" lIns="0" bIns="0" rIns="0">
            <a:spAutoFit/>
          </a:bodyPr>
          <a:lstStyle/>
          <a:p>
            <a:pPr algn="just">
              <a:lnSpc>
                <a:spcPts val="3899"/>
              </a:lnSpc>
            </a:pPr>
            <a:r>
              <a:rPr lang="en-US" sz="2499" spc="49">
                <a:solidFill>
                  <a:srgbClr val="000000"/>
                </a:solidFill>
                <a:latin typeface="Montserrat"/>
                <a:ea typeface="Montserrat"/>
                <a:cs typeface="Montserrat"/>
                <a:sym typeface="Montserrat"/>
              </a:rPr>
              <a:t>La clase </a:t>
            </a:r>
            <a:r>
              <a:rPr lang="en-US" sz="2499" spc="49">
                <a:solidFill>
                  <a:srgbClr val="CC1114"/>
                </a:solidFill>
                <a:latin typeface="Montserrat"/>
                <a:ea typeface="Montserrat"/>
                <a:cs typeface="Montserrat"/>
                <a:sym typeface="Montserrat"/>
              </a:rPr>
              <a:t>Math </a:t>
            </a:r>
            <a:r>
              <a:rPr lang="en-US" sz="2499" spc="49">
                <a:solidFill>
                  <a:srgbClr val="000000"/>
                </a:solidFill>
                <a:latin typeface="Montserrat"/>
                <a:ea typeface="Montserrat"/>
                <a:cs typeface="Montserrat"/>
                <a:sym typeface="Montserrat"/>
              </a:rPr>
              <a:t>es una clase especial que tenemos en todos los lenguajes de programación para realizar operaciones matemáticas más complejas como es calcular la raíz cuadrada de un número.</a:t>
            </a:r>
          </a:p>
          <a:p>
            <a:pPr algn="just">
              <a:lnSpc>
                <a:spcPts val="3899"/>
              </a:lnSpc>
            </a:pPr>
          </a:p>
          <a:p>
            <a:pPr algn="l">
              <a:lnSpc>
                <a:spcPts val="3899"/>
              </a:lnSpc>
            </a:pPr>
            <a:r>
              <a:rPr lang="en-US" sz="2499" spc="49">
                <a:solidFill>
                  <a:srgbClr val="000000"/>
                </a:solidFill>
                <a:latin typeface="Montserrat"/>
                <a:ea typeface="Montserrat"/>
                <a:cs typeface="Montserrat"/>
                <a:sym typeface="Montserrat"/>
              </a:rPr>
              <a:t>También nos proporciona acceso a variables constantes como los es </a:t>
            </a:r>
            <a:r>
              <a:rPr lang="en-US" sz="2499" spc="49">
                <a:solidFill>
                  <a:srgbClr val="CC1114"/>
                </a:solidFill>
                <a:latin typeface="Montserrat"/>
                <a:ea typeface="Montserrat"/>
                <a:cs typeface="Montserrat"/>
                <a:sym typeface="Montserrat"/>
              </a:rPr>
              <a:t>PI </a:t>
            </a:r>
            <a:r>
              <a:rPr lang="en-US" sz="2499" spc="49">
                <a:solidFill>
                  <a:srgbClr val="000000"/>
                </a:solidFill>
                <a:latin typeface="Montserrat"/>
                <a:ea typeface="Montserrat"/>
                <a:cs typeface="Montserrat"/>
                <a:sym typeface="Montserrat"/>
              </a:rPr>
              <a:t>que su valor aproximado es 3.14.</a:t>
            </a:r>
          </a:p>
        </p:txBody>
      </p:sp>
      <p:sp>
        <p:nvSpPr>
          <p:cNvPr name="TextBox 3" id="3"/>
          <p:cNvSpPr txBox="true"/>
          <p:nvPr/>
        </p:nvSpPr>
        <p:spPr>
          <a:xfrm rot="0">
            <a:off x="6780823" y="1737011"/>
            <a:ext cx="8866564" cy="600077"/>
          </a:xfrm>
          <a:prstGeom prst="rect">
            <a:avLst/>
          </a:prstGeom>
        </p:spPr>
        <p:txBody>
          <a:bodyPr anchor="t" rtlCol="false" tIns="0" lIns="0" bIns="0" rIns="0">
            <a:spAutoFit/>
          </a:bodyPr>
          <a:lstStyle/>
          <a:p>
            <a:pPr algn="r">
              <a:lnSpc>
                <a:spcPts val="4200"/>
              </a:lnSpc>
            </a:pPr>
            <a:r>
              <a:rPr lang="en-US" sz="5000">
                <a:solidFill>
                  <a:srgbClr val="CC1114"/>
                </a:solidFill>
                <a:latin typeface="Bebas Neue"/>
                <a:ea typeface="Bebas Neue"/>
                <a:cs typeface="Bebas Neue"/>
                <a:sym typeface="Bebas Neue"/>
              </a:rPr>
              <a:t>clase math</a:t>
            </a:r>
          </a:p>
        </p:txBody>
      </p:sp>
      <p:grpSp>
        <p:nvGrpSpPr>
          <p:cNvPr name="Group 4" id="4"/>
          <p:cNvGrpSpPr/>
          <p:nvPr/>
        </p:nvGrpSpPr>
        <p:grpSpPr>
          <a:xfrm rot="0">
            <a:off x="16516590" y="1369684"/>
            <a:ext cx="1172803" cy="1172803"/>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3070B"/>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a:grpSpLocks noChangeAspect="true"/>
          </p:cNvGrpSpPr>
          <p:nvPr/>
        </p:nvGrpSpPr>
        <p:grpSpPr>
          <a:xfrm rot="0">
            <a:off x="1729458" y="2564278"/>
            <a:ext cx="2560172" cy="2560172"/>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0" y="0"/>
                  </a:moveTo>
                  <a:cubicBezTo>
                    <a:pt x="0" y="3506470"/>
                    <a:pt x="2843530" y="6350000"/>
                    <a:pt x="6350000" y="6350000"/>
                  </a:cubicBezTo>
                  <a:lnTo>
                    <a:pt x="6350000" y="0"/>
                  </a:lnTo>
                  <a:lnTo>
                    <a:pt x="0" y="0"/>
                  </a:lnTo>
                  <a:close/>
                </a:path>
              </a:pathLst>
            </a:custGeom>
            <a:blipFill>
              <a:blip r:embed="rId2"/>
              <a:stretch>
                <a:fillRect l="0" t="-33333" r="0" b="0"/>
              </a:stretch>
            </a:blipFill>
          </p:spPr>
        </p:sp>
      </p:grpSp>
      <p:grpSp>
        <p:nvGrpSpPr>
          <p:cNvPr name="Group 9" id="9"/>
          <p:cNvGrpSpPr>
            <a:grpSpLocks noChangeAspect="true"/>
          </p:cNvGrpSpPr>
          <p:nvPr/>
        </p:nvGrpSpPr>
        <p:grpSpPr>
          <a:xfrm rot="0">
            <a:off x="1729458" y="5147606"/>
            <a:ext cx="2560172" cy="2560172"/>
            <a:chOff x="0" y="0"/>
            <a:chExt cx="3331210" cy="3331210"/>
          </a:xfrm>
        </p:grpSpPr>
        <p:sp>
          <p:nvSpPr>
            <p:cNvPr name="Freeform 10" id="10"/>
            <p:cNvSpPr/>
            <p:nvPr/>
          </p:nvSpPr>
          <p:spPr>
            <a:xfrm flipH="false" flipV="false" rot="0">
              <a:off x="0" y="0"/>
              <a:ext cx="3331210" cy="3331210"/>
            </a:xfrm>
            <a:custGeom>
              <a:avLst/>
              <a:gdLst/>
              <a:ahLst/>
              <a:cxnLst/>
              <a:rect r="r" b="b" t="t" l="l"/>
              <a:pathLst>
                <a:path h="3331210" w="3331210">
                  <a:moveTo>
                    <a:pt x="3331210" y="3331210"/>
                  </a:moveTo>
                  <a:lnTo>
                    <a:pt x="0" y="3331210"/>
                  </a:lnTo>
                  <a:cubicBezTo>
                    <a:pt x="0" y="1490980"/>
                    <a:pt x="1490980" y="0"/>
                    <a:pt x="3331210" y="0"/>
                  </a:cubicBezTo>
                  <a:lnTo>
                    <a:pt x="3331210" y="3331210"/>
                  </a:lnTo>
                  <a:close/>
                </a:path>
              </a:pathLst>
            </a:custGeom>
            <a:blipFill>
              <a:blip r:embed="rId2"/>
              <a:stretch>
                <a:fillRect l="0" t="-16666" r="0" b="-16666"/>
              </a:stretch>
            </a:blipFill>
          </p:spPr>
        </p:sp>
      </p:grpSp>
      <p:sp>
        <p:nvSpPr>
          <p:cNvPr name="AutoShape 11" id="11"/>
          <p:cNvSpPr/>
          <p:nvPr/>
        </p:nvSpPr>
        <p:spPr>
          <a:xfrm rot="15562">
            <a:off x="3375099" y="9007417"/>
            <a:ext cx="14951073" cy="0"/>
          </a:xfrm>
          <a:prstGeom prst="line">
            <a:avLst/>
          </a:prstGeom>
          <a:ln cap="flat" w="66675">
            <a:solidFill>
              <a:srgbClr val="B3070B"/>
            </a:solidFill>
            <a:prstDash val="solid"/>
            <a:headEnd type="none" len="sm" w="sm"/>
            <a:tailEnd type="none" len="sm" w="sm"/>
          </a:ln>
        </p:spPr>
      </p:sp>
      <p:grpSp>
        <p:nvGrpSpPr>
          <p:cNvPr name="Group 12" id="12"/>
          <p:cNvGrpSpPr>
            <a:grpSpLocks noChangeAspect="true"/>
          </p:cNvGrpSpPr>
          <p:nvPr/>
        </p:nvGrpSpPr>
        <p:grpSpPr>
          <a:xfrm rot="0">
            <a:off x="1729458" y="7726828"/>
            <a:ext cx="2560172" cy="2560172"/>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0" y="0"/>
                  </a:moveTo>
                  <a:lnTo>
                    <a:pt x="0" y="6350000"/>
                  </a:lnTo>
                  <a:lnTo>
                    <a:pt x="6350000" y="6350000"/>
                  </a:lnTo>
                  <a:cubicBezTo>
                    <a:pt x="6350000" y="2843530"/>
                    <a:pt x="3506470" y="0"/>
                    <a:pt x="0" y="0"/>
                  </a:cubicBezTo>
                  <a:close/>
                </a:path>
              </a:pathLst>
            </a:custGeom>
            <a:blipFill>
              <a:blip r:embed="rId2"/>
              <a:stretch>
                <a:fillRect l="0" t="-16666" r="0" b="-16666"/>
              </a:stretch>
            </a:blipFill>
          </p:spPr>
        </p:sp>
      </p:grpSp>
      <p:grpSp>
        <p:nvGrpSpPr>
          <p:cNvPr name="Group 14" id="14"/>
          <p:cNvGrpSpPr>
            <a:grpSpLocks noChangeAspect="true"/>
          </p:cNvGrpSpPr>
          <p:nvPr/>
        </p:nvGrpSpPr>
        <p:grpSpPr>
          <a:xfrm rot="0">
            <a:off x="1729458" y="-14944"/>
            <a:ext cx="2560172" cy="2560172"/>
            <a:chOff x="0" y="0"/>
            <a:chExt cx="3331210" cy="3331210"/>
          </a:xfrm>
        </p:grpSpPr>
        <p:sp>
          <p:nvSpPr>
            <p:cNvPr name="Freeform 15" id="15"/>
            <p:cNvSpPr/>
            <p:nvPr/>
          </p:nvSpPr>
          <p:spPr>
            <a:xfrm flipH="false" flipV="false" rot="0">
              <a:off x="0" y="0"/>
              <a:ext cx="3331210" cy="3331210"/>
            </a:xfrm>
            <a:custGeom>
              <a:avLst/>
              <a:gdLst/>
              <a:ahLst/>
              <a:cxnLst/>
              <a:rect r="r" b="b" t="t" l="l"/>
              <a:pathLst>
                <a:path h="3331210" w="3331210">
                  <a:moveTo>
                    <a:pt x="0" y="0"/>
                  </a:moveTo>
                  <a:lnTo>
                    <a:pt x="3331210" y="0"/>
                  </a:lnTo>
                  <a:cubicBezTo>
                    <a:pt x="3331210" y="1840230"/>
                    <a:pt x="1840230" y="3331210"/>
                    <a:pt x="0" y="3331210"/>
                  </a:cubicBezTo>
                  <a:lnTo>
                    <a:pt x="0" y="0"/>
                  </a:lnTo>
                  <a:close/>
                </a:path>
              </a:pathLst>
            </a:custGeom>
            <a:blipFill>
              <a:blip r:embed="rId2"/>
              <a:stretch>
                <a:fillRect l="0" t="-16666" r="0" b="-16666"/>
              </a:stretch>
            </a:blipFill>
          </p:spPr>
        </p:sp>
      </p:grpSp>
      <p:sp>
        <p:nvSpPr>
          <p:cNvPr name="TextBox 16" id="16"/>
          <p:cNvSpPr txBox="true"/>
          <p:nvPr/>
        </p:nvSpPr>
        <p:spPr>
          <a:xfrm rot="0">
            <a:off x="13606221" y="9775296"/>
            <a:ext cx="4468576" cy="356235"/>
          </a:xfrm>
          <a:prstGeom prst="rect">
            <a:avLst/>
          </a:prstGeom>
        </p:spPr>
        <p:txBody>
          <a:bodyPr anchor="t" rtlCol="false" tIns="0" lIns="0" bIns="0" rIns="0">
            <a:spAutoFit/>
          </a:bodyPr>
          <a:lstStyle/>
          <a:p>
            <a:pPr algn="r">
              <a:lnSpc>
                <a:spcPts val="2520"/>
              </a:lnSpc>
            </a:pPr>
            <a:r>
              <a:rPr lang="en-US" sz="3000">
                <a:solidFill>
                  <a:srgbClr val="737373"/>
                </a:solidFill>
                <a:latin typeface="Bebas Neue"/>
                <a:ea typeface="Bebas Neue"/>
                <a:cs typeface="Bebas Neue"/>
                <a:sym typeface="Bebas Neue"/>
              </a:rPr>
              <a:t>clase 3</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a:off x="65" y="995362"/>
            <a:ext cx="9429587" cy="0"/>
          </a:xfrm>
          <a:prstGeom prst="line">
            <a:avLst/>
          </a:prstGeom>
          <a:ln cap="flat" w="66675">
            <a:solidFill>
              <a:srgbClr val="A6A6A6"/>
            </a:solidFill>
            <a:prstDash val="solid"/>
            <a:headEnd type="none" len="sm" w="sm"/>
            <a:tailEnd type="none" len="sm" w="sm"/>
          </a:ln>
        </p:spPr>
      </p:sp>
      <p:grpSp>
        <p:nvGrpSpPr>
          <p:cNvPr name="Group 3" id="3"/>
          <p:cNvGrpSpPr/>
          <p:nvPr/>
        </p:nvGrpSpPr>
        <p:grpSpPr>
          <a:xfrm rot="0">
            <a:off x="9144000" y="408961"/>
            <a:ext cx="1172803" cy="1172803"/>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3606221" y="9775296"/>
            <a:ext cx="4468576" cy="356235"/>
          </a:xfrm>
          <a:prstGeom prst="rect">
            <a:avLst/>
          </a:prstGeom>
        </p:spPr>
        <p:txBody>
          <a:bodyPr anchor="t" rtlCol="false" tIns="0" lIns="0" bIns="0" rIns="0">
            <a:spAutoFit/>
          </a:bodyPr>
          <a:lstStyle/>
          <a:p>
            <a:pPr algn="r">
              <a:lnSpc>
                <a:spcPts val="2520"/>
              </a:lnSpc>
            </a:pPr>
            <a:r>
              <a:rPr lang="en-US" sz="3000">
                <a:solidFill>
                  <a:srgbClr val="737373"/>
                </a:solidFill>
                <a:latin typeface="Bebas Neue"/>
                <a:ea typeface="Bebas Neue"/>
                <a:cs typeface="Bebas Neue"/>
                <a:sym typeface="Bebas Neue"/>
              </a:rPr>
              <a:t>Clase 3</a:t>
            </a:r>
          </a:p>
        </p:txBody>
      </p:sp>
      <p:sp>
        <p:nvSpPr>
          <p:cNvPr name="TextBox 7" id="7"/>
          <p:cNvSpPr txBox="true"/>
          <p:nvPr/>
        </p:nvSpPr>
        <p:spPr>
          <a:xfrm rot="0">
            <a:off x="10316803" y="1772264"/>
            <a:ext cx="7185181" cy="684277"/>
          </a:xfrm>
          <a:prstGeom prst="rect">
            <a:avLst/>
          </a:prstGeom>
        </p:spPr>
        <p:txBody>
          <a:bodyPr anchor="t" rtlCol="false" tIns="0" lIns="0" bIns="0" rIns="0">
            <a:spAutoFit/>
          </a:bodyPr>
          <a:lstStyle/>
          <a:p>
            <a:pPr algn="r">
              <a:lnSpc>
                <a:spcPts val="4872"/>
              </a:lnSpc>
            </a:pPr>
            <a:r>
              <a:rPr lang="en-US" sz="5800">
                <a:solidFill>
                  <a:srgbClr val="CC1114"/>
                </a:solidFill>
                <a:latin typeface="Bebas Neue"/>
                <a:ea typeface="Bebas Neue"/>
                <a:cs typeface="Bebas Neue"/>
                <a:sym typeface="Bebas Neue"/>
              </a:rPr>
              <a:t>Ejercicios para practicar</a:t>
            </a:r>
          </a:p>
        </p:txBody>
      </p:sp>
      <p:sp>
        <p:nvSpPr>
          <p:cNvPr name="TextBox 8" id="8"/>
          <p:cNvSpPr txBox="true"/>
          <p:nvPr/>
        </p:nvSpPr>
        <p:spPr>
          <a:xfrm rot="0">
            <a:off x="784544" y="1976290"/>
            <a:ext cx="8645108" cy="3362325"/>
          </a:xfrm>
          <a:prstGeom prst="rect">
            <a:avLst/>
          </a:prstGeom>
        </p:spPr>
        <p:txBody>
          <a:bodyPr anchor="t" rtlCol="false" tIns="0" lIns="0" bIns="0" rIns="0">
            <a:spAutoFit/>
          </a:bodyPr>
          <a:lstStyle/>
          <a:p>
            <a:pPr algn="l">
              <a:lnSpc>
                <a:spcPts val="3899"/>
              </a:lnSpc>
            </a:pPr>
            <a:r>
              <a:rPr lang="en-US" sz="2499" spc="49">
                <a:solidFill>
                  <a:srgbClr val="000000"/>
                </a:solidFill>
                <a:latin typeface="Montserrat"/>
                <a:ea typeface="Montserrat"/>
                <a:cs typeface="Montserrat"/>
                <a:sym typeface="Montserrat"/>
              </a:rPr>
              <a:t>Realiza un juego para poder adivinar un número, para ello pide un número N al usuario y  luego ve pidiendo más números indicando al usuario ingrese un número </a:t>
            </a:r>
            <a:r>
              <a:rPr lang="en-US" sz="2499" spc="49">
                <a:solidFill>
                  <a:srgbClr val="CC1114"/>
                </a:solidFill>
                <a:latin typeface="Montserrat"/>
                <a:ea typeface="Montserrat"/>
                <a:cs typeface="Montserrat"/>
                <a:sym typeface="Montserrat"/>
              </a:rPr>
              <a:t>mayor </a:t>
            </a:r>
            <a:r>
              <a:rPr lang="en-US" sz="2499" spc="49">
                <a:solidFill>
                  <a:srgbClr val="000000"/>
                </a:solidFill>
                <a:latin typeface="Montserrat"/>
                <a:ea typeface="Montserrat"/>
                <a:cs typeface="Montserrat"/>
                <a:sym typeface="Montserrat"/>
              </a:rPr>
              <a:t>o </a:t>
            </a:r>
            <a:r>
              <a:rPr lang="en-US" sz="2499" spc="49">
                <a:solidFill>
                  <a:srgbClr val="CC1114"/>
                </a:solidFill>
                <a:latin typeface="Montserrat"/>
                <a:ea typeface="Montserrat"/>
                <a:cs typeface="Montserrat"/>
                <a:sym typeface="Montserrat"/>
              </a:rPr>
              <a:t>menor </a:t>
            </a:r>
            <a:r>
              <a:rPr lang="en-US" sz="2499" spc="49">
                <a:solidFill>
                  <a:srgbClr val="000000"/>
                </a:solidFill>
                <a:latin typeface="Montserrat"/>
                <a:ea typeface="Montserrat"/>
                <a:cs typeface="Montserrat"/>
                <a:sym typeface="Montserrat"/>
              </a:rPr>
              <a:t>número según sea mayor o menor con respecto al numero N generado, el proceso terminará cuando adivine el usuario el número generado por el juego.</a:t>
            </a:r>
          </a:p>
        </p:txBody>
      </p:sp>
      <p:sp>
        <p:nvSpPr>
          <p:cNvPr name="TextBox 9" id="9"/>
          <p:cNvSpPr txBox="true"/>
          <p:nvPr/>
        </p:nvSpPr>
        <p:spPr>
          <a:xfrm rot="0">
            <a:off x="784544" y="1476989"/>
            <a:ext cx="4761296" cy="558165"/>
          </a:xfrm>
          <a:prstGeom prst="rect">
            <a:avLst/>
          </a:prstGeom>
        </p:spPr>
        <p:txBody>
          <a:bodyPr anchor="t" rtlCol="false" tIns="0" lIns="0" bIns="0" rIns="0">
            <a:spAutoFit/>
          </a:bodyPr>
          <a:lstStyle/>
          <a:p>
            <a:pPr algn="l">
              <a:lnSpc>
                <a:spcPts val="4680"/>
              </a:lnSpc>
            </a:pPr>
            <a:r>
              <a:rPr lang="en-US" sz="3000" spc="60">
                <a:solidFill>
                  <a:srgbClr val="CC1114"/>
                </a:solidFill>
                <a:latin typeface="Bebas Neue"/>
                <a:ea typeface="Bebas Neue"/>
                <a:cs typeface="Bebas Neue"/>
                <a:sym typeface="Bebas Neue"/>
              </a:rPr>
              <a:t>Ejercicio 1</a:t>
            </a:r>
          </a:p>
        </p:txBody>
      </p:sp>
      <p:sp>
        <p:nvSpPr>
          <p:cNvPr name="TextBox 10" id="10"/>
          <p:cNvSpPr txBox="true"/>
          <p:nvPr/>
        </p:nvSpPr>
        <p:spPr>
          <a:xfrm rot="0">
            <a:off x="10316803" y="3133578"/>
            <a:ext cx="6812989" cy="1905000"/>
          </a:xfrm>
          <a:prstGeom prst="rect">
            <a:avLst/>
          </a:prstGeom>
        </p:spPr>
        <p:txBody>
          <a:bodyPr anchor="t" rtlCol="false" tIns="0" lIns="0" bIns="0" rIns="0">
            <a:spAutoFit/>
          </a:bodyPr>
          <a:lstStyle/>
          <a:p>
            <a:pPr algn="l">
              <a:lnSpc>
                <a:spcPts val="3899"/>
              </a:lnSpc>
            </a:pPr>
            <a:r>
              <a:rPr lang="en-US" sz="2499" spc="49">
                <a:solidFill>
                  <a:srgbClr val="000000"/>
                </a:solidFill>
                <a:latin typeface="Montserrat"/>
                <a:ea typeface="Montserrat"/>
                <a:cs typeface="Montserrat"/>
                <a:sym typeface="Montserrat"/>
              </a:rPr>
              <a:t>Escribe un programa que sume todos los números primos entre 1 y 1000 utilizando un bucle. Usa bucles anidados para verificar si un número es primo.</a:t>
            </a:r>
          </a:p>
        </p:txBody>
      </p:sp>
      <p:sp>
        <p:nvSpPr>
          <p:cNvPr name="TextBox 11" id="11"/>
          <p:cNvSpPr txBox="true"/>
          <p:nvPr/>
        </p:nvSpPr>
        <p:spPr>
          <a:xfrm rot="0">
            <a:off x="784544" y="5615390"/>
            <a:ext cx="4761296" cy="558165"/>
          </a:xfrm>
          <a:prstGeom prst="rect">
            <a:avLst/>
          </a:prstGeom>
        </p:spPr>
        <p:txBody>
          <a:bodyPr anchor="t" rtlCol="false" tIns="0" lIns="0" bIns="0" rIns="0">
            <a:spAutoFit/>
          </a:bodyPr>
          <a:lstStyle/>
          <a:p>
            <a:pPr algn="l">
              <a:lnSpc>
                <a:spcPts val="4680"/>
              </a:lnSpc>
            </a:pPr>
            <a:r>
              <a:rPr lang="en-US" sz="3000" spc="60">
                <a:solidFill>
                  <a:srgbClr val="CC1114"/>
                </a:solidFill>
                <a:latin typeface="Bebas Neue"/>
                <a:ea typeface="Bebas Neue"/>
                <a:cs typeface="Bebas Neue"/>
                <a:sym typeface="Bebas Neue"/>
              </a:rPr>
              <a:t>Ejercicio 2</a:t>
            </a:r>
          </a:p>
        </p:txBody>
      </p:sp>
      <p:sp>
        <p:nvSpPr>
          <p:cNvPr name="TextBox 12" id="12"/>
          <p:cNvSpPr txBox="true"/>
          <p:nvPr/>
        </p:nvSpPr>
        <p:spPr>
          <a:xfrm rot="0">
            <a:off x="784544" y="6116405"/>
            <a:ext cx="8645108" cy="3720084"/>
          </a:xfrm>
          <a:prstGeom prst="rect">
            <a:avLst/>
          </a:prstGeom>
        </p:spPr>
        <p:txBody>
          <a:bodyPr anchor="t" rtlCol="false" tIns="0" lIns="0" bIns="0" rIns="0">
            <a:spAutoFit/>
          </a:bodyPr>
          <a:lstStyle/>
          <a:p>
            <a:pPr algn="l">
              <a:lnSpc>
                <a:spcPts val="3899"/>
              </a:lnSpc>
            </a:pPr>
            <a:r>
              <a:rPr lang="en-US" sz="2499" spc="49">
                <a:solidFill>
                  <a:srgbClr val="000000"/>
                </a:solidFill>
                <a:latin typeface="Montserrat"/>
                <a:ea typeface="Montserrat"/>
                <a:cs typeface="Montserrat"/>
                <a:sym typeface="Montserrat"/>
              </a:rPr>
              <a:t>Escribir un programa que pida al usuario un número entero y muestre por pantalla un triángulo rectángulo como el de más abajo, de altura el número introducido.</a:t>
            </a:r>
          </a:p>
          <a:p>
            <a:pPr algn="l">
              <a:lnSpc>
                <a:spcPts val="4835"/>
              </a:lnSpc>
            </a:pPr>
            <a:r>
              <a:rPr lang="en-US" sz="3099" spc="61">
                <a:solidFill>
                  <a:srgbClr val="000000"/>
                </a:solidFill>
                <a:latin typeface="Montserrat"/>
                <a:ea typeface="Montserrat"/>
                <a:cs typeface="Montserrat"/>
                <a:sym typeface="Montserrat"/>
              </a:rPr>
              <a:t>*</a:t>
            </a:r>
          </a:p>
          <a:p>
            <a:pPr algn="l">
              <a:lnSpc>
                <a:spcPts val="4835"/>
              </a:lnSpc>
            </a:pPr>
            <a:r>
              <a:rPr lang="en-US" sz="3099" spc="61">
                <a:solidFill>
                  <a:srgbClr val="000000"/>
                </a:solidFill>
                <a:latin typeface="Montserrat"/>
                <a:ea typeface="Montserrat"/>
                <a:cs typeface="Montserrat"/>
                <a:sym typeface="Montserrat"/>
              </a:rPr>
              <a:t>**</a:t>
            </a:r>
          </a:p>
          <a:p>
            <a:pPr algn="l">
              <a:lnSpc>
                <a:spcPts val="4835"/>
              </a:lnSpc>
            </a:pPr>
            <a:r>
              <a:rPr lang="en-US" sz="3099" spc="61">
                <a:solidFill>
                  <a:srgbClr val="000000"/>
                </a:solidFill>
                <a:latin typeface="Montserrat"/>
                <a:ea typeface="Montserrat"/>
                <a:cs typeface="Montserrat"/>
                <a:sym typeface="Montserrat"/>
              </a:rPr>
              <a:t>***</a:t>
            </a:r>
          </a:p>
        </p:txBody>
      </p:sp>
      <p:sp>
        <p:nvSpPr>
          <p:cNvPr name="TextBox 13" id="13"/>
          <p:cNvSpPr txBox="true"/>
          <p:nvPr/>
        </p:nvSpPr>
        <p:spPr>
          <a:xfrm rot="0">
            <a:off x="10316803" y="2651613"/>
            <a:ext cx="4761296" cy="558165"/>
          </a:xfrm>
          <a:prstGeom prst="rect">
            <a:avLst/>
          </a:prstGeom>
        </p:spPr>
        <p:txBody>
          <a:bodyPr anchor="t" rtlCol="false" tIns="0" lIns="0" bIns="0" rIns="0">
            <a:spAutoFit/>
          </a:bodyPr>
          <a:lstStyle/>
          <a:p>
            <a:pPr algn="l">
              <a:lnSpc>
                <a:spcPts val="4680"/>
              </a:lnSpc>
            </a:pPr>
            <a:r>
              <a:rPr lang="en-US" sz="3000" spc="60">
                <a:solidFill>
                  <a:srgbClr val="CC1114"/>
                </a:solidFill>
                <a:latin typeface="Bebas Neue"/>
                <a:ea typeface="Bebas Neue"/>
                <a:cs typeface="Bebas Neue"/>
                <a:sym typeface="Bebas Neue"/>
              </a:rPr>
              <a:t>Ejercicio 3</a:t>
            </a:r>
          </a:p>
        </p:txBody>
      </p:sp>
      <p:sp>
        <p:nvSpPr>
          <p:cNvPr name="TextBox 14" id="14"/>
          <p:cNvSpPr txBox="true"/>
          <p:nvPr/>
        </p:nvSpPr>
        <p:spPr>
          <a:xfrm rot="0">
            <a:off x="10316803" y="5790164"/>
            <a:ext cx="6812989" cy="933450"/>
          </a:xfrm>
          <a:prstGeom prst="rect">
            <a:avLst/>
          </a:prstGeom>
        </p:spPr>
        <p:txBody>
          <a:bodyPr anchor="t" rtlCol="false" tIns="0" lIns="0" bIns="0" rIns="0">
            <a:spAutoFit/>
          </a:bodyPr>
          <a:lstStyle/>
          <a:p>
            <a:pPr algn="l">
              <a:lnSpc>
                <a:spcPts val="3899"/>
              </a:lnSpc>
            </a:pPr>
            <a:r>
              <a:rPr lang="en-US" sz="2499" spc="49">
                <a:solidFill>
                  <a:srgbClr val="000000"/>
                </a:solidFill>
                <a:latin typeface="Montserrat"/>
                <a:ea typeface="Montserrat"/>
                <a:cs typeface="Montserrat"/>
                <a:sym typeface="Montserrat"/>
              </a:rPr>
              <a:t>Crea un programa que, dado un número entero, invierta el orden de sus dígitos.</a:t>
            </a:r>
          </a:p>
        </p:txBody>
      </p:sp>
      <p:sp>
        <p:nvSpPr>
          <p:cNvPr name="TextBox 15" id="15"/>
          <p:cNvSpPr txBox="true"/>
          <p:nvPr/>
        </p:nvSpPr>
        <p:spPr>
          <a:xfrm rot="0">
            <a:off x="10316803" y="5308199"/>
            <a:ext cx="4761296" cy="558165"/>
          </a:xfrm>
          <a:prstGeom prst="rect">
            <a:avLst/>
          </a:prstGeom>
        </p:spPr>
        <p:txBody>
          <a:bodyPr anchor="t" rtlCol="false" tIns="0" lIns="0" bIns="0" rIns="0">
            <a:spAutoFit/>
          </a:bodyPr>
          <a:lstStyle/>
          <a:p>
            <a:pPr algn="l">
              <a:lnSpc>
                <a:spcPts val="4680"/>
              </a:lnSpc>
            </a:pPr>
            <a:r>
              <a:rPr lang="en-US" sz="3000" spc="60">
                <a:solidFill>
                  <a:srgbClr val="CC1114"/>
                </a:solidFill>
                <a:latin typeface="Bebas Neue"/>
                <a:ea typeface="Bebas Neue"/>
                <a:cs typeface="Bebas Neue"/>
                <a:sym typeface="Bebas Neue"/>
              </a:rPr>
              <a:t>Ejercicio 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a:off x="65" y="995362"/>
            <a:ext cx="9429587" cy="0"/>
          </a:xfrm>
          <a:prstGeom prst="line">
            <a:avLst/>
          </a:prstGeom>
          <a:ln cap="flat" w="66675">
            <a:solidFill>
              <a:srgbClr val="A6A6A6"/>
            </a:solidFill>
            <a:prstDash val="solid"/>
            <a:headEnd type="none" len="sm" w="sm"/>
            <a:tailEnd type="none" len="sm" w="sm"/>
          </a:ln>
        </p:spPr>
      </p:sp>
      <p:sp>
        <p:nvSpPr>
          <p:cNvPr name="TextBox 3" id="3"/>
          <p:cNvSpPr txBox="true"/>
          <p:nvPr/>
        </p:nvSpPr>
        <p:spPr>
          <a:xfrm rot="0">
            <a:off x="13606221" y="9775296"/>
            <a:ext cx="4468576" cy="356235"/>
          </a:xfrm>
          <a:prstGeom prst="rect">
            <a:avLst/>
          </a:prstGeom>
        </p:spPr>
        <p:txBody>
          <a:bodyPr anchor="t" rtlCol="false" tIns="0" lIns="0" bIns="0" rIns="0">
            <a:spAutoFit/>
          </a:bodyPr>
          <a:lstStyle/>
          <a:p>
            <a:pPr algn="r">
              <a:lnSpc>
                <a:spcPts val="2520"/>
              </a:lnSpc>
            </a:pPr>
            <a:r>
              <a:rPr lang="en-US" sz="3000">
                <a:solidFill>
                  <a:srgbClr val="737373"/>
                </a:solidFill>
                <a:latin typeface="Bebas Neue"/>
                <a:ea typeface="Bebas Neue"/>
                <a:cs typeface="Bebas Neue"/>
                <a:sym typeface="Bebas Neue"/>
              </a:rPr>
              <a:t>Clase 3</a:t>
            </a:r>
          </a:p>
        </p:txBody>
      </p:sp>
      <p:sp>
        <p:nvSpPr>
          <p:cNvPr name="TextBox 4" id="4"/>
          <p:cNvSpPr txBox="true"/>
          <p:nvPr/>
        </p:nvSpPr>
        <p:spPr>
          <a:xfrm rot="0">
            <a:off x="10316803" y="1772264"/>
            <a:ext cx="7185181" cy="684277"/>
          </a:xfrm>
          <a:prstGeom prst="rect">
            <a:avLst/>
          </a:prstGeom>
        </p:spPr>
        <p:txBody>
          <a:bodyPr anchor="t" rtlCol="false" tIns="0" lIns="0" bIns="0" rIns="0">
            <a:spAutoFit/>
          </a:bodyPr>
          <a:lstStyle/>
          <a:p>
            <a:pPr algn="r">
              <a:lnSpc>
                <a:spcPts val="4872"/>
              </a:lnSpc>
            </a:pPr>
            <a:r>
              <a:rPr lang="en-US" sz="5800">
                <a:solidFill>
                  <a:srgbClr val="CC1114"/>
                </a:solidFill>
                <a:latin typeface="Bebas Neue"/>
                <a:ea typeface="Bebas Neue"/>
                <a:cs typeface="Bebas Neue"/>
                <a:sym typeface="Bebas Neue"/>
              </a:rPr>
              <a:t>Ejercicios para practicar</a:t>
            </a:r>
          </a:p>
        </p:txBody>
      </p:sp>
      <p:grpSp>
        <p:nvGrpSpPr>
          <p:cNvPr name="Group 5" id="5"/>
          <p:cNvGrpSpPr/>
          <p:nvPr/>
        </p:nvGrpSpPr>
        <p:grpSpPr>
          <a:xfrm rot="0">
            <a:off x="9144000" y="408961"/>
            <a:ext cx="1172803" cy="117280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784544" y="1976290"/>
            <a:ext cx="8645108" cy="3848100"/>
          </a:xfrm>
          <a:prstGeom prst="rect">
            <a:avLst/>
          </a:prstGeom>
        </p:spPr>
        <p:txBody>
          <a:bodyPr anchor="t" rtlCol="false" tIns="0" lIns="0" bIns="0" rIns="0">
            <a:spAutoFit/>
          </a:bodyPr>
          <a:lstStyle/>
          <a:p>
            <a:pPr algn="l">
              <a:lnSpc>
                <a:spcPts val="3899"/>
              </a:lnSpc>
            </a:pPr>
            <a:r>
              <a:rPr lang="en-US" sz="2499" spc="49">
                <a:solidFill>
                  <a:srgbClr val="000000"/>
                </a:solidFill>
                <a:latin typeface="Montserrat"/>
                <a:ea typeface="Montserrat"/>
                <a:cs typeface="Montserrat"/>
                <a:sym typeface="Montserrat"/>
              </a:rPr>
              <a:t>Escribe un programa que calcule los primeros n números de la secuencia de Fibonacci. La serie de Fibonacci es una secuencia de números en la que cada número es la suma de los dos anteriores, comenzando con 0 y 1. Es una secuencia infinita que sigue este patrón:</a:t>
            </a:r>
          </a:p>
          <a:p>
            <a:pPr algn="l">
              <a:lnSpc>
                <a:spcPts val="3899"/>
              </a:lnSpc>
            </a:pPr>
          </a:p>
          <a:p>
            <a:pPr algn="l">
              <a:lnSpc>
                <a:spcPts val="3899"/>
              </a:lnSpc>
            </a:pPr>
            <a:r>
              <a:rPr lang="en-US" sz="2499" spc="49">
                <a:solidFill>
                  <a:srgbClr val="000000"/>
                </a:solidFill>
                <a:latin typeface="Montserrat"/>
                <a:ea typeface="Montserrat"/>
                <a:cs typeface="Montserrat"/>
                <a:sym typeface="Montserrat"/>
              </a:rPr>
              <a:t>0, 1, 1, 2, 3, 5, 8, 13, 21....</a:t>
            </a:r>
          </a:p>
        </p:txBody>
      </p:sp>
      <p:sp>
        <p:nvSpPr>
          <p:cNvPr name="TextBox 9" id="9"/>
          <p:cNvSpPr txBox="true"/>
          <p:nvPr/>
        </p:nvSpPr>
        <p:spPr>
          <a:xfrm rot="0">
            <a:off x="784544" y="1476989"/>
            <a:ext cx="4761296" cy="558165"/>
          </a:xfrm>
          <a:prstGeom prst="rect">
            <a:avLst/>
          </a:prstGeom>
        </p:spPr>
        <p:txBody>
          <a:bodyPr anchor="t" rtlCol="false" tIns="0" lIns="0" bIns="0" rIns="0">
            <a:spAutoFit/>
          </a:bodyPr>
          <a:lstStyle/>
          <a:p>
            <a:pPr algn="l">
              <a:lnSpc>
                <a:spcPts val="4680"/>
              </a:lnSpc>
            </a:pPr>
            <a:r>
              <a:rPr lang="en-US" sz="3000" spc="60">
                <a:solidFill>
                  <a:srgbClr val="CC1114"/>
                </a:solidFill>
                <a:latin typeface="Bebas Neue"/>
                <a:ea typeface="Bebas Neue"/>
                <a:cs typeface="Bebas Neue"/>
                <a:sym typeface="Bebas Neue"/>
              </a:rPr>
              <a:t>Ejercicio 5</a:t>
            </a:r>
          </a:p>
        </p:txBody>
      </p:sp>
      <p:sp>
        <p:nvSpPr>
          <p:cNvPr name="TextBox 10" id="10"/>
          <p:cNvSpPr txBox="true"/>
          <p:nvPr/>
        </p:nvSpPr>
        <p:spPr>
          <a:xfrm rot="0">
            <a:off x="10316803" y="3263265"/>
            <a:ext cx="6812989" cy="2876550"/>
          </a:xfrm>
          <a:prstGeom prst="rect">
            <a:avLst/>
          </a:prstGeom>
        </p:spPr>
        <p:txBody>
          <a:bodyPr anchor="t" rtlCol="false" tIns="0" lIns="0" bIns="0" rIns="0">
            <a:spAutoFit/>
          </a:bodyPr>
          <a:lstStyle/>
          <a:p>
            <a:pPr algn="l">
              <a:lnSpc>
                <a:spcPts val="3899"/>
              </a:lnSpc>
            </a:pPr>
            <a:r>
              <a:rPr lang="en-US" sz="2499" spc="49">
                <a:solidFill>
                  <a:srgbClr val="000000"/>
                </a:solidFill>
                <a:latin typeface="Montserrat"/>
                <a:ea typeface="Montserrat"/>
                <a:cs typeface="Montserrat"/>
                <a:sym typeface="Montserrat"/>
              </a:rPr>
              <a:t>Implementa el algoritmo de Collatz. Comienza con un número n. Si n es par, divídelo entre 2. Si es impar, multiplícalo por 3 y súmale 1. Repite este proceso hasta que n sea 1, y cuenta cuántos pasos fueron necesarios.</a:t>
            </a:r>
          </a:p>
        </p:txBody>
      </p:sp>
      <p:sp>
        <p:nvSpPr>
          <p:cNvPr name="TextBox 11" id="11"/>
          <p:cNvSpPr txBox="true"/>
          <p:nvPr/>
        </p:nvSpPr>
        <p:spPr>
          <a:xfrm rot="0">
            <a:off x="10316803" y="2651613"/>
            <a:ext cx="4761296" cy="558165"/>
          </a:xfrm>
          <a:prstGeom prst="rect">
            <a:avLst/>
          </a:prstGeom>
        </p:spPr>
        <p:txBody>
          <a:bodyPr anchor="t" rtlCol="false" tIns="0" lIns="0" bIns="0" rIns="0">
            <a:spAutoFit/>
          </a:bodyPr>
          <a:lstStyle/>
          <a:p>
            <a:pPr algn="l">
              <a:lnSpc>
                <a:spcPts val="4680"/>
              </a:lnSpc>
            </a:pPr>
            <a:r>
              <a:rPr lang="en-US" sz="3000" spc="60">
                <a:solidFill>
                  <a:srgbClr val="CC1114"/>
                </a:solidFill>
                <a:latin typeface="Bebas Neue"/>
                <a:ea typeface="Bebas Neue"/>
                <a:cs typeface="Bebas Neue"/>
                <a:sym typeface="Bebas Neue"/>
              </a:rPr>
              <a:t>Ejercicio 6</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485967" y="1028700"/>
            <a:ext cx="6773333" cy="8229600"/>
          </a:xfrm>
          <a:custGeom>
            <a:avLst/>
            <a:gdLst/>
            <a:ahLst/>
            <a:cxnLst/>
            <a:rect r="r" b="b" t="t" l="l"/>
            <a:pathLst>
              <a:path h="8229600" w="6773333">
                <a:moveTo>
                  <a:pt x="0" y="0"/>
                </a:moveTo>
                <a:lnTo>
                  <a:pt x="6773333" y="0"/>
                </a:lnTo>
                <a:lnTo>
                  <a:pt x="6773333" y="8229600"/>
                </a:lnTo>
                <a:lnTo>
                  <a:pt x="0" y="8229600"/>
                </a:lnTo>
                <a:lnTo>
                  <a:pt x="0" y="0"/>
                </a:lnTo>
                <a:close/>
              </a:path>
            </a:pathLst>
          </a:custGeom>
          <a:blipFill>
            <a:blip r:embed="rId2"/>
            <a:stretch>
              <a:fillRect l="0" t="0" r="0" b="0"/>
            </a:stretch>
          </a:blipFill>
        </p:spPr>
      </p:sp>
      <p:sp>
        <p:nvSpPr>
          <p:cNvPr name="TextBox 3" id="3"/>
          <p:cNvSpPr txBox="true"/>
          <p:nvPr/>
        </p:nvSpPr>
        <p:spPr>
          <a:xfrm rot="0">
            <a:off x="13606221" y="9775296"/>
            <a:ext cx="4468576" cy="356235"/>
          </a:xfrm>
          <a:prstGeom prst="rect">
            <a:avLst/>
          </a:prstGeom>
        </p:spPr>
        <p:txBody>
          <a:bodyPr anchor="t" rtlCol="false" tIns="0" lIns="0" bIns="0" rIns="0">
            <a:spAutoFit/>
          </a:bodyPr>
          <a:lstStyle/>
          <a:p>
            <a:pPr algn="r">
              <a:lnSpc>
                <a:spcPts val="2520"/>
              </a:lnSpc>
            </a:pPr>
            <a:r>
              <a:rPr lang="en-US" sz="3000">
                <a:solidFill>
                  <a:srgbClr val="737373"/>
                </a:solidFill>
                <a:latin typeface="Bebas Neue"/>
                <a:ea typeface="Bebas Neue"/>
                <a:cs typeface="Bebas Neue"/>
                <a:sym typeface="Bebas Neue"/>
              </a:rPr>
              <a:t>Clase 3</a:t>
            </a:r>
          </a:p>
        </p:txBody>
      </p:sp>
      <p:sp>
        <p:nvSpPr>
          <p:cNvPr name="TextBox 4" id="4"/>
          <p:cNvSpPr txBox="true"/>
          <p:nvPr/>
        </p:nvSpPr>
        <p:spPr>
          <a:xfrm rot="0">
            <a:off x="1028700" y="1104900"/>
            <a:ext cx="8318321" cy="1450087"/>
          </a:xfrm>
          <a:prstGeom prst="rect">
            <a:avLst/>
          </a:prstGeom>
        </p:spPr>
        <p:txBody>
          <a:bodyPr anchor="t" rtlCol="false" tIns="0" lIns="0" bIns="0" rIns="0">
            <a:spAutoFit/>
          </a:bodyPr>
          <a:lstStyle/>
          <a:p>
            <a:pPr algn="l">
              <a:lnSpc>
                <a:spcPts val="5562"/>
              </a:lnSpc>
            </a:pPr>
            <a:r>
              <a:rPr lang="en-US" sz="5400">
                <a:solidFill>
                  <a:srgbClr val="000000"/>
                </a:solidFill>
                <a:latin typeface="Bebas Neue"/>
                <a:ea typeface="Bebas Neue"/>
                <a:cs typeface="Bebas Neue"/>
                <a:sym typeface="Bebas Neue"/>
              </a:rPr>
              <a:t>Recomendaciones para mejorar la </a:t>
            </a:r>
            <a:r>
              <a:rPr lang="en-US" sz="5400">
                <a:solidFill>
                  <a:srgbClr val="CC1114"/>
                </a:solidFill>
                <a:latin typeface="Bebas Neue"/>
                <a:ea typeface="Bebas Neue"/>
                <a:cs typeface="Bebas Neue"/>
                <a:sym typeface="Bebas Neue"/>
              </a:rPr>
              <a:t>lógica de programación</a:t>
            </a:r>
          </a:p>
        </p:txBody>
      </p:sp>
      <p:sp>
        <p:nvSpPr>
          <p:cNvPr name="TextBox 5" id="5"/>
          <p:cNvSpPr txBox="true"/>
          <p:nvPr/>
        </p:nvSpPr>
        <p:spPr>
          <a:xfrm rot="0">
            <a:off x="1028700" y="2736981"/>
            <a:ext cx="8645108" cy="6762750"/>
          </a:xfrm>
          <a:prstGeom prst="rect">
            <a:avLst/>
          </a:prstGeom>
        </p:spPr>
        <p:txBody>
          <a:bodyPr anchor="t" rtlCol="false" tIns="0" lIns="0" bIns="0" rIns="0">
            <a:spAutoFit/>
          </a:bodyPr>
          <a:lstStyle/>
          <a:p>
            <a:pPr algn="l">
              <a:lnSpc>
                <a:spcPts val="3899"/>
              </a:lnSpc>
            </a:pPr>
            <a:r>
              <a:rPr lang="en-US" sz="2499" spc="49">
                <a:solidFill>
                  <a:srgbClr val="000000"/>
                </a:solidFill>
                <a:latin typeface="Montserrat"/>
                <a:ea typeface="Montserrat"/>
                <a:cs typeface="Montserrat"/>
                <a:sym typeface="Montserrat"/>
              </a:rPr>
              <a:t>La lógica de programación es como la lógica matemática, es tu capacidad para analizar y pensar la mejor solución para resolver un problema con código de forma efectiva.</a:t>
            </a:r>
          </a:p>
          <a:p>
            <a:pPr algn="l">
              <a:lnSpc>
                <a:spcPts val="3899"/>
              </a:lnSpc>
            </a:pPr>
          </a:p>
          <a:p>
            <a:pPr algn="l">
              <a:lnSpc>
                <a:spcPts val="3899"/>
              </a:lnSpc>
            </a:pPr>
            <a:r>
              <a:rPr lang="en-US" sz="2499" spc="49">
                <a:solidFill>
                  <a:srgbClr val="000000"/>
                </a:solidFill>
                <a:latin typeface="Montserrat"/>
                <a:ea typeface="Montserrat"/>
                <a:cs typeface="Montserrat"/>
                <a:sym typeface="Montserrat"/>
              </a:rPr>
              <a:t>La mejor manera de mejorarla es escribiendo código, eso está de más decirlo, pero hay una serie de recursos que se pueden utilizar para avanzar más rápido. El que a mí en lo personal me sirvió más fue una página llamada </a:t>
            </a:r>
            <a:r>
              <a:rPr lang="en-US" sz="2499" spc="49" u="sng">
                <a:solidFill>
                  <a:srgbClr val="CC1114"/>
                </a:solidFill>
                <a:latin typeface="Montserrat"/>
                <a:ea typeface="Montserrat"/>
                <a:cs typeface="Montserrat"/>
                <a:sym typeface="Montserrat"/>
                <a:hlinkClick r:id="rId3" tooltip="https://projecteuler.net"/>
              </a:rPr>
              <a:t>Project Euler</a:t>
            </a:r>
            <a:r>
              <a:rPr lang="en-US" sz="2499" spc="49">
                <a:solidFill>
                  <a:srgbClr val="000000"/>
                </a:solidFill>
                <a:latin typeface="Montserrat"/>
                <a:ea typeface="Montserrat"/>
                <a:cs typeface="Montserrat"/>
                <a:sym typeface="Montserrat"/>
              </a:rPr>
              <a:t>. </a:t>
            </a:r>
          </a:p>
          <a:p>
            <a:pPr algn="l">
              <a:lnSpc>
                <a:spcPts val="3899"/>
              </a:lnSpc>
            </a:pPr>
          </a:p>
          <a:p>
            <a:pPr algn="l">
              <a:lnSpc>
                <a:spcPts val="3899"/>
              </a:lnSpc>
            </a:pPr>
            <a:r>
              <a:rPr lang="en-US" sz="2499" spc="49">
                <a:solidFill>
                  <a:srgbClr val="000000"/>
                </a:solidFill>
                <a:latin typeface="Montserrat"/>
                <a:ea typeface="Montserrat"/>
                <a:cs typeface="Montserrat"/>
                <a:sym typeface="Montserrat"/>
              </a:rPr>
              <a:t>En ella tendrás ejercicios matemáticos complejos a resolver con las estructuras básicas de cualquier lenguaje de programación: </a:t>
            </a:r>
            <a:r>
              <a:rPr lang="en-US" sz="2499" spc="49">
                <a:solidFill>
                  <a:srgbClr val="CC1114"/>
                </a:solidFill>
                <a:latin typeface="Montserrat"/>
                <a:ea typeface="Montserrat"/>
                <a:cs typeface="Montserrat"/>
                <a:sym typeface="Montserrat"/>
              </a:rPr>
              <a:t>condicionales y bucles</a:t>
            </a:r>
            <a:r>
              <a:rPr lang="en-US" sz="2499" spc="49">
                <a:solidFill>
                  <a:srgbClr val="000000"/>
                </a:solidFill>
                <a:latin typeface="Montserrat"/>
                <a:ea typeface="Montserrat"/>
                <a:cs typeface="Montserrat"/>
                <a:sym typeface="Montserrat"/>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DAGRmxKJ3AM</dc:identifier>
  <dcterms:modified xsi:type="dcterms:W3CDTF">2011-08-01T06:04:30Z</dcterms:modified>
  <cp:revision>1</cp:revision>
  <dc:title>Clase 3</dc:title>
</cp:coreProperties>
</file>