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Bebas Neue" charset="1" panose="00000500000000000000"/>
      <p:regular r:id="rId16"/>
    </p:embeddedFont>
    <p:embeddedFont>
      <p:font typeface="Montserrat" charset="1" panose="00000500000000000000"/>
      <p:regular r:id="rId17"/>
    </p:embeddedFont>
    <p:embeddedFont>
      <p:font typeface="Bebas Neue Bold" charset="1" panose="020B0606020202050201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82455" y="5437237"/>
            <a:ext cx="14424393" cy="0"/>
          </a:xfrm>
          <a:prstGeom prst="line">
            <a:avLst/>
          </a:prstGeom>
          <a:ln cap="flat" w="85725">
            <a:solidFill>
              <a:srgbClr val="B3070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6276700" y="8557842"/>
            <a:ext cx="1400917" cy="1400917"/>
            <a:chOff x="0" y="0"/>
            <a:chExt cx="1867889" cy="186788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867889" cy="1867889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49579" y="49579"/>
              <a:ext cx="1768731" cy="1768731"/>
            </a:xfrm>
            <a:custGeom>
              <a:avLst/>
              <a:gdLst/>
              <a:ahLst/>
              <a:cxnLst/>
              <a:rect r="r" b="b" t="t" l="l"/>
              <a:pathLst>
                <a:path h="1768731" w="1768731">
                  <a:moveTo>
                    <a:pt x="0" y="0"/>
                  </a:moveTo>
                  <a:lnTo>
                    <a:pt x="1768731" y="0"/>
                  </a:lnTo>
                  <a:lnTo>
                    <a:pt x="1768731" y="1768731"/>
                  </a:lnTo>
                  <a:lnTo>
                    <a:pt x="0" y="17687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821535" y="3551725"/>
            <a:ext cx="14644931" cy="1529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7"/>
              </a:lnSpc>
            </a:pPr>
            <a:r>
              <a:rPr lang="en-US" sz="8998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Curso de Javascript Desde Cero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12581" y="5878020"/>
            <a:ext cx="9462838" cy="820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72"/>
              </a:lnSpc>
            </a:pPr>
            <a:r>
              <a:rPr lang="en-US" sz="483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Clase 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5143500"/>
            <a:ext cx="10192795" cy="0"/>
          </a:xfrm>
          <a:prstGeom prst="line">
            <a:avLst/>
          </a:prstGeom>
          <a:ln cap="flat" w="66675">
            <a:solidFill>
              <a:srgbClr val="B3070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569915" y="3988198"/>
            <a:ext cx="7025086" cy="99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93"/>
              </a:lnSpc>
            </a:pPr>
            <a:r>
              <a:rPr lang="en-US" b="true" sz="5781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Gracias por ver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69915" y="5176837"/>
            <a:ext cx="702508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Curso de JavaScript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4744900" y="4982447"/>
            <a:ext cx="1172803" cy="117280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3070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691345" y="745290"/>
            <a:ext cx="3905228" cy="3905228"/>
            <a:chOff x="0" y="0"/>
            <a:chExt cx="3331210" cy="33312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31210" cy="3331210"/>
            </a:xfrm>
            <a:custGeom>
              <a:avLst/>
              <a:gdLst/>
              <a:ahLst/>
              <a:cxnLst/>
              <a:rect r="r" b="b" t="t" l="l"/>
              <a:pathLst>
                <a:path h="3331210" w="3331210">
                  <a:moveTo>
                    <a:pt x="0" y="0"/>
                  </a:moveTo>
                  <a:lnTo>
                    <a:pt x="3331210" y="0"/>
                  </a:lnTo>
                  <a:cubicBezTo>
                    <a:pt x="3331210" y="1840230"/>
                    <a:pt x="1840230" y="3331210"/>
                    <a:pt x="0" y="3331210"/>
                  </a:cubicBez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6666" r="0" b="-16666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9652276" y="3123965"/>
            <a:ext cx="4039069" cy="4039069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0" y="0"/>
                  </a:moveTo>
                  <a:cubicBezTo>
                    <a:pt x="0" y="3506470"/>
                    <a:pt x="2843530" y="6350000"/>
                    <a:pt x="6350000" y="6350000"/>
                  </a:cubicBezTo>
                  <a:lnTo>
                    <a:pt x="635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6A6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16195657" y="8557842"/>
            <a:ext cx="1400917" cy="1400917"/>
            <a:chOff x="0" y="0"/>
            <a:chExt cx="1867889" cy="186788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867889" cy="1867889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49579" y="49579"/>
              <a:ext cx="1768731" cy="1768731"/>
            </a:xfrm>
            <a:custGeom>
              <a:avLst/>
              <a:gdLst/>
              <a:ahLst/>
              <a:cxnLst/>
              <a:rect r="r" b="b" t="t" l="l"/>
              <a:pathLst>
                <a:path h="1768731" w="1768731">
                  <a:moveTo>
                    <a:pt x="0" y="0"/>
                  </a:moveTo>
                  <a:lnTo>
                    <a:pt x="1768731" y="0"/>
                  </a:lnTo>
                  <a:lnTo>
                    <a:pt x="1768731" y="1768731"/>
                  </a:lnTo>
                  <a:lnTo>
                    <a:pt x="0" y="17687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96760" y="2970112"/>
            <a:ext cx="12329160" cy="393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3" indent="-269876" lvl="1">
              <a:lnSpc>
                <a:spcPts val="3900"/>
              </a:lnSpc>
              <a:buFont typeface="Arial"/>
              <a:buChar char="•"/>
            </a:pPr>
            <a:r>
              <a:rPr lang="en-US" sz="2500" spc="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Qué es JavaScript?</a:t>
            </a:r>
          </a:p>
          <a:p>
            <a:pPr algn="l" marL="539753" indent="-269876" lvl="1">
              <a:lnSpc>
                <a:spcPts val="3900"/>
              </a:lnSpc>
              <a:buFont typeface="Arial"/>
              <a:buChar char="•"/>
            </a:pPr>
            <a:r>
              <a:rPr lang="en-US" sz="2500" spc="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Por qué estudiarlo?</a:t>
            </a:r>
          </a:p>
          <a:p>
            <a:pPr algn="l" marL="539753" indent="-269876" lvl="1">
              <a:lnSpc>
                <a:spcPts val="3900"/>
              </a:lnSpc>
              <a:buFont typeface="Arial"/>
              <a:buChar char="•"/>
            </a:pPr>
            <a:r>
              <a:rPr lang="en-US" sz="2500" spc="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Prerrequisitos del curso</a:t>
            </a:r>
          </a:p>
          <a:p>
            <a:pPr algn="l" marL="539753" indent="-269876" lvl="1">
              <a:lnSpc>
                <a:spcPts val="3900"/>
              </a:lnSpc>
              <a:buFont typeface="Arial"/>
              <a:buChar char="•"/>
            </a:pPr>
            <a:r>
              <a:rPr lang="en-US" sz="2500" spc="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Mostrar mensajes en pantalla y por consola</a:t>
            </a:r>
          </a:p>
          <a:p>
            <a:pPr algn="l" marL="539753" indent="-269876" lvl="1">
              <a:lnSpc>
                <a:spcPts val="3900"/>
              </a:lnSpc>
              <a:buFont typeface="Arial"/>
              <a:buChar char="•"/>
            </a:pPr>
            <a:r>
              <a:rPr lang="en-US" sz="2500" spc="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Variables</a:t>
            </a:r>
          </a:p>
          <a:p>
            <a:pPr algn="l" marL="539753" indent="-269876" lvl="1">
              <a:lnSpc>
                <a:spcPts val="3900"/>
              </a:lnSpc>
              <a:buFont typeface="Arial"/>
              <a:buChar char="•"/>
            </a:pPr>
            <a:r>
              <a:rPr lang="en-US" sz="2500" spc="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Tipos de datos</a:t>
            </a:r>
          </a:p>
          <a:p>
            <a:pPr algn="l" marL="539753" indent="-269876" lvl="1">
              <a:lnSpc>
                <a:spcPts val="3900"/>
              </a:lnSpc>
              <a:buFont typeface="Arial"/>
              <a:buChar char="•"/>
            </a:pPr>
            <a:r>
              <a:rPr lang="en-US" sz="2500" spc="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Operadores</a:t>
            </a:r>
          </a:p>
          <a:p>
            <a:pPr algn="l" marL="539753" indent="-269876" lvl="1">
              <a:lnSpc>
                <a:spcPts val="3900"/>
              </a:lnSpc>
              <a:buFont typeface="Arial"/>
              <a:buChar char="•"/>
            </a:pPr>
            <a:r>
              <a:rPr lang="en-US" sz="2500" spc="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Comentarios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46503" y="1369684"/>
            <a:ext cx="1172803" cy="117280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3070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613543" y="1737011"/>
            <a:ext cx="1201237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5000">
                <a:solidFill>
                  <a:srgbClr val="CC1114"/>
                </a:solidFill>
                <a:latin typeface="Bebas Neue"/>
                <a:ea typeface="Bebas Neue"/>
                <a:cs typeface="Bebas Neue"/>
                <a:sym typeface="Bebas Neue"/>
              </a:rPr>
              <a:t>contenido Del vídeo</a:t>
            </a:r>
          </a:p>
        </p:txBody>
      </p:sp>
      <p:sp>
        <p:nvSpPr>
          <p:cNvPr name="AutoShape 7" id="7"/>
          <p:cNvSpPr/>
          <p:nvPr/>
        </p:nvSpPr>
        <p:spPr>
          <a:xfrm>
            <a:off x="9206190" y="9182676"/>
            <a:ext cx="9119981" cy="66675"/>
          </a:xfrm>
          <a:prstGeom prst="line">
            <a:avLst/>
          </a:prstGeom>
          <a:ln cap="flat" w="66675">
            <a:solidFill>
              <a:srgbClr val="B3070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8033396" y="8639712"/>
            <a:ext cx="1172803" cy="117280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3644321" y="9775296"/>
            <a:ext cx="443047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3000">
                <a:solidFill>
                  <a:srgbClr val="737373"/>
                </a:solidFill>
                <a:latin typeface="Bebas Neue"/>
                <a:ea typeface="Bebas Neue"/>
                <a:cs typeface="Bebas Neue"/>
                <a:sym typeface="Bebas Neue"/>
              </a:rPr>
              <a:t>Clase 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6503" y="1369684"/>
            <a:ext cx="1172803" cy="117280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10800000">
            <a:off x="14074876" y="0"/>
            <a:ext cx="4213124" cy="4213124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0" y="0"/>
                  </a:moveTo>
                  <a:lnTo>
                    <a:pt x="0" y="6350000"/>
                  </a:lnTo>
                  <a:lnTo>
                    <a:pt x="6350000" y="6350000"/>
                  </a:lnTo>
                  <a:cubicBezTo>
                    <a:pt x="6350000" y="2843530"/>
                    <a:pt x="3506470" y="0"/>
                    <a:pt x="0" y="0"/>
                  </a:cubicBezTo>
                  <a:close/>
                </a:path>
              </a:pathLst>
            </a:custGeom>
            <a:solidFill>
              <a:srgbClr val="A6A6A6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2562599" y="2979637"/>
            <a:ext cx="8866564" cy="530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499" spc="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JavaScript es un lenguaje de programación dinámico y de alto nivel que se utiliza principalmente en el desarrollo web para crear interactividad en las páginas.</a:t>
            </a:r>
          </a:p>
          <a:p>
            <a:pPr algn="l">
              <a:lnSpc>
                <a:spcPts val="3899"/>
              </a:lnSpc>
            </a:pPr>
          </a:p>
          <a:p>
            <a:pPr algn="l">
              <a:lnSpc>
                <a:spcPts val="3899"/>
              </a:lnSpc>
            </a:pPr>
            <a:r>
              <a:rPr lang="en-US" sz="2499" spc="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 un lenguaje orientado a objetos, pero se basa en un sistema de prototipos en lugar de clases.</a:t>
            </a:r>
          </a:p>
          <a:p>
            <a:pPr algn="l">
              <a:lnSpc>
                <a:spcPts val="3899"/>
              </a:lnSpc>
            </a:pPr>
          </a:p>
          <a:p>
            <a:pPr algn="l">
              <a:lnSpc>
                <a:spcPts val="3899"/>
              </a:lnSpc>
            </a:pPr>
            <a:r>
              <a:rPr lang="en-US" sz="2499" spc="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 un lenguaje interpretado lo que quiere decir que no necesita de un paso de compilación previo sino que se compila mientras se ejecuta la aplicación.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62599" y="1737011"/>
            <a:ext cx="8866564" cy="60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5000">
                <a:solidFill>
                  <a:srgbClr val="CC1114"/>
                </a:solidFill>
                <a:latin typeface="Bebas Neue"/>
                <a:ea typeface="Bebas Neue"/>
                <a:cs typeface="Bebas Neue"/>
                <a:sym typeface="Bebas Neue"/>
              </a:rPr>
              <a:t>Qué es Javascript?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53871" y="9775296"/>
            <a:ext cx="422092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3000">
                <a:solidFill>
                  <a:srgbClr val="737373"/>
                </a:solidFill>
                <a:latin typeface="Bebas Neue"/>
                <a:ea typeface="Bebas Neue"/>
                <a:cs typeface="Bebas Neue"/>
                <a:sym typeface="Bebas Neue"/>
              </a:rPr>
              <a:t>Clase 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6747">
            <a:off x="9206123" y="9050207"/>
            <a:ext cx="9119981" cy="0"/>
          </a:xfrm>
          <a:prstGeom prst="line">
            <a:avLst/>
          </a:prstGeom>
          <a:ln cap="flat" w="66675">
            <a:solidFill>
              <a:srgbClr val="B3070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746503" y="1369684"/>
            <a:ext cx="1172803" cy="117280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3070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7774457"/>
            <a:ext cx="2512543" cy="2512543"/>
            <a:chOff x="0" y="0"/>
            <a:chExt cx="3331210" cy="33312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31210" cy="3331210"/>
            </a:xfrm>
            <a:custGeom>
              <a:avLst/>
              <a:gdLst/>
              <a:ahLst/>
              <a:cxnLst/>
              <a:rect r="r" b="b" t="t" l="l"/>
              <a:pathLst>
                <a:path h="3331210" w="3331210">
                  <a:moveTo>
                    <a:pt x="0" y="0"/>
                  </a:moveTo>
                  <a:lnTo>
                    <a:pt x="3331210" y="0"/>
                  </a:lnTo>
                  <a:cubicBezTo>
                    <a:pt x="3331210" y="1840230"/>
                    <a:pt x="1840230" y="3331210"/>
                    <a:pt x="0" y="3331210"/>
                  </a:cubicBez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6666" r="0" b="-16666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1245547" y="1369684"/>
            <a:ext cx="6435903" cy="5619364"/>
          </a:xfrm>
          <a:custGeom>
            <a:avLst/>
            <a:gdLst/>
            <a:ahLst/>
            <a:cxnLst/>
            <a:rect r="r" b="b" t="t" l="l"/>
            <a:pathLst>
              <a:path h="5619364" w="6435903">
                <a:moveTo>
                  <a:pt x="0" y="0"/>
                </a:moveTo>
                <a:lnTo>
                  <a:pt x="6435903" y="0"/>
                </a:lnTo>
                <a:lnTo>
                  <a:pt x="6435903" y="5619364"/>
                </a:lnTo>
                <a:lnTo>
                  <a:pt x="0" y="56193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1217" t="-20560" r="-42821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79235" y="1737011"/>
            <a:ext cx="13329529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500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Por qué estudiarlo?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79235" y="2735234"/>
            <a:ext cx="7845383" cy="3104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5"/>
              </a:lnSpc>
            </a:pPr>
            <a:r>
              <a:rPr lang="en-US" sz="2304" spc="4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JavaScript es uno de los lenguajes con mayor oferta laboral actualmente, es muy sencillo y fácil de aprender y se puede usar para casi cualquier cosa, desde desarrollo frontend y backend hasta desarrollo móvil, desarrollo de aplicaciones de escritorio, videojuegos e incluso inteligencia artificial y machine learning.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930071" y="9775296"/>
            <a:ext cx="414472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3000">
                <a:solidFill>
                  <a:srgbClr val="737373"/>
                </a:solidFill>
                <a:latin typeface="Bebas Neue"/>
                <a:ea typeface="Bebas Neue"/>
                <a:cs typeface="Bebas Neue"/>
                <a:sym typeface="Bebas Neue"/>
              </a:rPr>
              <a:t>clase 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6503" y="1369684"/>
            <a:ext cx="1172803" cy="117280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0" y="6073876"/>
            <a:ext cx="4213124" cy="4213124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0" y="0"/>
                  </a:moveTo>
                  <a:lnTo>
                    <a:pt x="0" y="6350000"/>
                  </a:lnTo>
                  <a:lnTo>
                    <a:pt x="6350000" y="6350000"/>
                  </a:lnTo>
                  <a:cubicBezTo>
                    <a:pt x="6350000" y="2843530"/>
                    <a:pt x="3506470" y="0"/>
                    <a:pt x="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6666" r="0" b="-16666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6653224" y="4257976"/>
            <a:ext cx="1304649" cy="1629630"/>
            <a:chOff x="0" y="0"/>
            <a:chExt cx="451948" cy="56452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51948" cy="564526"/>
            </a:xfrm>
            <a:custGeom>
              <a:avLst/>
              <a:gdLst/>
              <a:ahLst/>
              <a:cxnLst/>
              <a:rect r="r" b="b" t="t" l="l"/>
              <a:pathLst>
                <a:path h="564526" w="451948">
                  <a:moveTo>
                    <a:pt x="225974" y="0"/>
                  </a:moveTo>
                  <a:lnTo>
                    <a:pt x="225974" y="0"/>
                  </a:lnTo>
                  <a:cubicBezTo>
                    <a:pt x="350776" y="0"/>
                    <a:pt x="451948" y="101172"/>
                    <a:pt x="451948" y="225974"/>
                  </a:cubicBezTo>
                  <a:lnTo>
                    <a:pt x="451948" y="338552"/>
                  </a:lnTo>
                  <a:cubicBezTo>
                    <a:pt x="451948" y="398484"/>
                    <a:pt x="428140" y="455961"/>
                    <a:pt x="385762" y="498339"/>
                  </a:cubicBezTo>
                  <a:cubicBezTo>
                    <a:pt x="343383" y="540718"/>
                    <a:pt x="285906" y="564526"/>
                    <a:pt x="225974" y="564526"/>
                  </a:cubicBezTo>
                  <a:lnTo>
                    <a:pt x="225974" y="564526"/>
                  </a:lnTo>
                  <a:cubicBezTo>
                    <a:pt x="166042" y="564526"/>
                    <a:pt x="108565" y="540718"/>
                    <a:pt x="66186" y="498339"/>
                  </a:cubicBezTo>
                  <a:cubicBezTo>
                    <a:pt x="23808" y="455961"/>
                    <a:pt x="0" y="398484"/>
                    <a:pt x="0" y="338552"/>
                  </a:cubicBezTo>
                  <a:lnTo>
                    <a:pt x="0" y="225974"/>
                  </a:lnTo>
                  <a:cubicBezTo>
                    <a:pt x="0" y="166042"/>
                    <a:pt x="23808" y="108565"/>
                    <a:pt x="66186" y="66186"/>
                  </a:cubicBezTo>
                  <a:cubicBezTo>
                    <a:pt x="108565" y="23808"/>
                    <a:pt x="166042" y="0"/>
                    <a:pt x="22597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51948" cy="602626"/>
            </a:xfrm>
            <a:prstGeom prst="rect">
              <a:avLst/>
            </a:prstGeom>
          </p:spPr>
          <p:txBody>
            <a:bodyPr anchor="ctr" rtlCol="false" tIns="38623" lIns="38623" bIns="38623" rIns="38623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418535" y="4257976"/>
            <a:ext cx="1161244" cy="1629630"/>
            <a:chOff x="0" y="0"/>
            <a:chExt cx="402270" cy="56452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2270" cy="564526"/>
            </a:xfrm>
            <a:custGeom>
              <a:avLst/>
              <a:gdLst/>
              <a:ahLst/>
              <a:cxnLst/>
              <a:rect r="r" b="b" t="t" l="l"/>
              <a:pathLst>
                <a:path h="564526" w="402270">
                  <a:moveTo>
                    <a:pt x="201135" y="0"/>
                  </a:moveTo>
                  <a:lnTo>
                    <a:pt x="201135" y="0"/>
                  </a:lnTo>
                  <a:cubicBezTo>
                    <a:pt x="254480" y="0"/>
                    <a:pt x="305639" y="21191"/>
                    <a:pt x="343359" y="58911"/>
                  </a:cubicBezTo>
                  <a:cubicBezTo>
                    <a:pt x="381080" y="96631"/>
                    <a:pt x="402270" y="147791"/>
                    <a:pt x="402270" y="201135"/>
                  </a:cubicBezTo>
                  <a:lnTo>
                    <a:pt x="402270" y="363390"/>
                  </a:lnTo>
                  <a:cubicBezTo>
                    <a:pt x="402270" y="416735"/>
                    <a:pt x="381080" y="467894"/>
                    <a:pt x="343359" y="505615"/>
                  </a:cubicBezTo>
                  <a:cubicBezTo>
                    <a:pt x="305639" y="543335"/>
                    <a:pt x="254480" y="564526"/>
                    <a:pt x="201135" y="564526"/>
                  </a:cubicBezTo>
                  <a:lnTo>
                    <a:pt x="201135" y="564526"/>
                  </a:lnTo>
                  <a:cubicBezTo>
                    <a:pt x="147791" y="564526"/>
                    <a:pt x="96631" y="543335"/>
                    <a:pt x="58911" y="505615"/>
                  </a:cubicBezTo>
                  <a:cubicBezTo>
                    <a:pt x="21191" y="467894"/>
                    <a:pt x="0" y="416735"/>
                    <a:pt x="0" y="363390"/>
                  </a:cubicBezTo>
                  <a:lnTo>
                    <a:pt x="0" y="201135"/>
                  </a:lnTo>
                  <a:cubicBezTo>
                    <a:pt x="0" y="147791"/>
                    <a:pt x="21191" y="96631"/>
                    <a:pt x="58911" y="58911"/>
                  </a:cubicBezTo>
                  <a:cubicBezTo>
                    <a:pt x="96631" y="21191"/>
                    <a:pt x="147791" y="0"/>
                    <a:pt x="20113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02270" cy="602626"/>
            </a:xfrm>
            <a:prstGeom prst="rect">
              <a:avLst/>
            </a:prstGeom>
          </p:spPr>
          <p:txBody>
            <a:bodyPr anchor="ctr" rtlCol="false" tIns="38623" lIns="38623" bIns="38623" rIns="38623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363280" y="4220029"/>
            <a:ext cx="1853847" cy="1853847"/>
          </a:xfrm>
          <a:custGeom>
            <a:avLst/>
            <a:gdLst/>
            <a:ahLst/>
            <a:cxnLst/>
            <a:rect r="r" b="b" t="t" l="l"/>
            <a:pathLst>
              <a:path h="1853847" w="1853847">
                <a:moveTo>
                  <a:pt x="0" y="0"/>
                </a:moveTo>
                <a:lnTo>
                  <a:pt x="1853847" y="0"/>
                </a:lnTo>
                <a:lnTo>
                  <a:pt x="1853847" y="1853847"/>
                </a:lnTo>
                <a:lnTo>
                  <a:pt x="0" y="1853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069904" y="4216577"/>
            <a:ext cx="1853847" cy="1853847"/>
          </a:xfrm>
          <a:custGeom>
            <a:avLst/>
            <a:gdLst/>
            <a:ahLst/>
            <a:cxnLst/>
            <a:rect r="r" b="b" t="t" l="l"/>
            <a:pathLst>
              <a:path h="1853847" w="1853847">
                <a:moveTo>
                  <a:pt x="0" y="0"/>
                </a:moveTo>
                <a:lnTo>
                  <a:pt x="1853847" y="0"/>
                </a:lnTo>
                <a:lnTo>
                  <a:pt x="1853847" y="1853846"/>
                </a:lnTo>
                <a:lnTo>
                  <a:pt x="0" y="18538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674327" y="4672709"/>
            <a:ext cx="941582" cy="941582"/>
          </a:xfrm>
          <a:custGeom>
            <a:avLst/>
            <a:gdLst/>
            <a:ahLst/>
            <a:cxnLst/>
            <a:rect r="r" b="b" t="t" l="l"/>
            <a:pathLst>
              <a:path h="941582" w="941582">
                <a:moveTo>
                  <a:pt x="0" y="0"/>
                </a:moveTo>
                <a:lnTo>
                  <a:pt x="941582" y="0"/>
                </a:lnTo>
                <a:lnTo>
                  <a:pt x="941582" y="941582"/>
                </a:lnTo>
                <a:lnTo>
                  <a:pt x="0" y="9415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3682421" y="9775296"/>
            <a:ext cx="439237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3000">
                <a:solidFill>
                  <a:srgbClr val="737373"/>
                </a:solidFill>
                <a:latin typeface="Bebas Neue"/>
                <a:ea typeface="Bebas Neue"/>
                <a:cs typeface="Bebas Neue"/>
                <a:sym typeface="Bebas Neue"/>
              </a:rPr>
              <a:t>Clase 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562599" y="2447238"/>
            <a:ext cx="8866564" cy="1038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8" indent="-291464" lvl="1">
              <a:lnSpc>
                <a:spcPts val="4211"/>
              </a:lnSpc>
              <a:buFont typeface="Arial"/>
              <a:buChar char="•"/>
            </a:pPr>
            <a:r>
              <a:rPr lang="en-US" sz="2699" spc="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Conocimientos básicos de HTML y CSS</a:t>
            </a:r>
          </a:p>
          <a:p>
            <a:pPr algn="l" marL="582928" indent="-291464" lvl="1">
              <a:lnSpc>
                <a:spcPts val="4211"/>
              </a:lnSpc>
              <a:buFont typeface="Arial"/>
              <a:buChar char="•"/>
            </a:pPr>
            <a:r>
              <a:rPr lang="en-US" sz="2699" spc="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Tener instalado VSCode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562599" y="1737011"/>
            <a:ext cx="8866564" cy="60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5000">
                <a:solidFill>
                  <a:srgbClr val="B3070B"/>
                </a:solidFill>
                <a:latin typeface="Bebas Neue"/>
                <a:ea typeface="Bebas Neue"/>
                <a:cs typeface="Bebas Neue"/>
                <a:sym typeface="Bebas Neue"/>
              </a:rPr>
              <a:t>Prerrequisitos del curso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69993" y="2124894"/>
            <a:ext cx="8645108" cy="141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499" spc="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Básicamente es una caja que nos permite guardar información que luego será utilizada a lo largo del programa.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765584"/>
            <a:ext cx="8110537" cy="684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2"/>
              </a:lnSpc>
            </a:pPr>
            <a:r>
              <a:rPr lang="en-US" sz="5800">
                <a:solidFill>
                  <a:srgbClr val="CC1114"/>
                </a:solidFill>
                <a:latin typeface="Bebas Neue"/>
                <a:ea typeface="Bebas Neue"/>
                <a:cs typeface="Bebas Neue"/>
                <a:sym typeface="Bebas Neue"/>
              </a:rPr>
              <a:t>Variables</a:t>
            </a:r>
          </a:p>
        </p:txBody>
      </p:sp>
      <p:sp>
        <p:nvSpPr>
          <p:cNvPr name="AutoShape 4" id="4"/>
          <p:cNvSpPr/>
          <p:nvPr/>
        </p:nvSpPr>
        <p:spPr>
          <a:xfrm>
            <a:off x="6435361" y="1028700"/>
            <a:ext cx="11852639" cy="0"/>
          </a:xfrm>
          <a:prstGeom prst="line">
            <a:avLst/>
          </a:prstGeom>
          <a:ln cap="flat" w="66675">
            <a:solidFill>
              <a:srgbClr val="B3070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5262558" y="442298"/>
            <a:ext cx="1172803" cy="117280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793774" y="3544119"/>
            <a:ext cx="3397547" cy="3397547"/>
          </a:xfrm>
          <a:custGeom>
            <a:avLst/>
            <a:gdLst/>
            <a:ahLst/>
            <a:cxnLst/>
            <a:rect r="r" b="b" t="t" l="l"/>
            <a:pathLst>
              <a:path h="3397547" w="3397547">
                <a:moveTo>
                  <a:pt x="0" y="0"/>
                </a:moveTo>
                <a:lnTo>
                  <a:pt x="3397546" y="0"/>
                </a:lnTo>
                <a:lnTo>
                  <a:pt x="3397546" y="3397547"/>
                </a:lnTo>
                <a:lnTo>
                  <a:pt x="0" y="33975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169993" y="1510327"/>
            <a:ext cx="4761296" cy="565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b="true" sz="3000" spc="60">
                <a:solidFill>
                  <a:srgbClr val="CC1114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Qué es una Variable?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006271" y="9775296"/>
            <a:ext cx="406852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3000">
                <a:solidFill>
                  <a:srgbClr val="737373"/>
                </a:solidFill>
                <a:latin typeface="Bebas Neue"/>
                <a:ea typeface="Bebas Neue"/>
                <a:cs typeface="Bebas Neue"/>
                <a:sym typeface="Bebas Neue"/>
              </a:rPr>
              <a:t>Clase 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69993" y="7320256"/>
            <a:ext cx="8645108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499" spc="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Existen dos tipos de variables, las constantes y las normales. Las constantes se declaran con la palabra reservada </a:t>
            </a:r>
            <a:r>
              <a:rPr lang="en-US" sz="2499" spc="49">
                <a:solidFill>
                  <a:srgbClr val="CC1114"/>
                </a:solidFill>
                <a:latin typeface="Montserrat"/>
                <a:ea typeface="Montserrat"/>
                <a:cs typeface="Montserrat"/>
                <a:sym typeface="Montserrat"/>
              </a:rPr>
              <a:t>const </a:t>
            </a:r>
            <a:r>
              <a:rPr lang="en-US" sz="2499" spc="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 las normales con las palabras reservadas,</a:t>
            </a:r>
            <a:r>
              <a:rPr lang="en-US" sz="2499" spc="49">
                <a:solidFill>
                  <a:srgbClr val="CC1114"/>
                </a:solidFill>
                <a:latin typeface="Montserrat"/>
                <a:ea typeface="Montserrat"/>
                <a:cs typeface="Montserrat"/>
                <a:sym typeface="Montserrat"/>
              </a:rPr>
              <a:t> var </a:t>
            </a:r>
            <a:r>
              <a:rPr lang="en-US" sz="2499" spc="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-US" sz="2499" spc="49">
                <a:solidFill>
                  <a:srgbClr val="CC1114"/>
                </a:solidFill>
                <a:latin typeface="Montserrat"/>
                <a:ea typeface="Montserrat"/>
                <a:cs typeface="Montserrat"/>
                <a:sym typeface="Montserrat"/>
              </a:rPr>
              <a:t> let</a:t>
            </a:r>
            <a:r>
              <a:rPr lang="en-US" sz="2499" spc="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80823" y="2989162"/>
            <a:ext cx="8866564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99"/>
              </a:lnSpc>
            </a:pPr>
            <a:r>
              <a:rPr lang="en-US" sz="2499" spc="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Para nombrar una variable en JavaScript, hay un par de reglas que se deben seguir: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780823" y="1737011"/>
            <a:ext cx="8866564" cy="60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5000">
                <a:solidFill>
                  <a:srgbClr val="CC1114"/>
                </a:solidFill>
                <a:latin typeface="Bebas Neue"/>
                <a:ea typeface="Bebas Neue"/>
                <a:cs typeface="Bebas Neue"/>
                <a:sym typeface="Bebas Neue"/>
              </a:rPr>
              <a:t>Reglas para nombrar una variable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516590" y="1369684"/>
            <a:ext cx="1172803" cy="117280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3070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729458" y="2564278"/>
            <a:ext cx="2560172" cy="2560172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0" y="0"/>
                  </a:moveTo>
                  <a:cubicBezTo>
                    <a:pt x="0" y="3506470"/>
                    <a:pt x="2843530" y="6350000"/>
                    <a:pt x="6350000" y="6350000"/>
                  </a:cubicBezTo>
                  <a:lnTo>
                    <a:pt x="635000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33333" r="0" b="0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729458" y="5147606"/>
            <a:ext cx="2560172" cy="2560172"/>
            <a:chOff x="0" y="0"/>
            <a:chExt cx="3331210" cy="33312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331210" cy="3331210"/>
            </a:xfrm>
            <a:custGeom>
              <a:avLst/>
              <a:gdLst/>
              <a:ahLst/>
              <a:cxnLst/>
              <a:rect r="r" b="b" t="t" l="l"/>
              <a:pathLst>
                <a:path h="3331210" w="3331210">
                  <a:moveTo>
                    <a:pt x="3331210" y="3331210"/>
                  </a:moveTo>
                  <a:lnTo>
                    <a:pt x="0" y="3331210"/>
                  </a:lnTo>
                  <a:cubicBezTo>
                    <a:pt x="0" y="1490980"/>
                    <a:pt x="1490980" y="0"/>
                    <a:pt x="3331210" y="0"/>
                  </a:cubicBezTo>
                  <a:lnTo>
                    <a:pt x="3331210" y="3331210"/>
                  </a:lnTo>
                  <a:close/>
                </a:path>
              </a:pathLst>
            </a:custGeom>
            <a:blipFill>
              <a:blip r:embed="rId2"/>
              <a:stretch>
                <a:fillRect l="0" t="-16666" r="0" b="-16666"/>
              </a:stretch>
            </a:blipFill>
          </p:spPr>
        </p:sp>
      </p:grpSp>
      <p:sp>
        <p:nvSpPr>
          <p:cNvPr name="AutoShape 11" id="11"/>
          <p:cNvSpPr/>
          <p:nvPr/>
        </p:nvSpPr>
        <p:spPr>
          <a:xfrm rot="15562">
            <a:off x="3375099" y="9007417"/>
            <a:ext cx="14951073" cy="0"/>
          </a:xfrm>
          <a:prstGeom prst="line">
            <a:avLst/>
          </a:prstGeom>
          <a:ln cap="flat" w="66675">
            <a:solidFill>
              <a:srgbClr val="B3070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729458" y="7726828"/>
            <a:ext cx="2560172" cy="2560172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0" y="0"/>
                  </a:moveTo>
                  <a:lnTo>
                    <a:pt x="0" y="6350000"/>
                  </a:lnTo>
                  <a:lnTo>
                    <a:pt x="6350000" y="6350000"/>
                  </a:lnTo>
                  <a:cubicBezTo>
                    <a:pt x="6350000" y="2843530"/>
                    <a:pt x="3506470" y="0"/>
                    <a:pt x="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6666" r="0" b="-16666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729458" y="-14944"/>
            <a:ext cx="2560172" cy="2560172"/>
            <a:chOff x="0" y="0"/>
            <a:chExt cx="3331210" cy="333121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331210" cy="3331210"/>
            </a:xfrm>
            <a:custGeom>
              <a:avLst/>
              <a:gdLst/>
              <a:ahLst/>
              <a:cxnLst/>
              <a:rect r="r" b="b" t="t" l="l"/>
              <a:pathLst>
                <a:path h="3331210" w="3331210">
                  <a:moveTo>
                    <a:pt x="0" y="0"/>
                  </a:moveTo>
                  <a:lnTo>
                    <a:pt x="3331210" y="0"/>
                  </a:lnTo>
                  <a:cubicBezTo>
                    <a:pt x="3331210" y="1840230"/>
                    <a:pt x="1840230" y="3331210"/>
                    <a:pt x="0" y="3331210"/>
                  </a:cubicBez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6666" r="0" b="-16666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3606221" y="9775296"/>
            <a:ext cx="446857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3000">
                <a:solidFill>
                  <a:srgbClr val="737373"/>
                </a:solidFill>
                <a:latin typeface="Bebas Neue"/>
                <a:ea typeface="Bebas Neue"/>
                <a:cs typeface="Bebas Neue"/>
                <a:sym typeface="Bebas Neue"/>
              </a:rPr>
              <a:t>clase 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780823" y="4191000"/>
            <a:ext cx="8866564" cy="239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899"/>
              </a:lnSpc>
              <a:buFont typeface="Arial"/>
              <a:buChar char="•"/>
            </a:pPr>
            <a:r>
              <a:rPr lang="en-US" sz="2499" spc="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 deben comenzar con un número</a:t>
            </a:r>
          </a:p>
          <a:p>
            <a:pPr algn="just" marL="539749" indent="-269875" lvl="1">
              <a:lnSpc>
                <a:spcPts val="3899"/>
              </a:lnSpc>
              <a:buFont typeface="Arial"/>
              <a:buChar char="•"/>
            </a:pPr>
            <a:r>
              <a:rPr lang="en-US" sz="2499" spc="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 deben contener guiones (si pueden contener guiones bajos)</a:t>
            </a:r>
          </a:p>
          <a:p>
            <a:pPr algn="just" marL="539749" indent="-269875" lvl="1">
              <a:lnSpc>
                <a:spcPts val="3899"/>
              </a:lnSpc>
              <a:buFont typeface="Arial"/>
              <a:buChar char="•"/>
            </a:pPr>
            <a:r>
              <a:rPr lang="en-US" sz="2499" spc="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 deben contener caracteres especiales tales como #, &amp;, @, ^, ~, entre otros.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780823" y="6774328"/>
            <a:ext cx="8866564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99"/>
              </a:lnSpc>
            </a:pPr>
            <a:r>
              <a:rPr lang="en-US" sz="2499" spc="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 mejor es nombrarlas con el nombre específico de lo que van a contener.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5" y="995362"/>
            <a:ext cx="10665856" cy="0"/>
          </a:xfrm>
          <a:prstGeom prst="line">
            <a:avLst/>
          </a:prstGeom>
          <a:ln cap="flat" w="6667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3606221" y="9775296"/>
            <a:ext cx="446857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3000">
                <a:solidFill>
                  <a:srgbClr val="737373"/>
                </a:solidFill>
                <a:latin typeface="Bebas Neue"/>
                <a:ea typeface="Bebas Neue"/>
                <a:cs typeface="Bebas Neue"/>
                <a:sym typeface="Bebas Neue"/>
              </a:rPr>
              <a:t>Clase 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098612" y="1805602"/>
            <a:ext cx="6160688" cy="684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872"/>
              </a:lnSpc>
            </a:pPr>
            <a:r>
              <a:rPr lang="en-US" sz="5800">
                <a:solidFill>
                  <a:srgbClr val="CC1114"/>
                </a:solidFill>
                <a:latin typeface="Bebas Neue"/>
                <a:ea typeface="Bebas Neue"/>
                <a:cs typeface="Bebas Neue"/>
                <a:sym typeface="Bebas Neue"/>
              </a:rPr>
              <a:t>Tipos de datos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665921" y="408961"/>
            <a:ext cx="1172803" cy="117280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84544" y="1976290"/>
            <a:ext cx="8645108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499" spc="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 string es una cadena de caracteres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4544" y="1476989"/>
            <a:ext cx="4761296" cy="565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b="true" sz="3000" spc="60">
                <a:solidFill>
                  <a:srgbClr val="CC1114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Strings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4544" y="3181206"/>
            <a:ext cx="864510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499" spc="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 número normal, que puede ser negativo o decimal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4544" y="2620662"/>
            <a:ext cx="4761296" cy="565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b="true" sz="3000" spc="60">
                <a:solidFill>
                  <a:srgbClr val="CC1114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Números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84544" y="4850349"/>
            <a:ext cx="864510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499" spc="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 valor que solo tiene dos opciones, verdadero o falso.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84544" y="4314681"/>
            <a:ext cx="4761296" cy="565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b="true" sz="3000" spc="60">
                <a:solidFill>
                  <a:srgbClr val="CC1114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Booleanos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84544" y="6519492"/>
            <a:ext cx="864510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499" spc="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Significa no definido, como cuando no se inicializa una variable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84544" y="5983824"/>
            <a:ext cx="4761296" cy="565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b="true" sz="3000" spc="60">
                <a:solidFill>
                  <a:srgbClr val="CC1114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Undefined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84544" y="8188634"/>
            <a:ext cx="864510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499" spc="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Significa vacío, comúnmente asignado por el programador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84544" y="7652967"/>
            <a:ext cx="4761296" cy="565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b="true" sz="3000" spc="60">
                <a:solidFill>
                  <a:srgbClr val="CC1114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null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5" y="995362"/>
            <a:ext cx="10665856" cy="0"/>
          </a:xfrm>
          <a:prstGeom prst="line">
            <a:avLst/>
          </a:prstGeom>
          <a:ln cap="flat" w="6667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3606221" y="9775296"/>
            <a:ext cx="446857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3000">
                <a:solidFill>
                  <a:srgbClr val="737373"/>
                </a:solidFill>
                <a:latin typeface="Bebas Neue"/>
                <a:ea typeface="Bebas Neue"/>
                <a:cs typeface="Bebas Neue"/>
                <a:sym typeface="Bebas Neue"/>
              </a:rPr>
              <a:t>Clase 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098612" y="1805602"/>
            <a:ext cx="6160688" cy="684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872"/>
              </a:lnSpc>
            </a:pPr>
            <a:r>
              <a:rPr lang="en-US" sz="5800">
                <a:solidFill>
                  <a:srgbClr val="CC1114"/>
                </a:solidFill>
                <a:latin typeface="Bebas Neue"/>
                <a:ea typeface="Bebas Neue"/>
                <a:cs typeface="Bebas Neue"/>
                <a:sym typeface="Bebas Neue"/>
              </a:rPr>
              <a:t>Tipos de datos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665921" y="408961"/>
            <a:ext cx="1172803" cy="117280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84544" y="1976290"/>
            <a:ext cx="8645108" cy="141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499" spc="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Usado para representar números muy grandes en JavaScript, para evitar la pérdida de precisión en los cálculos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4544" y="1476989"/>
            <a:ext cx="4761296" cy="565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b="true" sz="3000" spc="60">
                <a:solidFill>
                  <a:srgbClr val="CC1114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Bigint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4544" y="4120263"/>
            <a:ext cx="864510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499" spc="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Básicamente son listas de datos, ejemplo, una carpeta que contiene varios archivos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4544" y="3630678"/>
            <a:ext cx="4761296" cy="565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b="true" sz="3000" spc="60">
                <a:solidFill>
                  <a:srgbClr val="CC1114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Arrays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84544" y="5781423"/>
            <a:ext cx="864510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499" spc="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Representa un tipo de dato más complejo que puede contener propiedades y métodos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84544" y="5291838"/>
            <a:ext cx="4761296" cy="565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b="true" sz="3000" spc="60">
                <a:solidFill>
                  <a:srgbClr val="CC1114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Objetos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DAGQ6Mqj-Tw</dc:identifier>
  <dcterms:modified xsi:type="dcterms:W3CDTF">2011-08-01T06:04:30Z</dcterms:modified>
  <cp:revision>1</cp:revision>
  <dc:title>Presentación de proyectos corporativo rojo y negro</dc:title>
</cp:coreProperties>
</file>