
<file path=[Content_Types].xml><?xml version="1.0" encoding="utf-8"?>
<Types xmlns="http://schemas.openxmlformats.org/package/2006/content-types">
  <Override PartName="/_rels/.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6.jpeg" ContentType="image/jpeg"/>
  <Override PartName="/ppt/media/image5.jpeg" ContentType="image/jpeg"/>
  <Override PartName="/ppt/media/image1.png" ContentType="image/png"/>
  <Override PartName="/ppt/media/image2.png" ContentType="image/png"/>
  <Override PartName="/ppt/media/image3.jpeg" ContentType="image/jpeg"/>
  <Override PartName="/ppt/media/image4.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s-VE"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s-V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VE"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s-V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s-VE" sz="4400" spc="-1" strike="noStrike">
                <a:solidFill>
                  <a:srgbClr val="000000"/>
                </a:solidFill>
                <a:uFill>
                  <a:solidFill>
                    <a:srgbClr val="ffffff"/>
                  </a:solidFill>
                </a:uFill>
                <a:latin typeface="Arial"/>
              </a:rPr>
              <a:t>Pulse para editar el formato del texto </a:t>
            </a:r>
            <a:r>
              <a:rPr b="0" lang="es-VE" sz="4400" spc="-1" strike="noStrike">
                <a:solidFill>
                  <a:srgbClr val="000000"/>
                </a:solidFill>
                <a:uFill>
                  <a:solidFill>
                    <a:srgbClr val="ffffff"/>
                  </a:solidFill>
                </a:uFill>
                <a:latin typeface="Arial"/>
              </a:rPr>
              <a:t>de título</a:t>
            </a:r>
            <a:endParaRPr b="0" lang="es-V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s-VE" sz="3200" spc="-1" strike="noStrike">
                <a:solidFill>
                  <a:srgbClr val="000000"/>
                </a:solidFill>
                <a:uFill>
                  <a:solidFill>
                    <a:srgbClr val="ffffff"/>
                  </a:solidFill>
                </a:uFill>
                <a:latin typeface="Arial"/>
              </a:rPr>
              <a:t>Pulse para editar el formato de esquema del texto</a:t>
            </a:r>
            <a:endParaRPr b="0" lang="es-V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VE" sz="2800" spc="-1" strike="noStrike">
                <a:solidFill>
                  <a:srgbClr val="000000"/>
                </a:solidFill>
                <a:uFill>
                  <a:solidFill>
                    <a:srgbClr val="ffffff"/>
                  </a:solidFill>
                </a:uFill>
                <a:latin typeface="Arial"/>
              </a:rPr>
              <a:t>Segundo nivel del esquema</a:t>
            </a:r>
            <a:endParaRPr b="0" lang="es-V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VE" sz="2400" spc="-1" strike="noStrike">
                <a:solidFill>
                  <a:srgbClr val="000000"/>
                </a:solidFill>
                <a:uFill>
                  <a:solidFill>
                    <a:srgbClr val="ffffff"/>
                  </a:solidFill>
                </a:uFill>
                <a:latin typeface="Arial"/>
              </a:rPr>
              <a:t>Tercer nivel del esquema</a:t>
            </a:r>
            <a:endParaRPr b="0" lang="es-V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VE" sz="2000" spc="-1" strike="noStrike">
                <a:solidFill>
                  <a:srgbClr val="000000"/>
                </a:solidFill>
                <a:uFill>
                  <a:solidFill>
                    <a:srgbClr val="ffffff"/>
                  </a:solidFill>
                </a:uFill>
                <a:latin typeface="Arial"/>
              </a:rPr>
              <a:t>Cuarto nivel del esquema</a:t>
            </a:r>
            <a:endParaRPr b="0" lang="es-V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VE" sz="2000" spc="-1" strike="noStrike">
                <a:solidFill>
                  <a:srgbClr val="000000"/>
                </a:solidFill>
                <a:uFill>
                  <a:solidFill>
                    <a:srgbClr val="ffffff"/>
                  </a:solidFill>
                </a:uFill>
                <a:latin typeface="Arial"/>
              </a:rPr>
              <a:t>Quinto nivel del esquema</a:t>
            </a:r>
            <a:endParaRPr b="0" lang="es-V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VE" sz="2000" spc="-1" strike="noStrike">
                <a:solidFill>
                  <a:srgbClr val="000000"/>
                </a:solidFill>
                <a:uFill>
                  <a:solidFill>
                    <a:srgbClr val="ffffff"/>
                  </a:solidFill>
                </a:uFill>
                <a:latin typeface="Arial"/>
              </a:rPr>
              <a:t>Sexto nivel del esquema</a:t>
            </a:r>
            <a:endParaRPr b="0" lang="es-V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VE" sz="2000" spc="-1" strike="noStrike">
                <a:solidFill>
                  <a:srgbClr val="000000"/>
                </a:solidFill>
                <a:uFill>
                  <a:solidFill>
                    <a:srgbClr val="ffffff"/>
                  </a:solidFill>
                </a:uFill>
                <a:latin typeface="Arial"/>
              </a:rPr>
              <a:t>Séptimo nivel del esquema</a:t>
            </a:r>
            <a:endParaRPr b="0" lang="es-VE"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s-VE" sz="1400" spc="-1" strike="noStrike">
                <a:solidFill>
                  <a:srgbClr val="000000"/>
                </a:solidFill>
                <a:uFill>
                  <a:solidFill>
                    <a:srgbClr val="ffffff"/>
                  </a:solidFill>
                </a:uFill>
                <a:latin typeface="Times New Roman"/>
              </a:rPr>
              <a:t>&lt;fecha/hora&gt;</a:t>
            </a:r>
            <a:endParaRPr b="0" lang="es-VE"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s-VE" sz="1400" spc="-1" strike="noStrike">
                <a:solidFill>
                  <a:srgbClr val="000000"/>
                </a:solidFill>
                <a:uFill>
                  <a:solidFill>
                    <a:srgbClr val="ffffff"/>
                  </a:solidFill>
                </a:uFill>
                <a:latin typeface="Times New Roman"/>
              </a:rPr>
              <a:t>&lt;pie de página&gt;</a:t>
            </a:r>
            <a:endParaRPr b="0" lang="es-VE"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5BC93F59-408C-4A04-B37C-2EAFE86B8246}" type="slidenum">
              <a:rPr b="0" lang="es-VE" sz="1400" spc="-1" strike="noStrike">
                <a:solidFill>
                  <a:srgbClr val="000000"/>
                </a:solidFill>
                <a:uFill>
                  <a:solidFill>
                    <a:srgbClr val="ffffff"/>
                  </a:solidFill>
                </a:uFill>
                <a:latin typeface="Times New Roman"/>
              </a:rPr>
              <a:t>&lt;número&gt;</a:t>
            </a:fld>
            <a:endParaRPr b="0" lang="es-V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1"/>
          <a:srcRect l="3235" t="0" r="3325" b="77"/>
          <a:stretch/>
        </p:blipFill>
        <p:spPr>
          <a:xfrm>
            <a:off x="0" y="0"/>
            <a:ext cx="10079640" cy="7559640"/>
          </a:xfrm>
          <a:prstGeom prst="rect">
            <a:avLst/>
          </a:prstGeom>
          <a:ln>
            <a:noFill/>
          </a:ln>
        </p:spPr>
      </p:pic>
      <p:sp>
        <p:nvSpPr>
          <p:cNvPr id="40" name="TextShape 1"/>
          <p:cNvSpPr txBox="1"/>
          <p:nvPr/>
        </p:nvSpPr>
        <p:spPr>
          <a:xfrm>
            <a:off x="1728000" y="1792440"/>
            <a:ext cx="7272000" cy="2815560"/>
          </a:xfrm>
          <a:prstGeom prst="rect">
            <a:avLst/>
          </a:prstGeom>
          <a:noFill/>
          <a:ln>
            <a:noFill/>
          </a:ln>
        </p:spPr>
        <p:txBody>
          <a:bodyPr lIns="90000" rIns="90000" tIns="45000" bIns="45000"/>
          <a:p>
            <a:r>
              <a:rPr b="1" lang="es-VE" sz="9600" spc="-1" strike="noStrike">
                <a:solidFill>
                  <a:srgbClr val="000000"/>
                </a:solidFill>
                <a:uFill>
                  <a:solidFill>
                    <a:srgbClr val="ffffff"/>
                  </a:solidFill>
                </a:uFill>
                <a:latin typeface="Arial"/>
              </a:rPr>
              <a:t>KyoFriedge</a:t>
            </a:r>
            <a:endParaRPr b="1" lang="es-VE" sz="9600" spc="-1" strike="noStrike">
              <a:solidFill>
                <a:srgbClr val="000000"/>
              </a:solidFill>
              <a:uFill>
                <a:solidFill>
                  <a:srgbClr val="ffffff"/>
                </a:solidFill>
              </a:uFill>
              <a:latin typeface="Arial"/>
            </a:endParaRPr>
          </a:p>
        </p:txBody>
      </p:sp>
      <p:sp>
        <p:nvSpPr>
          <p:cNvPr id="41" name="TextShape 2"/>
          <p:cNvSpPr txBox="1"/>
          <p:nvPr/>
        </p:nvSpPr>
        <p:spPr>
          <a:xfrm>
            <a:off x="648000" y="3456000"/>
            <a:ext cx="9216000" cy="864000"/>
          </a:xfrm>
          <a:prstGeom prst="rect">
            <a:avLst/>
          </a:prstGeom>
          <a:noFill/>
          <a:ln>
            <a:noFill/>
          </a:ln>
        </p:spPr>
        <p:txBody>
          <a:bodyPr lIns="90000" rIns="90000" tIns="45000" bIns="45000"/>
          <a:p>
            <a:r>
              <a:rPr b="0" i="1" lang="es-VE" sz="4000" spc="-1" strike="noStrike">
                <a:solidFill>
                  <a:srgbClr val="000000"/>
                </a:solidFill>
                <a:uFill>
                  <a:solidFill>
                    <a:srgbClr val="ffffff"/>
                  </a:solidFill>
                </a:uFill>
                <a:latin typeface="Arial"/>
              </a:rPr>
              <a:t>Se adapta a tu cambiante estilo de vida</a:t>
            </a:r>
            <a:endParaRPr b="0" i="1" lang="es-VE" sz="40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1"/>
          <a:srcRect l="3235" t="0" r="3325" b="77"/>
          <a:stretch/>
        </p:blipFill>
        <p:spPr>
          <a:xfrm>
            <a:off x="0" y="0"/>
            <a:ext cx="10079640" cy="7559640"/>
          </a:xfrm>
          <a:prstGeom prst="rect">
            <a:avLst/>
          </a:prstGeom>
          <a:ln>
            <a:noFill/>
          </a:ln>
        </p:spPr>
      </p:pic>
      <p:sp>
        <p:nvSpPr>
          <p:cNvPr id="43" name="TextShape 1"/>
          <p:cNvSpPr txBox="1"/>
          <p:nvPr/>
        </p:nvSpPr>
        <p:spPr>
          <a:xfrm>
            <a:off x="1080000" y="2247840"/>
            <a:ext cx="7632000" cy="3584160"/>
          </a:xfrm>
          <a:prstGeom prst="rect">
            <a:avLst/>
          </a:prstGeom>
          <a:noFill/>
          <a:ln>
            <a:noFill/>
          </a:ln>
        </p:spPr>
        <p:txBody>
          <a:bodyPr lIns="90000" rIns="90000" tIns="45000" bIns="45000"/>
          <a:p>
            <a:pPr algn="just">
              <a:lnSpc>
                <a:spcPct val="150000"/>
              </a:lnSpc>
            </a:pPr>
            <a:r>
              <a:rPr b="1"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KyoFridge es una nevera con la que el usuario puede interactuar. Es capaz de proporcionar información sobre:</a:t>
            </a:r>
            <a:endParaRPr b="1" lang="es-VE" sz="1800" spc="-1" strike="noStrike">
              <a:solidFill>
                <a:srgbClr val="000000"/>
              </a:solidFill>
              <a:uFill>
                <a:solidFill>
                  <a:srgbClr val="ffffff"/>
                </a:solidFill>
              </a:uFill>
              <a:latin typeface="Arial"/>
            </a:endParaRPr>
          </a:p>
          <a:p>
            <a:pPr algn="just">
              <a:lnSpc>
                <a:spcPct val="150000"/>
              </a:lnSpc>
            </a:pPr>
            <a:r>
              <a:rPr b="1"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1. Su temperatura: para prevenir en todo momento problemas de calentamiento.</a:t>
            </a:r>
            <a:endParaRPr b="1" lang="es-VE" sz="1800" spc="-1" strike="noStrike">
              <a:solidFill>
                <a:srgbClr val="000000"/>
              </a:solidFill>
              <a:uFill>
                <a:solidFill>
                  <a:srgbClr val="ffffff"/>
                </a:solidFill>
              </a:uFill>
              <a:latin typeface="Arial"/>
            </a:endParaRPr>
          </a:p>
          <a:p>
            <a:pPr algn="just">
              <a:lnSpc>
                <a:spcPct val="150000"/>
              </a:lnSpc>
            </a:pPr>
            <a:r>
              <a:rPr b="1"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2. Señal de alerta al estar abierta la puerta. </a:t>
            </a:r>
            <a:endParaRPr b="1" lang="es-VE" sz="1800" spc="-1" strike="noStrike">
              <a:solidFill>
                <a:srgbClr val="000000"/>
              </a:solidFill>
              <a:uFill>
                <a:solidFill>
                  <a:srgbClr val="ffffff"/>
                </a:solidFill>
              </a:uFill>
              <a:latin typeface="Arial"/>
            </a:endParaRPr>
          </a:p>
          <a:p>
            <a:pPr algn="just">
              <a:lnSpc>
                <a:spcPct val="150000"/>
              </a:lnSpc>
            </a:pPr>
            <a:r>
              <a:rPr b="1"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Finalmente, para adaptarse a tu estilo de vida, KyoFriedge es capaz de recibir un comando para informar que fruta se encuentra disponible dentro de ella. Para activar el micrófono, se debe dejar presionado el botón “enable” en el control de la misma.  </a:t>
            </a:r>
            <a:r>
              <a:rPr b="1" lang="es-VE" sz="1800" spc="-1" strike="noStrike">
                <a:solidFill>
                  <a:srgbClr val="000000"/>
                </a:solidFill>
                <a:uFill>
                  <a:solidFill>
                    <a:srgbClr val="ffffff"/>
                  </a:solidFill>
                </a:uFill>
                <a:latin typeface="Arial"/>
              </a:rPr>
              <a:t>	</a:t>
            </a:r>
            <a:endParaRPr b="1" lang="es-VE" sz="1800" spc="-1" strike="noStrike">
              <a:solidFill>
                <a:srgbClr val="000000"/>
              </a:solidFill>
              <a:uFill>
                <a:solidFill>
                  <a:srgbClr val="ffffff"/>
                </a:solidFill>
              </a:uFill>
              <a:latin typeface="Arial"/>
            </a:endParaRPr>
          </a:p>
        </p:txBody>
      </p:sp>
      <p:sp>
        <p:nvSpPr>
          <p:cNvPr id="44" name="TextShape 2"/>
          <p:cNvSpPr txBox="1"/>
          <p:nvPr/>
        </p:nvSpPr>
        <p:spPr>
          <a:xfrm>
            <a:off x="864000" y="937800"/>
            <a:ext cx="3600000" cy="430200"/>
          </a:xfrm>
          <a:prstGeom prst="rect">
            <a:avLst/>
          </a:prstGeom>
          <a:noFill/>
          <a:ln>
            <a:noFill/>
          </a:ln>
        </p:spPr>
        <p:txBody>
          <a:bodyPr lIns="90000" rIns="90000" tIns="45000" bIns="45000"/>
          <a:p>
            <a:r>
              <a:rPr b="1" lang="es-VE" sz="2400" spc="-1" strike="noStrike">
                <a:solidFill>
                  <a:srgbClr val="000000"/>
                </a:solidFill>
                <a:uFill>
                  <a:solidFill>
                    <a:srgbClr val="ffffff"/>
                  </a:solidFill>
                </a:uFill>
                <a:latin typeface="Arial"/>
              </a:rPr>
              <a:t>Descripción</a:t>
            </a:r>
            <a:endParaRPr b="1" lang="es-VE" sz="2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 name="" descr=""/>
          <p:cNvPicPr/>
          <p:nvPr/>
        </p:nvPicPr>
        <p:blipFill>
          <a:blip r:embed="rId1"/>
          <a:srcRect l="3235" t="0" r="3325" b="77"/>
          <a:stretch/>
        </p:blipFill>
        <p:spPr>
          <a:xfrm>
            <a:off x="0" y="0"/>
            <a:ext cx="10079640" cy="7559640"/>
          </a:xfrm>
          <a:prstGeom prst="rect">
            <a:avLst/>
          </a:prstGeom>
          <a:ln>
            <a:noFill/>
          </a:ln>
        </p:spPr>
      </p:pic>
      <p:sp>
        <p:nvSpPr>
          <p:cNvPr id="46" name="TextShape 1"/>
          <p:cNvSpPr txBox="1"/>
          <p:nvPr/>
        </p:nvSpPr>
        <p:spPr>
          <a:xfrm>
            <a:off x="864000" y="1152000"/>
            <a:ext cx="3600000" cy="430200"/>
          </a:xfrm>
          <a:prstGeom prst="rect">
            <a:avLst/>
          </a:prstGeom>
          <a:noFill/>
          <a:ln>
            <a:noFill/>
          </a:ln>
        </p:spPr>
        <p:txBody>
          <a:bodyPr lIns="90000" rIns="90000" tIns="45000" bIns="45000"/>
          <a:p>
            <a:r>
              <a:rPr b="1" lang="es-VE" sz="2400" spc="-1" strike="noStrike">
                <a:solidFill>
                  <a:srgbClr val="000000"/>
                </a:solidFill>
                <a:uFill>
                  <a:solidFill>
                    <a:srgbClr val="ffffff"/>
                  </a:solidFill>
                </a:uFill>
                <a:latin typeface="Arial"/>
              </a:rPr>
              <a:t>Objetivos de Diseño</a:t>
            </a:r>
            <a:endParaRPr b="1" lang="es-VE" sz="2400" spc="-1" strike="noStrike">
              <a:solidFill>
                <a:srgbClr val="000000"/>
              </a:solidFill>
              <a:uFill>
                <a:solidFill>
                  <a:srgbClr val="ffffff"/>
                </a:solidFill>
              </a:uFill>
              <a:latin typeface="Arial"/>
            </a:endParaRPr>
          </a:p>
        </p:txBody>
      </p:sp>
      <p:sp>
        <p:nvSpPr>
          <p:cNvPr id="47" name="TextShape 2"/>
          <p:cNvSpPr txBox="1"/>
          <p:nvPr/>
        </p:nvSpPr>
        <p:spPr>
          <a:xfrm>
            <a:off x="792000" y="1872000"/>
            <a:ext cx="8424000" cy="4312080"/>
          </a:xfrm>
          <a:prstGeom prst="rect">
            <a:avLst/>
          </a:prstGeom>
          <a:noFill/>
          <a:ln>
            <a:noFill/>
          </a:ln>
        </p:spPr>
        <p:txBody>
          <a:bodyPr lIns="90000" rIns="90000" tIns="45000" bIns="45000"/>
          <a:p>
            <a:pPr algn="just">
              <a:lnSpc>
                <a:spcPct val="150000"/>
              </a:lnSpc>
            </a:pPr>
            <a:r>
              <a:rPr b="0"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1. El proyecto debe hacer uso de un mínimo de dos sensores analógicos más dos sensores digitales, con su correspondiente etapa de acondicionamiento y protecciones. Los sensores analógicos deben ser usados en todo su rango de utilidad.</a:t>
            </a:r>
            <a:endParaRPr b="0" lang="es-VE" sz="1800" spc="-1" strike="noStrike">
              <a:solidFill>
                <a:srgbClr val="000000"/>
              </a:solidFill>
              <a:uFill>
                <a:solidFill>
                  <a:srgbClr val="ffffff"/>
                </a:solidFill>
              </a:uFill>
              <a:latin typeface="Arial"/>
            </a:endParaRPr>
          </a:p>
          <a:p>
            <a:pPr algn="just">
              <a:lnSpc>
                <a:spcPct val="150000"/>
              </a:lnSpc>
            </a:pPr>
            <a:r>
              <a:rPr b="1"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2. La conversión analógica digital debe hacerse a 12 bits.</a:t>
            </a:r>
            <a:endParaRPr b="0" lang="es-VE" sz="1800" spc="-1" strike="noStrike">
              <a:solidFill>
                <a:srgbClr val="000000"/>
              </a:solidFill>
              <a:uFill>
                <a:solidFill>
                  <a:srgbClr val="ffffff"/>
                </a:solidFill>
              </a:uFill>
              <a:latin typeface="Arial"/>
            </a:endParaRPr>
          </a:p>
          <a:p>
            <a:pPr algn="just">
              <a:lnSpc>
                <a:spcPct val="150000"/>
              </a:lnSpc>
            </a:pPr>
            <a:r>
              <a:rPr b="1"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3. Realizar un uso adecuado del ancho de banda utilizado por cada sensor.</a:t>
            </a:r>
            <a:endParaRPr b="0" lang="es-VE" sz="1800" spc="-1" strike="noStrike">
              <a:solidFill>
                <a:srgbClr val="000000"/>
              </a:solidFill>
              <a:uFill>
                <a:solidFill>
                  <a:srgbClr val="ffffff"/>
                </a:solidFill>
              </a:uFill>
              <a:latin typeface="Arial"/>
            </a:endParaRPr>
          </a:p>
          <a:p>
            <a:pPr algn="just">
              <a:lnSpc>
                <a:spcPct val="150000"/>
              </a:lnSpc>
            </a:pPr>
            <a:r>
              <a:rPr b="1"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4. Establecer un protocolo de comunicación</a:t>
            </a:r>
            <a:endParaRPr b="0" lang="es-VE" sz="1800" spc="-1" strike="noStrike">
              <a:solidFill>
                <a:srgbClr val="000000"/>
              </a:solidFill>
              <a:uFill>
                <a:solidFill>
                  <a:srgbClr val="ffffff"/>
                </a:solidFill>
              </a:uFill>
              <a:latin typeface="Arial"/>
            </a:endParaRPr>
          </a:p>
          <a:p>
            <a:pPr algn="just">
              <a:lnSpc>
                <a:spcPct val="150000"/>
              </a:lnSpc>
            </a:pPr>
            <a:r>
              <a:rPr b="1" lang="es-VE" sz="1800" spc="-1" strike="noStrike">
                <a:solidFill>
                  <a:srgbClr val="000000"/>
                </a:solidFill>
                <a:uFill>
                  <a:solidFill>
                    <a:srgbClr val="ffffff"/>
                  </a:solidFill>
                </a:uFill>
                <a:latin typeface="Arial"/>
              </a:rPr>
              <a:t>	</a:t>
            </a:r>
            <a:r>
              <a:rPr b="1" lang="es-VE" sz="1800" spc="-1" strike="noStrike">
                <a:solidFill>
                  <a:srgbClr val="000000"/>
                </a:solidFill>
                <a:uFill>
                  <a:solidFill>
                    <a:srgbClr val="ffffff"/>
                  </a:solidFill>
                </a:uFill>
                <a:latin typeface="Arial"/>
              </a:rPr>
              <a:t>5. Incluir la elaboración de una aplicación para usuarios en un lenguaje de alto nivel.</a:t>
            </a:r>
            <a:endParaRPr b="0" lang="es-VE" sz="1800" spc="-1" strike="noStrike">
              <a:solidFill>
                <a:srgbClr val="000000"/>
              </a:solidFill>
              <a:uFill>
                <a:solidFill>
                  <a:srgbClr val="ffffff"/>
                </a:solidFill>
              </a:uFill>
              <a:latin typeface="Arial"/>
            </a:endParaRPr>
          </a:p>
          <a:p>
            <a:pPr algn="just"/>
            <a:endParaRPr b="0" lang="es-VE" sz="1800" spc="-1" strike="noStrike">
              <a:solidFill>
                <a:srgbClr val="000000"/>
              </a:solidFill>
              <a:uFill>
                <a:solidFill>
                  <a:srgbClr val="ffffff"/>
                </a:solidFill>
              </a:uFill>
              <a:latin typeface="Arial"/>
            </a:endParaRPr>
          </a:p>
          <a:p>
            <a:pPr algn="just"/>
            <a:endParaRPr b="0" lang="es-VE"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 descr=""/>
          <p:cNvPicPr/>
          <p:nvPr/>
        </p:nvPicPr>
        <p:blipFill>
          <a:blip r:embed="rId1"/>
          <a:srcRect l="3235" t="0" r="3325" b="77"/>
          <a:stretch/>
        </p:blipFill>
        <p:spPr>
          <a:xfrm>
            <a:off x="0" y="0"/>
            <a:ext cx="10079640" cy="7559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2018-07-10T08:57:55Z</dcterms:created>
  <dc:creator/>
  <dc:description/>
  <dc:language>es-VE</dc:language>
  <cp:lastModifiedBy/>
  <dcterms:modified xsi:type="dcterms:W3CDTF">2018-07-10T09:47:01Z</dcterms:modified>
  <cp:revision>3</cp:revision>
  <dc:subject/>
  <dc:title/>
</cp:coreProperties>
</file>