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9e9f39e2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9e9f39e2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9e9f39e2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9e9f39e2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9e9f39e2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9e9f39e2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9e9f39e2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9e9f39e2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9e9f39e2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9e9f39e2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9e9f39e2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9e9f39e2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1200">
                <a:solidFill>
                  <a:srgbClr val="0D0D0D"/>
                </a:solidFill>
                <a:highlight>
                  <a:srgbClr val="FFFFFF"/>
                </a:highlight>
                <a:latin typeface="Roboto"/>
                <a:ea typeface="Roboto"/>
                <a:cs typeface="Roboto"/>
                <a:sym typeface="Roboto"/>
              </a:rPr>
              <a:t>Introduction to the Internet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TCP/IP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Divide the slide into four sections, each representing a layer of the TCP/IP protocol stack:</a:t>
            </a:r>
            <a:endParaRPr/>
          </a:p>
          <a:p>
            <a:pPr indent="0" lvl="0" marL="0" rtl="0" algn="l">
              <a:spcBef>
                <a:spcPts val="1200"/>
              </a:spcBef>
              <a:spcAft>
                <a:spcPts val="0"/>
              </a:spcAft>
              <a:buNone/>
            </a:pPr>
            <a:r>
              <a:rPr lang="en-GB"/>
              <a:t>a. Application Layer</a:t>
            </a:r>
            <a:endParaRPr/>
          </a:p>
          <a:p>
            <a:pPr indent="0" lvl="0" marL="0" rtl="0" algn="l">
              <a:spcBef>
                <a:spcPts val="1200"/>
              </a:spcBef>
              <a:spcAft>
                <a:spcPts val="0"/>
              </a:spcAft>
              <a:buNone/>
            </a:pPr>
            <a:r>
              <a:rPr lang="en-GB"/>
              <a:t>b. Transport Layer</a:t>
            </a:r>
            <a:endParaRPr/>
          </a:p>
          <a:p>
            <a:pPr indent="0" lvl="0" marL="0" rtl="0" algn="l">
              <a:spcBef>
                <a:spcPts val="1200"/>
              </a:spcBef>
              <a:spcAft>
                <a:spcPts val="0"/>
              </a:spcAft>
              <a:buNone/>
            </a:pPr>
            <a:r>
              <a:rPr lang="en-GB"/>
              <a:t>c. Internet Layer</a:t>
            </a:r>
            <a:endParaRPr/>
          </a:p>
          <a:p>
            <a:pPr indent="0" lvl="0" marL="0" rtl="0" algn="l">
              <a:spcBef>
                <a:spcPts val="1200"/>
              </a:spcBef>
              <a:spcAft>
                <a:spcPts val="0"/>
              </a:spcAft>
              <a:buNone/>
            </a:pPr>
            <a:r>
              <a:rPr lang="en-GB"/>
              <a:t>d. Link Layer</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Protocols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GB"/>
              <a:t>Physical Layer Protocols: These protocols define the physical characteristics of the transmission medium (e.g., cable, fiber optics, wireless signals) and how data is transmitted over it. Examples include Ethernet, Wi-Fi, and Bluetooth.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Data Link Layer Protocols: These protocols define how data is framed, transmitted, and received between devices on the same physical network segment. They also handle error detection and correction. Examples include Ethernet, PPP (Point-to-Point Protocol), and HDLC (High-Level Data Link Control).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Network Layer Protocols: These protocols define how data packets are routed and forwarded between different networks. They handle addressing, routing, and packet fragmentation. Examples include IP (Internet Protocol), ICMP (Internet Control Message Protocol), and ARP (Address Resolution Protocol).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Transport Layer Protocols: These protocols define how data is reliably transmitted between end systems. They handle segmentation, reassembly, flow control, and error recovery. Examples include TCP (Transmission Control Protocol) and UDP (User Datagram Protocol).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Application Layer Protocols: These protocols define how specific applications communicate over a network. They define the format and structure of data exchanged between applications. Examples include HTTP (Hypertext Transfer Protocol), FTP (File Transfer Protocol), SMTP (Simple Mail Transfer Protocol), and DNS (Domain Name System</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OSI MODEL</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Layer 7: Application</a:t>
            </a:r>
            <a:endParaRPr/>
          </a:p>
          <a:p>
            <a:pPr indent="0" lvl="0" marL="0" rtl="0" algn="l">
              <a:spcBef>
                <a:spcPts val="1200"/>
              </a:spcBef>
              <a:spcAft>
                <a:spcPts val="0"/>
              </a:spcAft>
              <a:buNone/>
            </a:pPr>
            <a:r>
              <a:rPr lang="en-GB"/>
              <a:t>Layer 6: Presentation</a:t>
            </a:r>
            <a:endParaRPr/>
          </a:p>
          <a:p>
            <a:pPr indent="0" lvl="0" marL="0" rtl="0" algn="l">
              <a:spcBef>
                <a:spcPts val="1200"/>
              </a:spcBef>
              <a:spcAft>
                <a:spcPts val="0"/>
              </a:spcAft>
              <a:buNone/>
            </a:pPr>
            <a:r>
              <a:rPr lang="en-GB"/>
              <a:t>Layer 5: Session</a:t>
            </a:r>
            <a:endParaRPr/>
          </a:p>
          <a:p>
            <a:pPr indent="0" lvl="0" marL="0" rtl="0" algn="l">
              <a:spcBef>
                <a:spcPts val="1200"/>
              </a:spcBef>
              <a:spcAft>
                <a:spcPts val="0"/>
              </a:spcAft>
              <a:buNone/>
            </a:pPr>
            <a:r>
              <a:rPr lang="en-GB"/>
              <a:t>Layer 4: Transport</a:t>
            </a:r>
            <a:endParaRPr/>
          </a:p>
          <a:p>
            <a:pPr indent="0" lvl="0" marL="0" rtl="0" algn="l">
              <a:spcBef>
                <a:spcPts val="1200"/>
              </a:spcBef>
              <a:spcAft>
                <a:spcPts val="0"/>
              </a:spcAft>
              <a:buNone/>
            </a:pPr>
            <a:r>
              <a:rPr lang="en-GB"/>
              <a:t>Layer 3: Network</a:t>
            </a:r>
            <a:endParaRPr/>
          </a:p>
          <a:p>
            <a:pPr indent="0" lvl="0" marL="0" rtl="0" algn="l">
              <a:spcBef>
                <a:spcPts val="1200"/>
              </a:spcBef>
              <a:spcAft>
                <a:spcPts val="0"/>
              </a:spcAft>
              <a:buNone/>
            </a:pPr>
            <a:r>
              <a:rPr lang="en-GB"/>
              <a:t>Layer 2: Data Link</a:t>
            </a:r>
            <a:endParaRPr/>
          </a:p>
          <a:p>
            <a:pPr indent="0" lvl="0" marL="0" rtl="0" algn="l">
              <a:spcBef>
                <a:spcPts val="1200"/>
              </a:spcBef>
              <a:spcAft>
                <a:spcPts val="0"/>
              </a:spcAft>
              <a:buNone/>
            </a:pPr>
            <a:r>
              <a:rPr lang="en-GB"/>
              <a:t>Layer 1: Physical</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Application layer</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0D0D0D"/>
                </a:solidFill>
                <a:highlight>
                  <a:srgbClr val="FFFFFF"/>
                </a:highlight>
                <a:latin typeface="Roboto"/>
                <a:ea typeface="Roboto"/>
                <a:cs typeface="Roboto"/>
                <a:sym typeface="Roboto"/>
              </a:rPr>
              <a:t>Interface between the user and the network.</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200">
                <a:solidFill>
                  <a:srgbClr val="0D0D0D"/>
                </a:solidFill>
                <a:highlight>
                  <a:srgbClr val="FFFFFF"/>
                </a:highlight>
                <a:latin typeface="Roboto"/>
                <a:ea typeface="Roboto"/>
                <a:cs typeface="Roboto"/>
                <a:sym typeface="Roboto"/>
              </a:rPr>
              <a:t>HTTP,HTTPS, FTP,SMTP,DNS</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200">
                <a:solidFill>
                  <a:srgbClr val="0D0D0D"/>
                </a:solidFill>
                <a:highlight>
                  <a:srgbClr val="FFFFFF"/>
                </a:highlight>
                <a:latin typeface="Roboto"/>
                <a:ea typeface="Roboto"/>
                <a:cs typeface="Roboto"/>
                <a:sym typeface="Roboto"/>
              </a:rPr>
              <a:t>Examples of applications that operate at the Application Layer:</a:t>
            </a:r>
            <a:endParaRPr sz="1200">
              <a:solidFill>
                <a:srgbClr val="0D0D0D"/>
              </a:solidFill>
              <a:highlight>
                <a:srgbClr val="FFFFFF"/>
              </a:highlight>
              <a:latin typeface="Roboto"/>
              <a:ea typeface="Roboto"/>
              <a:cs typeface="Roboto"/>
              <a:sym typeface="Roboto"/>
            </a:endParaRPr>
          </a:p>
          <a:p>
            <a:pPr indent="-304800" lvl="0" marL="457200" rtl="0" algn="l">
              <a:spcBef>
                <a:spcPts val="120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Web browsers (e.g., Chrome, Firefox).</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Email clients (e.g., Outlook, Gmail).</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File transfer applications (e.g., FileZilla).</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Security and attacks</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25000"/>
          </a:bodyPr>
          <a:lstStyle/>
          <a:p>
            <a:pPr indent="-228600" lvl="0" marL="457200" rtl="0" algn="l">
              <a:spcBef>
                <a:spcPts val="1500"/>
              </a:spcBef>
              <a:spcAft>
                <a:spcPts val="0"/>
              </a:spcAft>
              <a:buClr>
                <a:srgbClr val="0D0D0D"/>
              </a:buClr>
              <a:buSzPct val="100000"/>
              <a:buFont typeface="Roboto"/>
              <a:buNone/>
            </a:pPr>
            <a:r>
              <a:rPr lang="en-GB" sz="1200">
                <a:solidFill>
                  <a:srgbClr val="0D0D0D"/>
                </a:solidFill>
                <a:highlight>
                  <a:srgbClr val="FFFFFF"/>
                </a:highlight>
                <a:latin typeface="Roboto"/>
                <a:ea typeface="Roboto"/>
                <a:cs typeface="Roboto"/>
                <a:sym typeface="Roboto"/>
              </a:rPr>
              <a:t>Physical Layer Attacks:</a:t>
            </a:r>
            <a:endParaRPr sz="1200">
              <a:solidFill>
                <a:srgbClr val="0D0D0D"/>
              </a:solidFill>
              <a:highlight>
                <a:srgbClr val="FFFFFF"/>
              </a:highlight>
              <a:latin typeface="Roboto"/>
              <a:ea typeface="Roboto"/>
              <a:cs typeface="Roboto"/>
              <a:sym typeface="Roboto"/>
            </a:endParaRPr>
          </a:p>
          <a:p>
            <a:pPr indent="-247650" lvl="1" marL="9144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Physical attacks involve manipulating or damaging the physical components of a network, such as cables, routers, or switches.</a:t>
            </a:r>
            <a:endParaRPr sz="1200">
              <a:solidFill>
                <a:srgbClr val="0D0D0D"/>
              </a:solidFill>
              <a:highlight>
                <a:srgbClr val="FFFFFF"/>
              </a:highlight>
              <a:latin typeface="Roboto"/>
              <a:ea typeface="Roboto"/>
              <a:cs typeface="Roboto"/>
              <a:sym typeface="Roboto"/>
            </a:endParaRPr>
          </a:p>
          <a:p>
            <a:pPr indent="-247650" lvl="1" marL="9144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Examples include:</a:t>
            </a:r>
            <a:endParaRPr sz="1200">
              <a:solidFill>
                <a:srgbClr val="0D0D0D"/>
              </a:solidFill>
              <a:highlight>
                <a:srgbClr val="FFFFFF"/>
              </a:highlight>
              <a:latin typeface="Roboto"/>
              <a:ea typeface="Roboto"/>
              <a:cs typeface="Roboto"/>
              <a:sym typeface="Roboto"/>
            </a:endParaRPr>
          </a:p>
          <a:p>
            <a:pPr indent="-247650" lvl="2" marL="13716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Cable tapping or tampering to intercept data transmissions.</a:t>
            </a:r>
            <a:endParaRPr sz="1200">
              <a:solidFill>
                <a:srgbClr val="0D0D0D"/>
              </a:solidFill>
              <a:highlight>
                <a:srgbClr val="FFFFFF"/>
              </a:highlight>
              <a:latin typeface="Roboto"/>
              <a:ea typeface="Roboto"/>
              <a:cs typeface="Roboto"/>
              <a:sym typeface="Roboto"/>
            </a:endParaRPr>
          </a:p>
          <a:p>
            <a:pPr indent="-247650" lvl="2" marL="13716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Physical destruction or sabotage of network equipment.</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GB" sz="1200">
                <a:solidFill>
                  <a:srgbClr val="0D0D0D"/>
                </a:solidFill>
                <a:highlight>
                  <a:srgbClr val="FFFFFF"/>
                </a:highlight>
                <a:latin typeface="Roboto"/>
                <a:ea typeface="Roboto"/>
                <a:cs typeface="Roboto"/>
                <a:sym typeface="Roboto"/>
              </a:rPr>
              <a:t>Data Link Layer Attacks:</a:t>
            </a:r>
            <a:endParaRPr sz="1200">
              <a:solidFill>
                <a:srgbClr val="0D0D0D"/>
              </a:solidFill>
              <a:highlight>
                <a:srgbClr val="FFFFFF"/>
              </a:highlight>
              <a:latin typeface="Roboto"/>
              <a:ea typeface="Roboto"/>
              <a:cs typeface="Roboto"/>
              <a:sym typeface="Roboto"/>
            </a:endParaRPr>
          </a:p>
          <a:p>
            <a:pPr indent="-247650" lvl="1" marL="9144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Data Link layer attacks target the communication between devices on the same network segment.</a:t>
            </a:r>
            <a:endParaRPr sz="1200">
              <a:solidFill>
                <a:srgbClr val="0D0D0D"/>
              </a:solidFill>
              <a:highlight>
                <a:srgbClr val="FFFFFF"/>
              </a:highlight>
              <a:latin typeface="Roboto"/>
              <a:ea typeface="Roboto"/>
              <a:cs typeface="Roboto"/>
              <a:sym typeface="Roboto"/>
            </a:endParaRPr>
          </a:p>
          <a:p>
            <a:pPr indent="-247650" lvl="1" marL="9144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Examples include:</a:t>
            </a:r>
            <a:endParaRPr sz="1200">
              <a:solidFill>
                <a:srgbClr val="0D0D0D"/>
              </a:solidFill>
              <a:highlight>
                <a:srgbClr val="FFFFFF"/>
              </a:highlight>
              <a:latin typeface="Roboto"/>
              <a:ea typeface="Roboto"/>
              <a:cs typeface="Roboto"/>
              <a:sym typeface="Roboto"/>
            </a:endParaRPr>
          </a:p>
          <a:p>
            <a:pPr indent="-247650" lvl="2" marL="13716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MAC address spoofing: Where an attacker impersonates the MAC address of a legitimate device to intercept or manipulate data.</a:t>
            </a:r>
            <a:endParaRPr sz="1200">
              <a:solidFill>
                <a:srgbClr val="0D0D0D"/>
              </a:solidFill>
              <a:highlight>
                <a:srgbClr val="FFFFFF"/>
              </a:highlight>
              <a:latin typeface="Roboto"/>
              <a:ea typeface="Roboto"/>
              <a:cs typeface="Roboto"/>
              <a:sym typeface="Roboto"/>
            </a:endParaRPr>
          </a:p>
          <a:p>
            <a:pPr indent="-247650" lvl="2" marL="13716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ARP spoofing: Where an attacker sends false Address Resolution Protocol (ARP) messages to associate their MAC address with the IP address of a legitimate device, enabling them to intercept traffic.</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GB" sz="1200">
                <a:solidFill>
                  <a:srgbClr val="0D0D0D"/>
                </a:solidFill>
                <a:highlight>
                  <a:srgbClr val="FFFFFF"/>
                </a:highlight>
                <a:latin typeface="Roboto"/>
                <a:ea typeface="Roboto"/>
                <a:cs typeface="Roboto"/>
                <a:sym typeface="Roboto"/>
              </a:rPr>
              <a:t>Network Layer Attacks:</a:t>
            </a:r>
            <a:endParaRPr sz="1200">
              <a:solidFill>
                <a:srgbClr val="0D0D0D"/>
              </a:solidFill>
              <a:highlight>
                <a:srgbClr val="FFFFFF"/>
              </a:highlight>
              <a:latin typeface="Roboto"/>
              <a:ea typeface="Roboto"/>
              <a:cs typeface="Roboto"/>
              <a:sym typeface="Roboto"/>
            </a:endParaRPr>
          </a:p>
          <a:p>
            <a:pPr indent="-247650" lvl="1" marL="9144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Network layer attacks focus on exploiting vulnerabilities in network protocols and routing mechanisms.</a:t>
            </a:r>
            <a:endParaRPr sz="1200">
              <a:solidFill>
                <a:srgbClr val="0D0D0D"/>
              </a:solidFill>
              <a:highlight>
                <a:srgbClr val="FFFFFF"/>
              </a:highlight>
              <a:latin typeface="Roboto"/>
              <a:ea typeface="Roboto"/>
              <a:cs typeface="Roboto"/>
              <a:sym typeface="Roboto"/>
            </a:endParaRPr>
          </a:p>
          <a:p>
            <a:pPr indent="-247650" lvl="1" marL="9144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Examples include:</a:t>
            </a:r>
            <a:endParaRPr sz="1200">
              <a:solidFill>
                <a:srgbClr val="0D0D0D"/>
              </a:solidFill>
              <a:highlight>
                <a:srgbClr val="FFFFFF"/>
              </a:highlight>
              <a:latin typeface="Roboto"/>
              <a:ea typeface="Roboto"/>
              <a:cs typeface="Roboto"/>
              <a:sym typeface="Roboto"/>
            </a:endParaRPr>
          </a:p>
          <a:p>
            <a:pPr indent="-247650" lvl="2" marL="13716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IP address spoofing: Where an attacker forges the source IP address of packets to impersonate another system or evade detection.</a:t>
            </a:r>
            <a:endParaRPr sz="1200">
              <a:solidFill>
                <a:srgbClr val="0D0D0D"/>
              </a:solidFill>
              <a:highlight>
                <a:srgbClr val="FFFFFF"/>
              </a:highlight>
              <a:latin typeface="Roboto"/>
              <a:ea typeface="Roboto"/>
              <a:cs typeface="Roboto"/>
              <a:sym typeface="Roboto"/>
            </a:endParaRPr>
          </a:p>
          <a:p>
            <a:pPr indent="-247650" lvl="2" marL="13716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Distributed Denial of Service (DDoS) attacks: Where multiple compromised systems flood a target system or network with excessive traffic, causing it to become inaccessible to legitimate users.</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GB" sz="1200">
                <a:solidFill>
                  <a:srgbClr val="0D0D0D"/>
                </a:solidFill>
                <a:highlight>
                  <a:srgbClr val="FFFFFF"/>
                </a:highlight>
                <a:latin typeface="Roboto"/>
                <a:ea typeface="Roboto"/>
                <a:cs typeface="Roboto"/>
                <a:sym typeface="Roboto"/>
              </a:rPr>
              <a:t>Transport Layer Attacks:</a:t>
            </a:r>
            <a:endParaRPr sz="1200">
              <a:solidFill>
                <a:srgbClr val="0D0D0D"/>
              </a:solidFill>
              <a:highlight>
                <a:srgbClr val="FFFFFF"/>
              </a:highlight>
              <a:latin typeface="Roboto"/>
              <a:ea typeface="Roboto"/>
              <a:cs typeface="Roboto"/>
              <a:sym typeface="Roboto"/>
            </a:endParaRPr>
          </a:p>
          <a:p>
            <a:pPr indent="-247650" lvl="1" marL="9144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Transport layer attacks target the communication between end systems and can disrupt the flow of data.</a:t>
            </a:r>
            <a:endParaRPr sz="1200">
              <a:solidFill>
                <a:srgbClr val="0D0D0D"/>
              </a:solidFill>
              <a:highlight>
                <a:srgbClr val="FFFFFF"/>
              </a:highlight>
              <a:latin typeface="Roboto"/>
              <a:ea typeface="Roboto"/>
              <a:cs typeface="Roboto"/>
              <a:sym typeface="Roboto"/>
            </a:endParaRPr>
          </a:p>
          <a:p>
            <a:pPr indent="-247650" lvl="1" marL="9144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Examples include:</a:t>
            </a:r>
            <a:endParaRPr sz="1200">
              <a:solidFill>
                <a:srgbClr val="0D0D0D"/>
              </a:solidFill>
              <a:highlight>
                <a:srgbClr val="FFFFFF"/>
              </a:highlight>
              <a:latin typeface="Roboto"/>
              <a:ea typeface="Roboto"/>
              <a:cs typeface="Roboto"/>
              <a:sym typeface="Roboto"/>
            </a:endParaRPr>
          </a:p>
          <a:p>
            <a:pPr indent="-247650" lvl="2" marL="13716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TCP SYN Flood: Where an attacker floods a target system with TCP SYN packets, exhausting its resources and preventing legitimate connections.</a:t>
            </a:r>
            <a:endParaRPr sz="1200">
              <a:solidFill>
                <a:srgbClr val="0D0D0D"/>
              </a:solidFill>
              <a:highlight>
                <a:srgbClr val="FFFFFF"/>
              </a:highlight>
              <a:latin typeface="Roboto"/>
              <a:ea typeface="Roboto"/>
              <a:cs typeface="Roboto"/>
              <a:sym typeface="Roboto"/>
            </a:endParaRPr>
          </a:p>
          <a:p>
            <a:pPr indent="-247650" lvl="2" marL="13716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UDP Flood: Where an attacker floods a target system with UDP packets, causing it to become overwhelmed and unresponsive.</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GB" sz="1200">
                <a:solidFill>
                  <a:srgbClr val="0D0D0D"/>
                </a:solidFill>
                <a:highlight>
                  <a:srgbClr val="FFFFFF"/>
                </a:highlight>
                <a:latin typeface="Roboto"/>
                <a:ea typeface="Roboto"/>
                <a:cs typeface="Roboto"/>
                <a:sym typeface="Roboto"/>
              </a:rPr>
              <a:t>Session Layer Attacks:</a:t>
            </a:r>
            <a:endParaRPr sz="1200">
              <a:solidFill>
                <a:srgbClr val="0D0D0D"/>
              </a:solidFill>
              <a:highlight>
                <a:srgbClr val="FFFFFF"/>
              </a:highlight>
              <a:latin typeface="Roboto"/>
              <a:ea typeface="Roboto"/>
              <a:cs typeface="Roboto"/>
              <a:sym typeface="Roboto"/>
            </a:endParaRPr>
          </a:p>
          <a:p>
            <a:pPr indent="-247650" lvl="1" marL="9144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Session layer attacks focus on disrupting or hijacking the communication sessions between two devices.</a:t>
            </a:r>
            <a:endParaRPr sz="1200">
              <a:solidFill>
                <a:srgbClr val="0D0D0D"/>
              </a:solidFill>
              <a:highlight>
                <a:srgbClr val="FFFFFF"/>
              </a:highlight>
              <a:latin typeface="Roboto"/>
              <a:ea typeface="Roboto"/>
              <a:cs typeface="Roboto"/>
              <a:sym typeface="Roboto"/>
            </a:endParaRPr>
          </a:p>
          <a:p>
            <a:pPr indent="-247650" lvl="1" marL="9144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Examples include:</a:t>
            </a:r>
            <a:endParaRPr sz="1200">
              <a:solidFill>
                <a:srgbClr val="0D0D0D"/>
              </a:solidFill>
              <a:highlight>
                <a:srgbClr val="FFFFFF"/>
              </a:highlight>
              <a:latin typeface="Roboto"/>
              <a:ea typeface="Roboto"/>
              <a:cs typeface="Roboto"/>
              <a:sym typeface="Roboto"/>
            </a:endParaRPr>
          </a:p>
          <a:p>
            <a:pPr indent="-247650" lvl="2" marL="13716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Session hijacking: Where an attacker takes control of a communication session between two devices by intercepting and manipulating session tokens or cookies.</a:t>
            </a:r>
            <a:endParaRPr sz="1200">
              <a:solidFill>
                <a:srgbClr val="0D0D0D"/>
              </a:solidFill>
              <a:highlight>
                <a:srgbClr val="FFFFFF"/>
              </a:highlight>
              <a:latin typeface="Roboto"/>
              <a:ea typeface="Roboto"/>
              <a:cs typeface="Roboto"/>
              <a:sym typeface="Roboto"/>
            </a:endParaRPr>
          </a:p>
          <a:p>
            <a:pPr indent="-247650" lvl="2" marL="13716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Man-in-the-Middle (MitM) attacks: Where an attacker intercepts and possibly alters the communication between two parties without their knowledge.</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GB" sz="1200">
                <a:solidFill>
                  <a:srgbClr val="0D0D0D"/>
                </a:solidFill>
                <a:highlight>
                  <a:srgbClr val="FFFFFF"/>
                </a:highlight>
                <a:latin typeface="Roboto"/>
                <a:ea typeface="Roboto"/>
                <a:cs typeface="Roboto"/>
                <a:sym typeface="Roboto"/>
              </a:rPr>
              <a:t>Presentation Layer Attacks:</a:t>
            </a:r>
            <a:endParaRPr sz="1200">
              <a:solidFill>
                <a:srgbClr val="0D0D0D"/>
              </a:solidFill>
              <a:highlight>
                <a:srgbClr val="FFFFFF"/>
              </a:highlight>
              <a:latin typeface="Roboto"/>
              <a:ea typeface="Roboto"/>
              <a:cs typeface="Roboto"/>
              <a:sym typeface="Roboto"/>
            </a:endParaRPr>
          </a:p>
          <a:p>
            <a:pPr indent="-247650" lvl="1" marL="9144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Presentation layer attacks aim to exploit vulnerabilities in the way data is formatted and presented to applications.</a:t>
            </a:r>
            <a:endParaRPr sz="1200">
              <a:solidFill>
                <a:srgbClr val="0D0D0D"/>
              </a:solidFill>
              <a:highlight>
                <a:srgbClr val="FFFFFF"/>
              </a:highlight>
              <a:latin typeface="Roboto"/>
              <a:ea typeface="Roboto"/>
              <a:cs typeface="Roboto"/>
              <a:sym typeface="Roboto"/>
            </a:endParaRPr>
          </a:p>
          <a:p>
            <a:pPr indent="-247650" lvl="1" marL="9144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Examples include:</a:t>
            </a:r>
            <a:endParaRPr sz="1200">
              <a:solidFill>
                <a:srgbClr val="0D0D0D"/>
              </a:solidFill>
              <a:highlight>
                <a:srgbClr val="FFFFFF"/>
              </a:highlight>
              <a:latin typeface="Roboto"/>
              <a:ea typeface="Roboto"/>
              <a:cs typeface="Roboto"/>
              <a:sym typeface="Roboto"/>
            </a:endParaRPr>
          </a:p>
          <a:p>
            <a:pPr indent="-247650" lvl="2" marL="13716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Code injection: Where an attacker injects malicious code into data exchanged between applications to execute arbitrary commands or compromise systems.</a:t>
            </a:r>
            <a:endParaRPr sz="1200">
              <a:solidFill>
                <a:srgbClr val="0D0D0D"/>
              </a:solidFill>
              <a:highlight>
                <a:srgbClr val="FFFFFF"/>
              </a:highlight>
              <a:latin typeface="Roboto"/>
              <a:ea typeface="Roboto"/>
              <a:cs typeface="Roboto"/>
              <a:sym typeface="Roboto"/>
            </a:endParaRPr>
          </a:p>
          <a:p>
            <a:pPr indent="-247650" lvl="2" marL="13716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Malformed data attacks: Where an attacker sends specially crafted data payloads to exploit vulnerabilities in application parsers or interpreters.</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GB" sz="1200">
                <a:solidFill>
                  <a:srgbClr val="0D0D0D"/>
                </a:solidFill>
                <a:highlight>
                  <a:srgbClr val="FFFFFF"/>
                </a:highlight>
                <a:latin typeface="Roboto"/>
                <a:ea typeface="Roboto"/>
                <a:cs typeface="Roboto"/>
                <a:sym typeface="Roboto"/>
              </a:rPr>
              <a:t>Application Layer Attacks:</a:t>
            </a:r>
            <a:endParaRPr sz="1200">
              <a:solidFill>
                <a:srgbClr val="0D0D0D"/>
              </a:solidFill>
              <a:highlight>
                <a:srgbClr val="FFFFFF"/>
              </a:highlight>
              <a:latin typeface="Roboto"/>
              <a:ea typeface="Roboto"/>
              <a:cs typeface="Roboto"/>
              <a:sym typeface="Roboto"/>
            </a:endParaRPr>
          </a:p>
          <a:p>
            <a:pPr indent="-247650" lvl="1" marL="9144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Application layer attacks target vulnerabilities in specific applications or services running on networked systems.</a:t>
            </a:r>
            <a:endParaRPr sz="1200">
              <a:solidFill>
                <a:srgbClr val="0D0D0D"/>
              </a:solidFill>
              <a:highlight>
                <a:srgbClr val="FFFFFF"/>
              </a:highlight>
              <a:latin typeface="Roboto"/>
              <a:ea typeface="Roboto"/>
              <a:cs typeface="Roboto"/>
              <a:sym typeface="Roboto"/>
            </a:endParaRPr>
          </a:p>
          <a:p>
            <a:pPr indent="-247650" lvl="1" marL="9144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Examples include:</a:t>
            </a:r>
            <a:endParaRPr sz="1200">
              <a:solidFill>
                <a:srgbClr val="0D0D0D"/>
              </a:solidFill>
              <a:highlight>
                <a:srgbClr val="FFFFFF"/>
              </a:highlight>
              <a:latin typeface="Roboto"/>
              <a:ea typeface="Roboto"/>
              <a:cs typeface="Roboto"/>
              <a:sym typeface="Roboto"/>
            </a:endParaRPr>
          </a:p>
          <a:p>
            <a:pPr indent="-247650" lvl="2" marL="13716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SQL Injection: Where an attacker injects malicious SQL queries into input fields of web applications to manipulate databases or gain unauthorized access.</a:t>
            </a:r>
            <a:endParaRPr sz="1200">
              <a:solidFill>
                <a:srgbClr val="0D0D0D"/>
              </a:solidFill>
              <a:highlight>
                <a:srgbClr val="FFFFFF"/>
              </a:highlight>
              <a:latin typeface="Roboto"/>
              <a:ea typeface="Roboto"/>
              <a:cs typeface="Roboto"/>
              <a:sym typeface="Roboto"/>
            </a:endParaRPr>
          </a:p>
          <a:p>
            <a:pPr indent="-247650" lvl="2" marL="13716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Cross-Site Scripting (XSS): Where an attacker injects malicious scripts into web pages viewed by other users, potentially stealing sensitive information or hijacking sessions.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rPr lang="en-GB" sz="1200">
                <a:solidFill>
                  <a:srgbClr val="0D0D0D"/>
                </a:solidFill>
                <a:highlight>
                  <a:srgbClr val="FFFFFF"/>
                </a:highlight>
                <a:latin typeface="Roboto"/>
                <a:ea typeface="Roboto"/>
                <a:cs typeface="Roboto"/>
                <a:sym typeface="Roboto"/>
              </a:rPr>
              <a:t>These are just a few examples of cyber attacks categorized by OSI layers. It's important for organizations to implement robust security measures and defenses at each layer to mitigate the risk of cyber attacks and protect their network infrastructure and data.</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Explain protocols -</a:t>
            </a:r>
            <a:endParaRPr/>
          </a:p>
          <a:p>
            <a:pPr indent="0" lvl="0" marL="0" rtl="0" algn="l">
              <a:spcBef>
                <a:spcPts val="1200"/>
              </a:spcBef>
              <a:spcAft>
                <a:spcPts val="1200"/>
              </a:spcAft>
              <a:buNone/>
            </a:pPr>
            <a:r>
              <a:rPr lang="en-GB"/>
              <a:t>DNS , HTTP , HTTPS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