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Barlow Semi Condensed Light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Fira Sans Extra Condensed Medium"/>
      <p:regular r:id="rId32"/>
      <p:bold r:id="rId33"/>
      <p:italic r:id="rId34"/>
      <p:boldItalic r:id="rId35"/>
    </p:embeddedFont>
    <p:embeddedFont>
      <p:font typeface="Saira Extra Condensed"/>
      <p:regular r:id="rId36"/>
      <p:bold r:id="rId37"/>
    </p:embeddedFont>
    <p:embeddedFont>
      <p:font typeface="Squada One"/>
      <p:regular r:id="rId38"/>
    </p:embeddedFont>
    <p:embeddedFont>
      <p:font typeface="Barlow Semi Condensed"/>
      <p:regular r:id="rId39"/>
      <p:bold r:id="rId40"/>
      <p:italic r:id="rId41"/>
      <p:boldItalic r:id="rId42"/>
    </p:embeddedFont>
    <p:embeddedFont>
      <p:font typeface="Roboto Slab Regular"/>
      <p:regular r:id="rId43"/>
      <p:bold r:id="rId44"/>
    </p:embeddedFont>
    <p:embeddedFont>
      <p:font typeface="Saira ExtraCondensed SemiBold"/>
      <p:regular r:id="rId45"/>
      <p:bold r:id="rId46"/>
    </p:embeddedFont>
    <p:embeddedFont>
      <p:font typeface="Saira ExtraCondensed Medium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759663-5918-4DCB-9FF7-D2BDFAAEA830}">
  <a:tblStyle styleId="{4A759663-5918-4DCB-9FF7-D2BDFAAEA8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-bold.fntdata"/><Relationship Id="rId20" Type="http://schemas.openxmlformats.org/officeDocument/2006/relationships/slide" Target="slides/slide13.xml"/><Relationship Id="rId42" Type="http://schemas.openxmlformats.org/officeDocument/2006/relationships/font" Target="fonts/BarlowSemiCondensed-boldItalic.fntdata"/><Relationship Id="rId41" Type="http://schemas.openxmlformats.org/officeDocument/2006/relationships/font" Target="fonts/BarlowSemiCondensed-italic.fntdata"/><Relationship Id="rId22" Type="http://schemas.openxmlformats.org/officeDocument/2006/relationships/slide" Target="slides/slide15.xml"/><Relationship Id="rId44" Type="http://schemas.openxmlformats.org/officeDocument/2006/relationships/font" Target="fonts/RobotoSlabRegular-bold.fntdata"/><Relationship Id="rId21" Type="http://schemas.openxmlformats.org/officeDocument/2006/relationships/slide" Target="slides/slide14.xml"/><Relationship Id="rId43" Type="http://schemas.openxmlformats.org/officeDocument/2006/relationships/font" Target="fonts/RobotoSlabRegular-regular.fntdata"/><Relationship Id="rId24" Type="http://schemas.openxmlformats.org/officeDocument/2006/relationships/font" Target="fonts/BarlowSemiCondensedLight-regular.fntdata"/><Relationship Id="rId46" Type="http://schemas.openxmlformats.org/officeDocument/2006/relationships/font" Target="fonts/SairaExtraCondensedSemiBold-bold.fntdata"/><Relationship Id="rId23" Type="http://schemas.openxmlformats.org/officeDocument/2006/relationships/slide" Target="slides/slide16.xml"/><Relationship Id="rId45" Type="http://schemas.openxmlformats.org/officeDocument/2006/relationships/font" Target="fonts/SairaExtraCondensed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BarlowSemiCondensedLight-italic.fntdata"/><Relationship Id="rId48" Type="http://schemas.openxmlformats.org/officeDocument/2006/relationships/font" Target="fonts/SairaExtraCondensedMedium-bold.fntdata"/><Relationship Id="rId25" Type="http://schemas.openxmlformats.org/officeDocument/2006/relationships/font" Target="fonts/BarlowSemiCondensedLight-bold.fntdata"/><Relationship Id="rId47" Type="http://schemas.openxmlformats.org/officeDocument/2006/relationships/font" Target="fonts/SairaExtraCondensedMedium-regular.fntdata"/><Relationship Id="rId28" Type="http://schemas.openxmlformats.org/officeDocument/2006/relationships/font" Target="fonts/Roboto-regular.fntdata"/><Relationship Id="rId27" Type="http://schemas.openxmlformats.org/officeDocument/2006/relationships/font" Target="fonts/BarlowSemiCondensedLigh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4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3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6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5.xml"/><Relationship Id="rId34" Type="http://schemas.openxmlformats.org/officeDocument/2006/relationships/font" Target="fonts/FiraSansExtraCondensedMedium-italic.fntdata"/><Relationship Id="rId15" Type="http://schemas.openxmlformats.org/officeDocument/2006/relationships/slide" Target="slides/slide8.xml"/><Relationship Id="rId37" Type="http://schemas.openxmlformats.org/officeDocument/2006/relationships/font" Target="fonts/SairaExtraCondensed-bold.fntdata"/><Relationship Id="rId14" Type="http://schemas.openxmlformats.org/officeDocument/2006/relationships/slide" Target="slides/slide7.xml"/><Relationship Id="rId36" Type="http://schemas.openxmlformats.org/officeDocument/2006/relationships/font" Target="fonts/SairaExtraCondensed-regular.fntdata"/><Relationship Id="rId17" Type="http://schemas.openxmlformats.org/officeDocument/2006/relationships/slide" Target="slides/slide10.xml"/><Relationship Id="rId39" Type="http://schemas.openxmlformats.org/officeDocument/2006/relationships/font" Target="fonts/BarlowSemiCondensed-regular.fntdata"/><Relationship Id="rId16" Type="http://schemas.openxmlformats.org/officeDocument/2006/relationships/slide" Target="slides/slide9.xml"/><Relationship Id="rId38" Type="http://schemas.openxmlformats.org/officeDocument/2006/relationships/font" Target="fonts/SquadaOne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5cba7fc1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5cba7fc1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5cd06123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5cd06123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5cd061230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5cd061230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5da369f3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5da369f3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Need to talk about how we manipulated data and made this table, since we don’t have monetary information in our data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5cd061230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5cd061230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f6053ddf8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f6053ddf8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5cba7fc1f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5cba7fc1f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f732c8e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f732c8e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5cba7fc1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5cba7fc1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5cba7fc1f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5cba7fc1f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changed a little to match with 5 steps and flow charts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cba7fc1f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cba7fc1f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0F141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TIANCHI is a crowd sourcing community of global data scientists which hosts big data competitions in various industries. Chinese version of Kaggle. </a:t>
            </a:r>
            <a:endParaRPr sz="1150">
              <a:solidFill>
                <a:srgbClr val="0F141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0F141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Behaviours: viewings, clickings, adding to wishlists, adding shopping carts, purchasing. </a:t>
            </a:r>
            <a:endParaRPr sz="1150">
              <a:solidFill>
                <a:srgbClr val="0F141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0F141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Timestamp: timing for viewing, clicking, purchasing. </a:t>
            </a:r>
            <a:endParaRPr sz="1150">
              <a:solidFill>
                <a:srgbClr val="0F141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0F141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User_geohash: location. </a:t>
            </a:r>
            <a:endParaRPr sz="1150">
              <a:solidFill>
                <a:srgbClr val="0F141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5da369f3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5da369f3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Customer Behavior Analysis | Traffic: Page Viewings, UV | Conversion Rate: Clicks, Shopping cart, </a:t>
            </a:r>
            <a:r>
              <a:rPr lang="zh-CN"/>
              <a:t>Wishlist</a:t>
            </a:r>
            <a:r>
              <a:rPr lang="zh-CN"/>
              <a:t>, Purchasing, Repurchasing | Sales: Item, Category | Customer Value(RFM Model)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5cd061230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5cd061230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Line charts to be inserted on the right with animations - well done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weekly:usual trend VS unusual trend , explain </a:t>
            </a:r>
            <a:r>
              <a:rPr lang="zh-CN">
                <a:solidFill>
                  <a:schemeClr val="dk1"/>
                </a:solidFill>
              </a:rPr>
              <a:t>reasons</a:t>
            </a:r>
            <a:r>
              <a:rPr lang="zh-C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DU means a visitor with an IP while PV covers every refreshing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5cd061230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5cd061230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5cd061230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5cd061230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5da369f3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5da369f3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All rates to be added later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CUSTOM_6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83" name="Google Shape;83;p13"/>
          <p:cNvCxnSpPr>
            <a:stCxn id="82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hasCustomPrompt="1" type="title"/>
          </p:nvPr>
        </p:nvSpPr>
        <p:spPr>
          <a:xfrm>
            <a:off x="374450" y="1858700"/>
            <a:ext cx="1444800" cy="161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2" type="ctrTitle"/>
          </p:nvPr>
        </p:nvSpPr>
        <p:spPr>
          <a:xfrm>
            <a:off x="1868249" y="254004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868250" y="318076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>
            <a:off x="0" y="3079800"/>
            <a:ext cx="4020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81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6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60550"/>
            <a:ext cx="9144000" cy="4022400"/>
          </a:xfrm>
          <a:prstGeom prst="rect">
            <a:avLst/>
          </a:prstGeom>
          <a:gradFill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477026" y="18626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92" name="Google Shape;92;p15"/>
          <p:cNvCxnSpPr/>
          <p:nvPr/>
        </p:nvCxnSpPr>
        <p:spPr>
          <a:xfrm>
            <a:off x="0" y="2730450"/>
            <a:ext cx="4576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 txBox="1"/>
          <p:nvPr>
            <p:ph idx="1" type="subTitle"/>
          </p:nvPr>
        </p:nvSpPr>
        <p:spPr>
          <a:xfrm flipH="1">
            <a:off x="4576500" y="28066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2" type="subTitle"/>
          </p:nvPr>
        </p:nvSpPr>
        <p:spPr>
          <a:xfrm flipH="1">
            <a:off x="4576500" y="31480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3" type="subTitle"/>
          </p:nvPr>
        </p:nvSpPr>
        <p:spPr>
          <a:xfrm flipH="1">
            <a:off x="4576500" y="34894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4" type="subTitle"/>
          </p:nvPr>
        </p:nvSpPr>
        <p:spPr>
          <a:xfrm flipH="1">
            <a:off x="4576500" y="38308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TLE OPENING" type="title">
  <p:cSld name="TITLE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type="ctrTitle"/>
          </p:nvPr>
        </p:nvSpPr>
        <p:spPr>
          <a:xfrm flipH="1">
            <a:off x="1144850" y="2646075"/>
            <a:ext cx="3394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 flipH="1">
            <a:off x="1144700" y="3316575"/>
            <a:ext cx="19344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1257850" y="3246250"/>
            <a:ext cx="464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itleOnly">
  <p:cSld name="TITLE_ONLY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1165500" y="1838375"/>
            <a:ext cx="3343800" cy="26841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4641650" y="1838375"/>
            <a:ext cx="3343800" cy="26841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1552731" y="3050500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2" type="subTitle"/>
          </p:nvPr>
        </p:nvSpPr>
        <p:spPr>
          <a:xfrm>
            <a:off x="4794050" y="3050500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type="ctrTitle"/>
          </p:nvPr>
        </p:nvSpPr>
        <p:spPr>
          <a:xfrm>
            <a:off x="1552731" y="2457900"/>
            <a:ext cx="2797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3" type="ctrTitle"/>
          </p:nvPr>
        </p:nvSpPr>
        <p:spPr>
          <a:xfrm>
            <a:off x="4794050" y="2457900"/>
            <a:ext cx="2797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aira ExtraCondensed Medium"/>
              <a:buNone/>
              <a:defRPr sz="1800">
                <a:solidFill>
                  <a:srgbClr val="FFFFFF"/>
                </a:solidFill>
                <a:latin typeface="Saira ExtraCondensed Medium"/>
                <a:ea typeface="Saira ExtraCondensed Medium"/>
                <a:cs typeface="Saira ExtraCondensed Medium"/>
                <a:sym typeface="Saira ExtraCondensed Medium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4" type="ctrTitle"/>
          </p:nvPr>
        </p:nvSpPr>
        <p:spPr>
          <a:xfrm>
            <a:off x="1000125" y="134800"/>
            <a:ext cx="71439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17" name="Google Shape;117;p18"/>
          <p:cNvCxnSpPr>
            <a:stCxn id="116" idx="2"/>
          </p:cNvCxnSpPr>
          <p:nvPr/>
        </p:nvCxnSpPr>
        <p:spPr>
          <a:xfrm>
            <a:off x="4572075" y="986500"/>
            <a:ext cx="4575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ctrTitle"/>
          </p:nvPr>
        </p:nvSpPr>
        <p:spPr>
          <a:xfrm>
            <a:off x="2825950" y="15759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3034050" y="20373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hasCustomPrompt="1" idx="2" type="title"/>
          </p:nvPr>
        </p:nvSpPr>
        <p:spPr>
          <a:xfrm>
            <a:off x="3110412" y="1059178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/>
          <p:nvPr>
            <p:ph idx="3" type="ctrTitle"/>
          </p:nvPr>
        </p:nvSpPr>
        <p:spPr>
          <a:xfrm>
            <a:off x="2826162" y="32550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4" type="subTitle"/>
          </p:nvPr>
        </p:nvSpPr>
        <p:spPr>
          <a:xfrm>
            <a:off x="2998950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hasCustomPrompt="1" idx="5" type="title"/>
          </p:nvPr>
        </p:nvSpPr>
        <p:spPr>
          <a:xfrm>
            <a:off x="3110412" y="2738280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9"/>
          <p:cNvSpPr txBox="1"/>
          <p:nvPr>
            <p:ph idx="6" type="ctrTitle"/>
          </p:nvPr>
        </p:nvSpPr>
        <p:spPr>
          <a:xfrm>
            <a:off x="4975625" y="15759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7" type="subTitle"/>
          </p:nvPr>
        </p:nvSpPr>
        <p:spPr>
          <a:xfrm>
            <a:off x="5183500" y="20373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hasCustomPrompt="1" idx="8" type="title"/>
          </p:nvPr>
        </p:nvSpPr>
        <p:spPr>
          <a:xfrm>
            <a:off x="5259862" y="1059178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9"/>
          <p:cNvSpPr txBox="1"/>
          <p:nvPr>
            <p:ph idx="9" type="ctrTitle"/>
          </p:nvPr>
        </p:nvSpPr>
        <p:spPr>
          <a:xfrm>
            <a:off x="4975587" y="32550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3" type="subTitle"/>
          </p:nvPr>
        </p:nvSpPr>
        <p:spPr>
          <a:xfrm>
            <a:off x="5148400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hasCustomPrompt="1" idx="14" type="title"/>
          </p:nvPr>
        </p:nvSpPr>
        <p:spPr>
          <a:xfrm>
            <a:off x="5259862" y="2738280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idx="15" type="ctrTitle"/>
          </p:nvPr>
        </p:nvSpPr>
        <p:spPr>
          <a:xfrm rot="-5400000">
            <a:off x="6378350" y="1583700"/>
            <a:ext cx="34875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32" name="Google Shape;132;p19"/>
          <p:cNvCxnSpPr/>
          <p:nvPr/>
        </p:nvCxnSpPr>
        <p:spPr>
          <a:xfrm>
            <a:off x="8541292" y="-14700"/>
            <a:ext cx="0" cy="366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9"/>
          <p:cNvSpPr txBox="1"/>
          <p:nvPr>
            <p:ph idx="16" type="ctrTitle"/>
          </p:nvPr>
        </p:nvSpPr>
        <p:spPr>
          <a:xfrm>
            <a:off x="606175" y="1575950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7" type="subTitle"/>
          </p:nvPr>
        </p:nvSpPr>
        <p:spPr>
          <a:xfrm>
            <a:off x="849375" y="20373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hasCustomPrompt="1" idx="18" type="title"/>
          </p:nvPr>
        </p:nvSpPr>
        <p:spPr>
          <a:xfrm>
            <a:off x="925737" y="1059178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9"/>
          <p:cNvSpPr txBox="1"/>
          <p:nvPr>
            <p:ph idx="19" type="ctrTitle"/>
          </p:nvPr>
        </p:nvSpPr>
        <p:spPr>
          <a:xfrm>
            <a:off x="641487" y="325505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20" type="subTitle"/>
          </p:nvPr>
        </p:nvSpPr>
        <p:spPr>
          <a:xfrm>
            <a:off x="814275" y="3716497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hasCustomPrompt="1" idx="21" type="title"/>
          </p:nvPr>
        </p:nvSpPr>
        <p:spPr>
          <a:xfrm>
            <a:off x="925737" y="2738280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139" name="Google Shape;139;p19"/>
          <p:cNvCxnSpPr/>
          <p:nvPr/>
        </p:nvCxnSpPr>
        <p:spPr>
          <a:xfrm>
            <a:off x="1089475" y="1712986"/>
            <a:ext cx="5795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1089475" y="3390061"/>
            <a:ext cx="5795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hasCustomPrompt="1" type="title"/>
          </p:nvPr>
        </p:nvSpPr>
        <p:spPr>
          <a:xfrm>
            <a:off x="374450" y="1858700"/>
            <a:ext cx="1444800" cy="161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20"/>
          <p:cNvSpPr txBox="1"/>
          <p:nvPr>
            <p:ph idx="2" type="ctrTitle"/>
          </p:nvPr>
        </p:nvSpPr>
        <p:spPr>
          <a:xfrm>
            <a:off x="1868249" y="254004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1" type="subTitle"/>
          </p:nvPr>
        </p:nvSpPr>
        <p:spPr>
          <a:xfrm>
            <a:off x="1868250" y="318076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45" name="Google Shape;145;p20"/>
          <p:cNvCxnSpPr/>
          <p:nvPr/>
        </p:nvCxnSpPr>
        <p:spPr>
          <a:xfrm>
            <a:off x="0" y="3079800"/>
            <a:ext cx="4020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81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3">
  <p:cSld name="CUSTOM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hasCustomPrompt="1" type="title"/>
          </p:nvPr>
        </p:nvSpPr>
        <p:spPr>
          <a:xfrm flipH="1">
            <a:off x="7324862" y="1858700"/>
            <a:ext cx="1444800" cy="161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1"/>
          <p:cNvSpPr txBox="1"/>
          <p:nvPr>
            <p:ph idx="2" type="ctrTitle"/>
          </p:nvPr>
        </p:nvSpPr>
        <p:spPr>
          <a:xfrm flipH="1">
            <a:off x="3981563" y="254004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 flipH="1">
            <a:off x="5369350" y="3180784"/>
            <a:ext cx="19065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 rot="10800000">
            <a:off x="5123712" y="3079800"/>
            <a:ext cx="4020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81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4">
  <p:cSld name="CUSTOM_1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hasCustomPrompt="1" type="title"/>
          </p:nvPr>
        </p:nvSpPr>
        <p:spPr>
          <a:xfrm flipH="1">
            <a:off x="7477262" y="1858700"/>
            <a:ext cx="1444800" cy="161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2"/>
          <p:cNvSpPr txBox="1"/>
          <p:nvPr>
            <p:ph idx="2" type="ctrTitle"/>
          </p:nvPr>
        </p:nvSpPr>
        <p:spPr>
          <a:xfrm flipH="1">
            <a:off x="3829163" y="254004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1" type="subTitle"/>
          </p:nvPr>
        </p:nvSpPr>
        <p:spPr>
          <a:xfrm flipH="1">
            <a:off x="5216975" y="2952184"/>
            <a:ext cx="19065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55" name="Google Shape;155;p22"/>
          <p:cNvCxnSpPr/>
          <p:nvPr/>
        </p:nvCxnSpPr>
        <p:spPr>
          <a:xfrm>
            <a:off x="7324850" y="-7600"/>
            <a:ext cx="0" cy="515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81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6">
  <p:cSld name="CUSTOM_1_1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hasCustomPrompt="1" type="title"/>
          </p:nvPr>
        </p:nvSpPr>
        <p:spPr>
          <a:xfrm>
            <a:off x="303938" y="1858700"/>
            <a:ext cx="1444800" cy="161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23"/>
          <p:cNvSpPr txBox="1"/>
          <p:nvPr>
            <p:ph idx="2" type="ctrTitle"/>
          </p:nvPr>
        </p:nvSpPr>
        <p:spPr>
          <a:xfrm>
            <a:off x="2102537" y="254004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" type="subTitle"/>
          </p:nvPr>
        </p:nvSpPr>
        <p:spPr>
          <a:xfrm>
            <a:off x="2109125" y="2952184"/>
            <a:ext cx="19065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60" name="Google Shape;160;p23"/>
          <p:cNvCxnSpPr/>
          <p:nvPr/>
        </p:nvCxnSpPr>
        <p:spPr>
          <a:xfrm>
            <a:off x="1901150" y="-7600"/>
            <a:ext cx="0" cy="515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811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CUSTOM_6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63" name="Google Shape;163;p24"/>
          <p:cNvCxnSpPr>
            <a:stCxn id="162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3">
  <p:cSld name="CUSTOM_6_2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66" name="Google Shape;166;p25"/>
          <p:cNvCxnSpPr/>
          <p:nvPr/>
        </p:nvCxnSpPr>
        <p:spPr>
          <a:xfrm>
            <a:off x="-32325" y="986500"/>
            <a:ext cx="4575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6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0" y="560550"/>
            <a:ext cx="9144000" cy="4022400"/>
          </a:xfrm>
          <a:prstGeom prst="rect">
            <a:avLst/>
          </a:prstGeom>
          <a:gradFill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type="ctrTitle"/>
          </p:nvPr>
        </p:nvSpPr>
        <p:spPr>
          <a:xfrm>
            <a:off x="477026" y="18626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70" name="Google Shape;170;p26"/>
          <p:cNvCxnSpPr/>
          <p:nvPr/>
        </p:nvCxnSpPr>
        <p:spPr>
          <a:xfrm>
            <a:off x="0" y="2730450"/>
            <a:ext cx="4576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6"/>
          <p:cNvSpPr txBox="1"/>
          <p:nvPr>
            <p:ph idx="1" type="subTitle"/>
          </p:nvPr>
        </p:nvSpPr>
        <p:spPr>
          <a:xfrm flipH="1">
            <a:off x="4576500" y="28066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2" type="subTitle"/>
          </p:nvPr>
        </p:nvSpPr>
        <p:spPr>
          <a:xfrm flipH="1">
            <a:off x="4576500" y="31480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3" name="Google Shape;173;p26"/>
          <p:cNvSpPr txBox="1"/>
          <p:nvPr>
            <p:ph idx="3" type="subTitle"/>
          </p:nvPr>
        </p:nvSpPr>
        <p:spPr>
          <a:xfrm flipH="1">
            <a:off x="4576500" y="34894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4" name="Google Shape;174;p26"/>
          <p:cNvSpPr txBox="1"/>
          <p:nvPr>
            <p:ph idx="4" type="subTitle"/>
          </p:nvPr>
        </p:nvSpPr>
        <p:spPr>
          <a:xfrm flipH="1">
            <a:off x="4576500" y="383085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6_1_2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0" y="560550"/>
            <a:ext cx="9144000" cy="4022400"/>
          </a:xfrm>
          <a:prstGeom prst="rect">
            <a:avLst/>
          </a:prstGeom>
          <a:gradFill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type="ctrTitle"/>
          </p:nvPr>
        </p:nvSpPr>
        <p:spPr>
          <a:xfrm flipH="1">
            <a:off x="4457674" y="18626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78" name="Google Shape;178;p27"/>
          <p:cNvCxnSpPr/>
          <p:nvPr/>
        </p:nvCxnSpPr>
        <p:spPr>
          <a:xfrm rot="10800000">
            <a:off x="4567500" y="2730450"/>
            <a:ext cx="4576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7"/>
          <p:cNvSpPr txBox="1"/>
          <p:nvPr>
            <p:ph idx="1" type="subTitle"/>
          </p:nvPr>
        </p:nvSpPr>
        <p:spPr>
          <a:xfrm>
            <a:off x="2327475" y="2806650"/>
            <a:ext cx="2892000" cy="16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2788350" y="3170250"/>
            <a:ext cx="3567300" cy="3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 flipH="1">
            <a:off x="2064750" y="1973250"/>
            <a:ext cx="5014500" cy="11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83" name="Google Shape;183;p28"/>
          <p:cNvCxnSpPr/>
          <p:nvPr/>
        </p:nvCxnSpPr>
        <p:spPr>
          <a:xfrm>
            <a:off x="-6925" y="981700"/>
            <a:ext cx="7016700" cy="2834400"/>
          </a:xfrm>
          <a:prstGeom prst="bentConnector3">
            <a:avLst>
              <a:gd fmla="val 12316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8"/>
          <p:cNvCxnSpPr/>
          <p:nvPr/>
        </p:nvCxnSpPr>
        <p:spPr>
          <a:xfrm rot="10800000">
            <a:off x="2204950" y="1597150"/>
            <a:ext cx="6962100" cy="2585400"/>
          </a:xfrm>
          <a:prstGeom prst="bentConnector3">
            <a:avLst>
              <a:gd fmla="val 11419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8"/>
          <p:cNvCxnSpPr>
            <a:endCxn id="181" idx="1"/>
          </p:cNvCxnSpPr>
          <p:nvPr/>
        </p:nvCxnSpPr>
        <p:spPr>
          <a:xfrm rot="-5400000">
            <a:off x="1162200" y="3586500"/>
            <a:ext cx="1888200" cy="13641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8"/>
          <p:cNvCxnSpPr>
            <a:endCxn id="181" idx="3"/>
          </p:cNvCxnSpPr>
          <p:nvPr/>
        </p:nvCxnSpPr>
        <p:spPr>
          <a:xfrm flipH="1" rot="5400000">
            <a:off x="6084450" y="3595650"/>
            <a:ext cx="1881300" cy="13389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BOXES">
  <p:cSld name="CUSTOM_6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89" name="Google Shape;189;p29"/>
          <p:cNvCxnSpPr>
            <a:stCxn id="188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9"/>
          <p:cNvSpPr/>
          <p:nvPr/>
        </p:nvSpPr>
        <p:spPr>
          <a:xfrm>
            <a:off x="1780400" y="1322325"/>
            <a:ext cx="1988100" cy="2065200"/>
          </a:xfrm>
          <a:prstGeom prst="rect">
            <a:avLst/>
          </a:prstGeom>
          <a:solidFill>
            <a:srgbClr val="494ECE">
              <a:alpha val="51540"/>
            </a:srgbClr>
          </a:solidFill>
          <a:ln cap="flat" cmpd="sng" w="28575">
            <a:solidFill>
              <a:srgbClr val="7337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</a:t>
            </a:r>
            <a:endParaRPr/>
          </a:p>
        </p:txBody>
      </p:sp>
      <p:sp>
        <p:nvSpPr>
          <p:cNvPr id="191" name="Google Shape;191;p29"/>
          <p:cNvSpPr txBox="1"/>
          <p:nvPr>
            <p:ph idx="2" type="ctrTitle"/>
          </p:nvPr>
        </p:nvSpPr>
        <p:spPr>
          <a:xfrm>
            <a:off x="2210934" y="2280150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1" type="subTitle"/>
          </p:nvPr>
        </p:nvSpPr>
        <p:spPr>
          <a:xfrm>
            <a:off x="2084700" y="2452668"/>
            <a:ext cx="13797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3" name="Google Shape;193;p29"/>
          <p:cNvSpPr/>
          <p:nvPr/>
        </p:nvSpPr>
        <p:spPr>
          <a:xfrm>
            <a:off x="3577850" y="2456125"/>
            <a:ext cx="1988100" cy="2065200"/>
          </a:xfrm>
          <a:prstGeom prst="rect">
            <a:avLst/>
          </a:prstGeom>
          <a:solidFill>
            <a:srgbClr val="00FFFF">
              <a:alpha val="45380"/>
            </a:srgbClr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</a:t>
            </a:r>
            <a:endParaRPr/>
          </a:p>
        </p:txBody>
      </p:sp>
      <p:sp>
        <p:nvSpPr>
          <p:cNvPr id="194" name="Google Shape;194;p29"/>
          <p:cNvSpPr txBox="1"/>
          <p:nvPr>
            <p:ph idx="3" type="ctrTitle"/>
          </p:nvPr>
        </p:nvSpPr>
        <p:spPr>
          <a:xfrm>
            <a:off x="4008384" y="3413950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4" type="subTitle"/>
          </p:nvPr>
        </p:nvSpPr>
        <p:spPr>
          <a:xfrm>
            <a:off x="3882150" y="3586468"/>
            <a:ext cx="13797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6" name="Google Shape;196;p29"/>
          <p:cNvSpPr/>
          <p:nvPr/>
        </p:nvSpPr>
        <p:spPr>
          <a:xfrm>
            <a:off x="5375500" y="1322325"/>
            <a:ext cx="1988100" cy="2065200"/>
          </a:xfrm>
          <a:prstGeom prst="rect">
            <a:avLst/>
          </a:prstGeom>
          <a:solidFill>
            <a:srgbClr val="10D6B6">
              <a:alpha val="70590"/>
            </a:srgbClr>
          </a:solidFill>
          <a:ln cap="flat" cmpd="sng" w="28575">
            <a:solidFill>
              <a:srgbClr val="11E4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</a:t>
            </a:r>
            <a:endParaRPr/>
          </a:p>
        </p:txBody>
      </p:sp>
      <p:sp>
        <p:nvSpPr>
          <p:cNvPr id="197" name="Google Shape;197;p29"/>
          <p:cNvSpPr txBox="1"/>
          <p:nvPr>
            <p:ph idx="5" type="ctrTitle"/>
          </p:nvPr>
        </p:nvSpPr>
        <p:spPr>
          <a:xfrm>
            <a:off x="5806034" y="2280150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6" type="subTitle"/>
          </p:nvPr>
        </p:nvSpPr>
        <p:spPr>
          <a:xfrm>
            <a:off x="5679800" y="2452668"/>
            <a:ext cx="13797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6_1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01" name="Google Shape;201;p30"/>
          <p:cNvCxnSpPr>
            <a:stCxn id="200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30"/>
          <p:cNvSpPr/>
          <p:nvPr/>
        </p:nvSpPr>
        <p:spPr>
          <a:xfrm>
            <a:off x="815350" y="2853050"/>
            <a:ext cx="3594900" cy="1130100"/>
          </a:xfrm>
          <a:prstGeom prst="rect">
            <a:avLst/>
          </a:prstGeom>
          <a:solidFill>
            <a:srgbClr val="494ECE">
              <a:alpha val="51540"/>
            </a:srgbClr>
          </a:solidFill>
          <a:ln cap="flat" cmpd="sng" w="28575">
            <a:solidFill>
              <a:srgbClr val="7337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</a:t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1878200" y="1616125"/>
            <a:ext cx="5387400" cy="1384200"/>
          </a:xfrm>
          <a:prstGeom prst="rect">
            <a:avLst/>
          </a:prstGeom>
          <a:solidFill>
            <a:srgbClr val="00FFFF">
              <a:alpha val="45380"/>
            </a:srgbClr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</a:t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4218450" y="3465375"/>
            <a:ext cx="3594900" cy="898200"/>
          </a:xfrm>
          <a:prstGeom prst="rect">
            <a:avLst/>
          </a:prstGeom>
          <a:solidFill>
            <a:srgbClr val="10D6B6">
              <a:alpha val="70590"/>
            </a:srgbClr>
          </a:solidFill>
          <a:ln cap="flat" cmpd="sng" w="28575">
            <a:solidFill>
              <a:srgbClr val="11E4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</a:t>
            </a:r>
            <a:endParaRPr/>
          </a:p>
        </p:txBody>
      </p:sp>
      <p:sp>
        <p:nvSpPr>
          <p:cNvPr id="205" name="Google Shape;205;p30"/>
          <p:cNvSpPr txBox="1"/>
          <p:nvPr>
            <p:ph hasCustomPrompt="1" idx="2" type="title"/>
          </p:nvPr>
        </p:nvSpPr>
        <p:spPr>
          <a:xfrm>
            <a:off x="2637350" y="1882375"/>
            <a:ext cx="3869400" cy="85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30"/>
          <p:cNvSpPr txBox="1"/>
          <p:nvPr>
            <p:ph hasCustomPrompt="1" idx="3" type="title"/>
          </p:nvPr>
        </p:nvSpPr>
        <p:spPr>
          <a:xfrm>
            <a:off x="967476" y="3129125"/>
            <a:ext cx="329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30"/>
          <p:cNvSpPr txBox="1"/>
          <p:nvPr>
            <p:ph hasCustomPrompt="1" idx="4" type="title"/>
          </p:nvPr>
        </p:nvSpPr>
        <p:spPr>
          <a:xfrm>
            <a:off x="4414951" y="3629950"/>
            <a:ext cx="32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ExtraCondensed SemiBold"/>
              <a:buNone/>
              <a:defRPr sz="2800">
                <a:solidFill>
                  <a:srgbClr val="434343"/>
                </a:solidFill>
                <a:latin typeface="Saira ExtraCondensed SemiBold"/>
                <a:ea typeface="Saira ExtraCondensed SemiBold"/>
                <a:cs typeface="Saira ExtraCondensed SemiBold"/>
                <a:sym typeface="Saira Extra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researchgate.net/publication/221186477_Beyond_Taobaocom_A_Case_Study_on_C2C_Market_in_China" TargetMode="External"/><Relationship Id="rId4" Type="http://schemas.openxmlformats.org/officeDocument/2006/relationships/hyperlink" Target="https://expandedramblings.com/index.php/taobao-statistic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1" type="subTitle"/>
          </p:nvPr>
        </p:nvSpPr>
        <p:spPr>
          <a:xfrm flipH="1">
            <a:off x="1144700" y="3316575"/>
            <a:ext cx="19344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latin typeface="Saira Extra Condensed"/>
                <a:ea typeface="Saira Extra Condensed"/>
                <a:cs typeface="Saira Extra Condensed"/>
                <a:sym typeface="Saira Extra Condensed"/>
              </a:rPr>
              <a:t>A Taobao Example</a:t>
            </a:r>
            <a:endParaRPr b="1" sz="1700"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  <p:sp>
        <p:nvSpPr>
          <p:cNvPr id="214" name="Google Shape;214;p32"/>
          <p:cNvSpPr txBox="1"/>
          <p:nvPr>
            <p:ph type="ctrTitle"/>
          </p:nvPr>
        </p:nvSpPr>
        <p:spPr>
          <a:xfrm flipH="1">
            <a:off x="1144800" y="2646075"/>
            <a:ext cx="30183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Analyzing </a:t>
            </a:r>
            <a:r>
              <a:rPr lang="zh-CN"/>
              <a:t>Customer Behavior</a:t>
            </a:r>
            <a:endParaRPr>
              <a:latin typeface="Saira ExtraCondensed SemiBold"/>
              <a:ea typeface="Saira ExtraCondensed SemiBold"/>
              <a:cs typeface="Saira ExtraCondensed SemiBold"/>
              <a:sym typeface="Saira ExtraCondensed SemiBold"/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75" y="335075"/>
            <a:ext cx="4300148" cy="423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1067525" y="4566125"/>
            <a:ext cx="77796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i="1" lang="zh-CN" sz="1500">
                <a:solidFill>
                  <a:schemeClr val="lt1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Yue HUANG / Xueting WANG / Kaiyu MU / Tianqi CAO / Zhen ZHAO / Xiao FANG / Surya PUTTA</a:t>
            </a:r>
            <a:endParaRPr i="1" sz="1500">
              <a:solidFill>
                <a:schemeClr val="lt1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Conversion Rate Analysis</a:t>
            </a:r>
            <a:endParaRPr/>
          </a:p>
        </p:txBody>
      </p:sp>
      <p:graphicFrame>
        <p:nvGraphicFramePr>
          <p:cNvPr id="330" name="Google Shape;330;p41"/>
          <p:cNvGraphicFramePr/>
          <p:nvPr/>
        </p:nvGraphicFramePr>
        <p:xfrm>
          <a:off x="921050" y="127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{4A759663-5918-4DCB-9FF7-D2BDFAAEA830}</a:tableStyleId>
              </a:tblPr>
              <a:tblGrid>
                <a:gridCol w="1395250"/>
                <a:gridCol w="1690400"/>
                <a:gridCol w="1916575"/>
                <a:gridCol w="2236775"/>
              </a:tblGrid>
              <a:tr h="42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 User V</a:t>
                      </a:r>
                      <a:r>
                        <a:rPr b="1" lang="zh-CN" sz="1600">
                          <a:solidFill>
                            <a:schemeClr val="lt1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iews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V</a:t>
                      </a: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iew &amp; Buy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U</a:t>
                      </a: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ser Conversion Rate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F</a:t>
                      </a: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requency Conversion Rate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10000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8868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88.68%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0.1272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Wishlist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Wishlist </a:t>
                      </a: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 &amp; Buy 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User Conversion Rate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Frequency Conversion Rate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6730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3578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53.16%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00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1.0448</a:t>
                      </a:r>
                      <a:endParaRPr b="1" sz="1600">
                        <a:solidFill>
                          <a:srgbClr val="FFFF00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Shopping Cart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Shopping C</a:t>
                      </a: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art &amp; Buy 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User Conversion Rate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Frequency Conversion Rate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8614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7084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82.24%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Saira Extra Condensed"/>
                          <a:ea typeface="Saira Extra Condensed"/>
                          <a:cs typeface="Saira Extra Condensed"/>
                          <a:sym typeface="Saira Extra Condensed"/>
                        </a:rPr>
                        <a:t>0.8915</a:t>
                      </a:r>
                      <a:endParaRPr b="1" sz="1600">
                        <a:solidFill>
                          <a:srgbClr val="FFFFFF"/>
                        </a:solidFill>
                        <a:latin typeface="Saira Extra Condensed"/>
                        <a:ea typeface="Saira Extra Condensed"/>
                        <a:cs typeface="Saira Extra Condensed"/>
                        <a:sym typeface="Saira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1" name="Google Shape;331;p41"/>
          <p:cNvSpPr txBox="1"/>
          <p:nvPr/>
        </p:nvSpPr>
        <p:spPr>
          <a:xfrm>
            <a:off x="986000" y="4082150"/>
            <a:ext cx="71739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User Conversion Rate = Percentage of users conducted actual  purchases after previous actions</a:t>
            </a:r>
            <a:endParaRPr b="1" sz="16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6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Frequency Conversion Rate = Total Purchase Times/ Total View/Wishlist/Cart Times  </a:t>
            </a:r>
            <a:r>
              <a:rPr lang="zh-CN" sz="16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(of active users) </a:t>
            </a:r>
            <a:endParaRPr sz="16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idx="4294967295" type="title"/>
          </p:nvPr>
        </p:nvSpPr>
        <p:spPr>
          <a:xfrm>
            <a:off x="2438400" y="1382213"/>
            <a:ext cx="4267200" cy="14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600">
                <a:solidFill>
                  <a:srgbClr val="FFFFFF"/>
                </a:solidFill>
              </a:rPr>
              <a:t>88.9%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37" name="Google Shape;337;p42"/>
          <p:cNvSpPr txBox="1"/>
          <p:nvPr>
            <p:ph idx="4294967295" type="ctrTitle"/>
          </p:nvPr>
        </p:nvSpPr>
        <p:spPr>
          <a:xfrm>
            <a:off x="2229600" y="2827925"/>
            <a:ext cx="4684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Users are PAYING customers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100">
                <a:solidFill>
                  <a:srgbClr val="FFFF00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87.2%</a:t>
            </a:r>
            <a:r>
              <a:rPr b="1" lang="zh-CN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</a:t>
            </a:r>
            <a:r>
              <a:rPr lang="zh-CN">
                <a:solidFill>
                  <a:srgbClr val="FFFFFF"/>
                </a:solidFill>
              </a:rPr>
              <a:t>of them repurchased at least once within a month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8" name="Google Shape;338;p42"/>
          <p:cNvSpPr txBox="1"/>
          <p:nvPr>
            <p:ph type="ctrTitle"/>
          </p:nvPr>
        </p:nvSpPr>
        <p:spPr>
          <a:xfrm>
            <a:off x="1828350" y="134800"/>
            <a:ext cx="5487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Customer Value 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Customer Value Analysis</a:t>
            </a:r>
            <a:endParaRPr/>
          </a:p>
        </p:txBody>
      </p:sp>
      <p:sp>
        <p:nvSpPr>
          <p:cNvPr id="344" name="Google Shape;344;p43"/>
          <p:cNvSpPr txBox="1"/>
          <p:nvPr/>
        </p:nvSpPr>
        <p:spPr>
          <a:xfrm>
            <a:off x="801000" y="1262850"/>
            <a:ext cx="83430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Customer Segmentaion</a:t>
            </a:r>
            <a:r>
              <a:rPr lang="zh-CN" sz="22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- </a:t>
            </a:r>
            <a:r>
              <a:rPr lang="zh-CN" sz="2200" u="sng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RFM Model</a:t>
            </a:r>
            <a:r>
              <a:rPr lang="zh-CN" sz="22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(Recency, Frequency, </a:t>
            </a:r>
            <a:r>
              <a:rPr lang="zh-CN" sz="2200" strike="sngStrik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Monetary</a:t>
            </a:r>
            <a:r>
              <a:rPr lang="zh-CN" sz="22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</a:t>
            </a:r>
            <a:endParaRPr sz="22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aphicFrame>
        <p:nvGraphicFramePr>
          <p:cNvPr id="345" name="Google Shape;345;p43"/>
          <p:cNvGraphicFramePr/>
          <p:nvPr/>
        </p:nvGraphicFramePr>
        <p:xfrm>
          <a:off x="1636050" y="199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{4A759663-5918-4DCB-9FF7-D2BDFAAEA830}</a:tableStyleId>
              </a:tblPr>
              <a:tblGrid>
                <a:gridCol w="2517600"/>
                <a:gridCol w="1688325"/>
                <a:gridCol w="1665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Segmentation</a:t>
                      </a:r>
                      <a:endParaRPr b="1" sz="1600">
                        <a:solidFill>
                          <a:srgbClr val="FFFFF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Recency</a:t>
                      </a:r>
                      <a:endParaRPr b="1" sz="1600">
                        <a:solidFill>
                          <a:srgbClr val="FFFFF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Frequency</a:t>
                      </a:r>
                      <a:endParaRPr b="1" sz="1600">
                        <a:solidFill>
                          <a:srgbClr val="FFFFF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Valued Customers</a:t>
                      </a:r>
                      <a:endParaRPr b="1" sz="1600">
                        <a:solidFill>
                          <a:srgbClr val="FFFFF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solidFill>
                            <a:srgbClr val="FFFFF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High</a:t>
                      </a:r>
                      <a:endParaRPr sz="1600">
                        <a:solidFill>
                          <a:srgbClr val="FFFFF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solidFill>
                            <a:srgbClr val="FFFFF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High</a:t>
                      </a:r>
                      <a:endParaRPr sz="1600">
                        <a:solidFill>
                          <a:srgbClr val="FFFFF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New Customers</a:t>
                      </a:r>
                      <a:endParaRPr b="1" sz="1600">
                        <a:solidFill>
                          <a:srgbClr val="FFFFF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solidFill>
                            <a:srgbClr val="FFFFF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High</a:t>
                      </a:r>
                      <a:endParaRPr sz="1600">
                        <a:solidFill>
                          <a:srgbClr val="FFFFF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 u="sng">
                          <a:solidFill>
                            <a:srgbClr val="FFFFF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Low</a:t>
                      </a:r>
                      <a:endParaRPr b="1" sz="1600" u="sng">
                        <a:solidFill>
                          <a:srgbClr val="FFFFF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Risky Customers</a:t>
                      </a:r>
                      <a:endParaRPr b="1" sz="1600">
                        <a:solidFill>
                          <a:srgbClr val="FFFFF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 u="sng">
                          <a:solidFill>
                            <a:srgbClr val="FFFFF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Low</a:t>
                      </a:r>
                      <a:endParaRPr b="1" sz="1600" u="sng">
                        <a:solidFill>
                          <a:srgbClr val="FFFFF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solidFill>
                            <a:srgbClr val="FFFFF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High</a:t>
                      </a:r>
                      <a:endParaRPr sz="1600">
                        <a:solidFill>
                          <a:srgbClr val="FFFFF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rgbClr val="FFFFF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Lost Customers</a:t>
                      </a:r>
                      <a:endParaRPr b="1" sz="1600">
                        <a:solidFill>
                          <a:srgbClr val="FFFFF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 u="sng">
                          <a:solidFill>
                            <a:srgbClr val="FFFFF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Low</a:t>
                      </a:r>
                      <a:endParaRPr b="1" sz="1600" u="sng">
                        <a:solidFill>
                          <a:srgbClr val="FFFFF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 u="sng">
                          <a:solidFill>
                            <a:srgbClr val="FFFFF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Low</a:t>
                      </a:r>
                      <a:endParaRPr b="1" sz="1600" u="sng">
                        <a:solidFill>
                          <a:srgbClr val="FFFFF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Customer Value Analysis</a:t>
            </a:r>
            <a:endParaRPr/>
          </a:p>
        </p:txBody>
      </p:sp>
      <p:pic>
        <p:nvPicPr>
          <p:cNvPr id="351" name="Google Shape;351;p4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013" y="1106200"/>
            <a:ext cx="6229971" cy="38521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4"/>
          <p:cNvSpPr txBox="1"/>
          <p:nvPr/>
        </p:nvSpPr>
        <p:spPr>
          <a:xfrm>
            <a:off x="6065050" y="1330025"/>
            <a:ext cx="2632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Vip service ( 88 membership)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3" name="Google Shape;353;p44"/>
          <p:cNvSpPr txBox="1"/>
          <p:nvPr/>
        </p:nvSpPr>
        <p:spPr>
          <a:xfrm>
            <a:off x="6384725" y="2769225"/>
            <a:ext cx="2632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Coupon or special offer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4" name="Google Shape;354;p44"/>
          <p:cNvSpPr txBox="1"/>
          <p:nvPr/>
        </p:nvSpPr>
        <p:spPr>
          <a:xfrm>
            <a:off x="409925" y="3610800"/>
            <a:ext cx="23580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Personalized Reactivation Campaign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5" name="Google Shape;355;p44"/>
          <p:cNvSpPr txBox="1"/>
          <p:nvPr/>
        </p:nvSpPr>
        <p:spPr>
          <a:xfrm>
            <a:off x="409925" y="2076800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Contact to figure out why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56" name="Google Shape;356;p44"/>
          <p:cNvCxnSpPr>
            <a:endCxn id="352" idx="1"/>
          </p:cNvCxnSpPr>
          <p:nvPr/>
        </p:nvCxnSpPr>
        <p:spPr>
          <a:xfrm flipH="1" rot="10800000">
            <a:off x="4919350" y="1541675"/>
            <a:ext cx="1145700" cy="195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57" name="Google Shape;357;p44"/>
          <p:cNvCxnSpPr>
            <a:endCxn id="353" idx="1"/>
          </p:cNvCxnSpPr>
          <p:nvPr/>
        </p:nvCxnSpPr>
        <p:spPr>
          <a:xfrm>
            <a:off x="5939225" y="2821875"/>
            <a:ext cx="445500" cy="159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58" name="Google Shape;358;p44"/>
          <p:cNvCxnSpPr/>
          <p:nvPr/>
        </p:nvCxnSpPr>
        <p:spPr>
          <a:xfrm rot="10800000">
            <a:off x="2678125" y="2308350"/>
            <a:ext cx="594000" cy="246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59" name="Google Shape;359;p44"/>
          <p:cNvCxnSpPr>
            <a:endCxn id="354" idx="3"/>
          </p:cNvCxnSpPr>
          <p:nvPr/>
        </p:nvCxnSpPr>
        <p:spPr>
          <a:xfrm rot="10800000">
            <a:off x="2767925" y="3926700"/>
            <a:ext cx="1042200" cy="286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45"/>
          <p:cNvGrpSpPr/>
          <p:nvPr/>
        </p:nvGrpSpPr>
        <p:grpSpPr>
          <a:xfrm>
            <a:off x="2818445" y="1093693"/>
            <a:ext cx="3371950" cy="3561963"/>
            <a:chOff x="3185245" y="1214193"/>
            <a:chExt cx="3371950" cy="3561963"/>
          </a:xfrm>
        </p:grpSpPr>
        <p:sp>
          <p:nvSpPr>
            <p:cNvPr id="365" name="Google Shape;365;p45"/>
            <p:cNvSpPr/>
            <p:nvPr/>
          </p:nvSpPr>
          <p:spPr>
            <a:xfrm>
              <a:off x="5049171" y="2318192"/>
              <a:ext cx="1053300" cy="1053300"/>
            </a:xfrm>
            <a:prstGeom prst="ellipse">
              <a:avLst/>
            </a:prstGeom>
            <a:solidFill>
              <a:srgbClr val="00FFFF">
                <a:alpha val="45380"/>
              </a:srgbClr>
            </a:solidFill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45"/>
            <p:cNvSpPr/>
            <p:nvPr/>
          </p:nvSpPr>
          <p:spPr>
            <a:xfrm>
              <a:off x="3900225" y="3177717"/>
              <a:ext cx="1053300" cy="1053300"/>
            </a:xfrm>
            <a:prstGeom prst="ellipse">
              <a:avLst/>
            </a:prstGeom>
            <a:solidFill>
              <a:srgbClr val="FFFFFF">
                <a:alpha val="43080"/>
              </a:srgbClr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" name="Google Shape;367;p45"/>
            <p:cNvCxnSpPr/>
            <p:nvPr/>
          </p:nvCxnSpPr>
          <p:spPr>
            <a:xfrm rot="10800000">
              <a:off x="6102395" y="2855209"/>
              <a:ext cx="454800" cy="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45"/>
            <p:cNvCxnSpPr/>
            <p:nvPr/>
          </p:nvCxnSpPr>
          <p:spPr>
            <a:xfrm rot="10800000">
              <a:off x="4426821" y="4230755"/>
              <a:ext cx="0" cy="5454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69" name="Google Shape;369;p45"/>
            <p:cNvGrpSpPr/>
            <p:nvPr/>
          </p:nvGrpSpPr>
          <p:grpSpPr>
            <a:xfrm>
              <a:off x="3185245" y="2328599"/>
              <a:ext cx="1508100" cy="1053300"/>
              <a:chOff x="3185245" y="2328599"/>
              <a:chExt cx="1508100" cy="1053300"/>
            </a:xfrm>
          </p:grpSpPr>
          <p:sp>
            <p:nvSpPr>
              <p:cNvPr id="370" name="Google Shape;370;p45"/>
              <p:cNvSpPr/>
              <p:nvPr/>
            </p:nvSpPr>
            <p:spPr>
              <a:xfrm>
                <a:off x="3640045" y="2328599"/>
                <a:ext cx="1053300" cy="1053300"/>
              </a:xfrm>
              <a:prstGeom prst="ellipse">
                <a:avLst/>
              </a:prstGeom>
              <a:solidFill>
                <a:srgbClr val="11E4C1">
                  <a:alpha val="60000"/>
                </a:srgbClr>
              </a:solidFill>
              <a:ln cap="flat" cmpd="sng" w="28575">
                <a:solidFill>
                  <a:srgbClr val="11E4C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1" name="Google Shape;371;p45"/>
              <p:cNvCxnSpPr>
                <a:stCxn id="370" idx="2"/>
              </p:cNvCxnSpPr>
              <p:nvPr/>
            </p:nvCxnSpPr>
            <p:spPr>
              <a:xfrm rot="10800000">
                <a:off x="3185245" y="2855249"/>
                <a:ext cx="454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11E4C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72" name="Google Shape;372;p45"/>
            <p:cNvGrpSpPr/>
            <p:nvPr/>
          </p:nvGrpSpPr>
          <p:grpSpPr>
            <a:xfrm>
              <a:off x="4793145" y="3177717"/>
              <a:ext cx="1053300" cy="1598438"/>
              <a:chOff x="4793145" y="3177717"/>
              <a:chExt cx="1053300" cy="1598438"/>
            </a:xfrm>
          </p:grpSpPr>
          <p:sp>
            <p:nvSpPr>
              <p:cNvPr id="373" name="Google Shape;373;p45"/>
              <p:cNvSpPr/>
              <p:nvPr/>
            </p:nvSpPr>
            <p:spPr>
              <a:xfrm>
                <a:off x="4793145" y="3177717"/>
                <a:ext cx="1053300" cy="1053300"/>
              </a:xfrm>
              <a:prstGeom prst="ellipse">
                <a:avLst/>
              </a:prstGeom>
              <a:solidFill>
                <a:srgbClr val="E613D5">
                  <a:alpha val="48850"/>
                </a:srgbClr>
              </a:solidFill>
              <a:ln cap="flat" cmpd="sng" w="28575">
                <a:solidFill>
                  <a:srgbClr val="E613D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4" name="Google Shape;374;p45"/>
              <p:cNvCxnSpPr/>
              <p:nvPr/>
            </p:nvCxnSpPr>
            <p:spPr>
              <a:xfrm rot="10800000">
                <a:off x="5319761" y="4230755"/>
                <a:ext cx="0" cy="545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E613D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75" name="Google Shape;375;p45"/>
            <p:cNvGrpSpPr/>
            <p:nvPr/>
          </p:nvGrpSpPr>
          <p:grpSpPr>
            <a:xfrm>
              <a:off x="4328997" y="1214193"/>
              <a:ext cx="1053300" cy="1607801"/>
              <a:chOff x="4328997" y="1214193"/>
              <a:chExt cx="1053300" cy="1607801"/>
            </a:xfrm>
          </p:grpSpPr>
          <p:sp>
            <p:nvSpPr>
              <p:cNvPr id="376" name="Google Shape;376;p45"/>
              <p:cNvSpPr/>
              <p:nvPr/>
            </p:nvSpPr>
            <p:spPr>
              <a:xfrm>
                <a:off x="4328997" y="1768693"/>
                <a:ext cx="1053300" cy="1053300"/>
              </a:xfrm>
              <a:prstGeom prst="ellipse">
                <a:avLst/>
              </a:prstGeom>
              <a:solidFill>
                <a:srgbClr val="7337D4">
                  <a:alpha val="80770"/>
                </a:srgbClr>
              </a:solidFill>
              <a:ln cap="flat" cmpd="sng" w="28575">
                <a:solidFill>
                  <a:srgbClr val="7337D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7" name="Google Shape;377;p45"/>
              <p:cNvCxnSpPr/>
              <p:nvPr/>
            </p:nvCxnSpPr>
            <p:spPr>
              <a:xfrm rot="10800000">
                <a:off x="4855597" y="1214193"/>
                <a:ext cx="0" cy="545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7337D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8" name="Google Shape;378;p45"/>
          <p:cNvSpPr txBox="1"/>
          <p:nvPr>
            <p:ph type="ctrTitle"/>
          </p:nvPr>
        </p:nvSpPr>
        <p:spPr>
          <a:xfrm>
            <a:off x="343225" y="171200"/>
            <a:ext cx="38025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500"/>
              <a:t>Future Usage of Findings</a:t>
            </a:r>
            <a:endParaRPr sz="3500"/>
          </a:p>
        </p:txBody>
      </p:sp>
      <p:sp>
        <p:nvSpPr>
          <p:cNvPr id="379" name="Google Shape;379;p45"/>
          <p:cNvSpPr/>
          <p:nvPr/>
        </p:nvSpPr>
        <p:spPr>
          <a:xfrm>
            <a:off x="5059678" y="2589491"/>
            <a:ext cx="334909" cy="308111"/>
          </a:xfrm>
          <a:custGeom>
            <a:rect b="b" l="l" r="r" t="t"/>
            <a:pathLst>
              <a:path extrusionOk="0" h="10957" w="1191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45"/>
          <p:cNvGrpSpPr/>
          <p:nvPr/>
        </p:nvGrpSpPr>
        <p:grpSpPr>
          <a:xfrm>
            <a:off x="3912306" y="3441608"/>
            <a:ext cx="328695" cy="327823"/>
            <a:chOff x="-937025" y="2064750"/>
            <a:chExt cx="292225" cy="291450"/>
          </a:xfrm>
        </p:grpSpPr>
        <p:sp>
          <p:nvSpPr>
            <p:cNvPr id="381" name="Google Shape;381;p45"/>
            <p:cNvSpPr/>
            <p:nvPr/>
          </p:nvSpPr>
          <p:spPr>
            <a:xfrm>
              <a:off x="-834625" y="2134850"/>
              <a:ext cx="86650" cy="85075"/>
            </a:xfrm>
            <a:custGeom>
              <a:rect b="b" l="l" r="r" t="t"/>
              <a:pathLst>
                <a:path extrusionOk="0" h="3403" w="3466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5"/>
            <p:cNvSpPr/>
            <p:nvPr/>
          </p:nvSpPr>
          <p:spPr>
            <a:xfrm>
              <a:off x="-936225" y="2304975"/>
              <a:ext cx="289850" cy="51225"/>
            </a:xfrm>
            <a:custGeom>
              <a:rect b="b" l="l" r="r" t="t"/>
              <a:pathLst>
                <a:path extrusionOk="0" h="2049" w="11594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5"/>
            <p:cNvSpPr/>
            <p:nvPr/>
          </p:nvSpPr>
          <p:spPr>
            <a:xfrm>
              <a:off x="-937025" y="2064750"/>
              <a:ext cx="292225" cy="223125"/>
            </a:xfrm>
            <a:custGeom>
              <a:rect b="b" l="l" r="r" t="t"/>
              <a:pathLst>
                <a:path extrusionOk="0" h="8925" w="11689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45"/>
          <p:cNvSpPr txBox="1"/>
          <p:nvPr/>
        </p:nvSpPr>
        <p:spPr>
          <a:xfrm>
            <a:off x="4579975" y="1022900"/>
            <a:ext cx="2045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Executives at Taobao:</a:t>
            </a:r>
            <a:endParaRPr b="1" sz="20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br>
              <a:rPr lang="zh-CN" sz="100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</a:b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385" name="Google Shape;385;p45"/>
          <p:cNvSpPr txBox="1"/>
          <p:nvPr/>
        </p:nvSpPr>
        <p:spPr>
          <a:xfrm>
            <a:off x="6333325" y="2510325"/>
            <a:ext cx="1709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New Startups/ Business Owners</a:t>
            </a:r>
            <a:endParaRPr b="1" sz="20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86" name="Google Shape;386;p45"/>
          <p:cNvSpPr txBox="1"/>
          <p:nvPr/>
        </p:nvSpPr>
        <p:spPr>
          <a:xfrm>
            <a:off x="1215550" y="2510325"/>
            <a:ext cx="1602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Advertisers</a:t>
            </a:r>
            <a:endParaRPr b="1" sz="20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387" name="Google Shape;387;p45"/>
          <p:cNvSpPr txBox="1"/>
          <p:nvPr/>
        </p:nvSpPr>
        <p:spPr>
          <a:xfrm>
            <a:off x="4756200" y="1238625"/>
            <a:ext cx="35892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Improve Customer Loyalty (</a:t>
            </a:r>
            <a:r>
              <a:rPr b="1" lang="zh-CN" sz="16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88.86%</a:t>
            </a:r>
            <a:r>
              <a:rPr lang="zh-CN" sz="16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</a:t>
            </a:r>
            <a:endParaRPr sz="16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VIP service to key customers</a:t>
            </a:r>
            <a:endParaRPr sz="16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88" name="Google Shape;388;p45"/>
          <p:cNvGrpSpPr/>
          <p:nvPr/>
        </p:nvGrpSpPr>
        <p:grpSpPr>
          <a:xfrm>
            <a:off x="4328845" y="1977855"/>
            <a:ext cx="351155" cy="349256"/>
            <a:chOff x="-64401400" y="1914475"/>
            <a:chExt cx="319000" cy="317275"/>
          </a:xfrm>
        </p:grpSpPr>
        <p:sp>
          <p:nvSpPr>
            <p:cNvPr id="389" name="Google Shape;389;p45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5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45"/>
          <p:cNvSpPr/>
          <p:nvPr/>
        </p:nvSpPr>
        <p:spPr>
          <a:xfrm>
            <a:off x="3574858" y="2401260"/>
            <a:ext cx="350302" cy="273136"/>
          </a:xfrm>
          <a:custGeom>
            <a:rect b="b" l="l" r="r" t="t"/>
            <a:pathLst>
              <a:path extrusionOk="0" h="9925" w="12729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3"/>
                </a:lnTo>
                <a:lnTo>
                  <a:pt x="978" y="6239"/>
                </a:lnTo>
                <a:cubicBezTo>
                  <a:pt x="963" y="6253"/>
                  <a:pt x="945" y="6259"/>
                  <a:pt x="926" y="6259"/>
                </a:cubicBezTo>
                <a:cubicBezTo>
                  <a:pt x="863" y="6259"/>
                  <a:pt x="788" y="619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10177" y="1796"/>
                </a:moveTo>
                <a:lnTo>
                  <a:pt x="10177" y="8129"/>
                </a:lnTo>
                <a:lnTo>
                  <a:pt x="2458" y="5892"/>
                </a:lnTo>
                <a:lnTo>
                  <a:pt x="2458" y="4033"/>
                </a:lnTo>
                <a:lnTo>
                  <a:pt x="10177" y="1796"/>
                </a:lnTo>
                <a:close/>
                <a:moveTo>
                  <a:pt x="4128" y="7247"/>
                </a:moveTo>
                <a:lnTo>
                  <a:pt x="6963" y="8066"/>
                </a:lnTo>
                <a:cubicBezTo>
                  <a:pt x="6648" y="8507"/>
                  <a:pt x="6176" y="8822"/>
                  <a:pt x="5640" y="8822"/>
                </a:cubicBezTo>
                <a:cubicBezTo>
                  <a:pt x="4758" y="8822"/>
                  <a:pt x="4097" y="8097"/>
                  <a:pt x="4128" y="7247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261"/>
                </a:cubicBezTo>
                <a:lnTo>
                  <a:pt x="11815" y="8696"/>
                </a:lnTo>
                <a:cubicBezTo>
                  <a:pt x="11815" y="8916"/>
                  <a:pt x="11626" y="9137"/>
                  <a:pt x="11374" y="9137"/>
                </a:cubicBezTo>
                <a:cubicBezTo>
                  <a:pt x="11154" y="9137"/>
                  <a:pt x="10996" y="8916"/>
                  <a:pt x="10996" y="8696"/>
                </a:cubicBezTo>
                <a:lnTo>
                  <a:pt x="10996" y="1261"/>
                </a:lnTo>
                <a:cubicBezTo>
                  <a:pt x="10996" y="1009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39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4"/>
                  <a:pt x="983" y="7094"/>
                </a:cubicBezTo>
                <a:cubicBezTo>
                  <a:pt x="1127" y="7094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12"/>
                  <a:pt x="4254" y="9641"/>
                  <a:pt x="5672" y="9641"/>
                </a:cubicBezTo>
                <a:cubicBezTo>
                  <a:pt x="6585" y="9641"/>
                  <a:pt x="7405" y="9074"/>
                  <a:pt x="7814" y="8286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64"/>
                </a:cubicBezTo>
                <a:lnTo>
                  <a:pt x="12729" y="1198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3" name="Google Shape;393;p45"/>
          <p:cNvSpPr txBox="1"/>
          <p:nvPr/>
        </p:nvSpPr>
        <p:spPr>
          <a:xfrm>
            <a:off x="5956675" y="3080200"/>
            <a:ext cx="30375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Research and invest on top items and categories</a:t>
            </a:r>
            <a:endParaRPr sz="16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866800" y="2761075"/>
            <a:ext cx="30375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Time Preference </a:t>
            </a:r>
            <a:endParaRPr sz="16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peak </a:t>
            </a:r>
            <a:r>
              <a:rPr lang="zh-CN" sz="16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viewing</a:t>
            </a:r>
            <a:r>
              <a:rPr lang="zh-CN" sz="16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hours/days</a:t>
            </a:r>
            <a:endParaRPr sz="16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Process Optimization</a:t>
            </a:r>
            <a:endParaRPr sz="16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</a:t>
            </a:r>
            <a:r>
              <a:rPr lang="zh-CN" sz="16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shopping cart and wishlist</a:t>
            </a:r>
            <a:endParaRPr sz="16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5059675" y="4230150"/>
            <a:ext cx="10857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Members</a:t>
            </a:r>
            <a:endParaRPr b="1" sz="20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96" name="Google Shape;396;p45"/>
          <p:cNvSpPr txBox="1"/>
          <p:nvPr/>
        </p:nvSpPr>
        <p:spPr>
          <a:xfrm>
            <a:off x="3207150" y="4230150"/>
            <a:ext cx="1085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Logistics</a:t>
            </a:r>
            <a:endParaRPr b="1" sz="20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97" name="Google Shape;397;p45"/>
          <p:cNvGrpSpPr/>
          <p:nvPr/>
        </p:nvGrpSpPr>
        <p:grpSpPr>
          <a:xfrm>
            <a:off x="4756203" y="3420429"/>
            <a:ext cx="348568" cy="349009"/>
            <a:chOff x="-61784125" y="1931250"/>
            <a:chExt cx="316650" cy="317050"/>
          </a:xfrm>
        </p:grpSpPr>
        <p:sp>
          <p:nvSpPr>
            <p:cNvPr id="398" name="Google Shape;398;p45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45"/>
          <p:cNvSpPr txBox="1"/>
          <p:nvPr/>
        </p:nvSpPr>
        <p:spPr>
          <a:xfrm>
            <a:off x="5104775" y="4448250"/>
            <a:ext cx="38895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Adocate for VIP service</a:t>
            </a:r>
            <a:endParaRPr sz="16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Support brands/stores in communities</a:t>
            </a:r>
            <a:endParaRPr sz="16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03" name="Google Shape;403;p45"/>
          <p:cNvSpPr txBox="1"/>
          <p:nvPr/>
        </p:nvSpPr>
        <p:spPr>
          <a:xfrm>
            <a:off x="2044750" y="4448250"/>
            <a:ext cx="21009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Prepare for promotions</a:t>
            </a:r>
            <a:endParaRPr sz="16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500">
                <a:latin typeface="Saira Extra Condensed"/>
                <a:ea typeface="Saira Extra Condensed"/>
                <a:cs typeface="Saira Extra Condensed"/>
                <a:sym typeface="Saira Extra Condensed"/>
              </a:rPr>
              <a:t>References</a:t>
            </a:r>
            <a:endParaRPr b="1" sz="3500"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  <p:sp>
        <p:nvSpPr>
          <p:cNvPr id="409" name="Google Shape;409;p46"/>
          <p:cNvSpPr txBox="1"/>
          <p:nvPr/>
        </p:nvSpPr>
        <p:spPr>
          <a:xfrm>
            <a:off x="270450" y="1393050"/>
            <a:ext cx="860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 Semi Condensed"/>
              <a:buChar char="●"/>
            </a:pPr>
            <a:r>
              <a:rPr lang="zh-CN" sz="2000" u="sng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https://www.researchgate.net/publication/221186477_Beyond_Taobaocom_A_Case_Study_on_C2C_Market_in_China</a:t>
            </a:r>
            <a:endParaRPr sz="20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 Semi Condensed"/>
              <a:buChar char="●"/>
            </a:pPr>
            <a:r>
              <a:rPr lang="zh-CN" sz="2000" u="sng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https://expandedramblings.com/index.php/taobao-statistics/</a:t>
            </a:r>
            <a:r>
              <a:rPr lang="zh-CN" sz="20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20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2000"/>
              <a:buFont typeface="Barlow Semi Condensed"/>
              <a:buChar char="●"/>
            </a:pPr>
            <a:r>
              <a:rPr lang="zh-CN" sz="2000" u="sng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https://tianchi.aliyun.com/dataset/dataDetail?dataId=53</a:t>
            </a:r>
            <a:endParaRPr sz="2000" u="sng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>
            <p:ph type="ctrTitle"/>
          </p:nvPr>
        </p:nvSpPr>
        <p:spPr>
          <a:xfrm>
            <a:off x="477026" y="18626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Barlow Semi Condensed"/>
                <a:ea typeface="Barlow Semi Condensed"/>
                <a:cs typeface="Barlow Semi Condensed"/>
                <a:sym typeface="Barlow Semi Condensed"/>
              </a:rPr>
              <a:t>THANK YOU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15" name="Google Shape;415;p47"/>
          <p:cNvSpPr txBox="1"/>
          <p:nvPr>
            <p:ph idx="1" type="subTitle"/>
          </p:nvPr>
        </p:nvSpPr>
        <p:spPr>
          <a:xfrm flipH="1">
            <a:off x="1740578" y="2806650"/>
            <a:ext cx="29334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Any questions</a:t>
            </a:r>
            <a:r>
              <a:rPr lang="zh-CN" sz="2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?</a:t>
            </a:r>
            <a:endParaRPr sz="2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675" y="1441312"/>
            <a:ext cx="2566800" cy="22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500">
                <a:latin typeface="Saira Extra Condensed"/>
                <a:ea typeface="Saira Extra Condensed"/>
                <a:cs typeface="Saira Extra Condensed"/>
                <a:sym typeface="Saira Extra Condensed"/>
              </a:rPr>
              <a:t>Background</a:t>
            </a:r>
            <a:endParaRPr b="1" sz="3500"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400450" y="1311075"/>
            <a:ext cx="83430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Barlow Semi Condensed"/>
              <a:buChar char="●"/>
            </a:pPr>
            <a:r>
              <a:rPr lang="zh-CN" sz="23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Taobao is one of the largest C2C e-commerce platforms owned by The Alibaba Group, China. </a:t>
            </a:r>
            <a:endParaRPr sz="23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Barlow Semi Condensed"/>
              <a:buChar char="●"/>
            </a:pPr>
            <a:r>
              <a:rPr lang="zh-CN" sz="23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Sellers post products for sale either through a fixed price or auction.</a:t>
            </a:r>
            <a:endParaRPr sz="23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Barlow Semi Condensed"/>
              <a:buChar char="●"/>
            </a:pPr>
            <a:r>
              <a:rPr lang="zh-CN" sz="23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Has approximately 300 million daily active users (DAU) .</a:t>
            </a:r>
            <a:endParaRPr sz="23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Barlow Semi Condensed"/>
              <a:buChar char="●"/>
            </a:pPr>
            <a:r>
              <a:rPr lang="zh-CN" sz="23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Last year’s general merchandise sales were $853 billion.</a:t>
            </a:r>
            <a:endParaRPr sz="23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3" name="Google Shape;223;p33"/>
          <p:cNvGrpSpPr/>
          <p:nvPr/>
        </p:nvGrpSpPr>
        <p:grpSpPr>
          <a:xfrm>
            <a:off x="619889" y="3849320"/>
            <a:ext cx="831019" cy="718416"/>
            <a:chOff x="-62884425" y="4111775"/>
            <a:chExt cx="317425" cy="316650"/>
          </a:xfrm>
        </p:grpSpPr>
        <p:sp>
          <p:nvSpPr>
            <p:cNvPr id="224" name="Google Shape;224;p33"/>
            <p:cNvSpPr/>
            <p:nvPr/>
          </p:nvSpPr>
          <p:spPr>
            <a:xfrm>
              <a:off x="-62884425" y="4325225"/>
              <a:ext cx="317425" cy="103200"/>
            </a:xfrm>
            <a:custGeom>
              <a:rect b="b" l="l" r="r" t="t"/>
              <a:pathLst>
                <a:path extrusionOk="0" h="4128" w="12697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-62884425" y="4111775"/>
              <a:ext cx="317425" cy="193000"/>
            </a:xfrm>
            <a:custGeom>
              <a:rect b="b" l="l" r="r" t="t"/>
              <a:pathLst>
                <a:path extrusionOk="0" h="7720" w="12697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idx="4294967295" type="ctrTitle"/>
          </p:nvPr>
        </p:nvSpPr>
        <p:spPr>
          <a:xfrm>
            <a:off x="3137250" y="280925"/>
            <a:ext cx="2869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5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Project Objectives</a:t>
            </a:r>
            <a:endParaRPr b="1" sz="35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825" y="3073950"/>
            <a:ext cx="1861401" cy="18941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>
            <p:ph idx="4294967295" type="subTitle"/>
          </p:nvPr>
        </p:nvSpPr>
        <p:spPr>
          <a:xfrm>
            <a:off x="399600" y="1310400"/>
            <a:ext cx="7675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Barlow Semi Condensed"/>
              <a:buAutoNum type="arabicPeriod"/>
            </a:pPr>
            <a:r>
              <a:rPr lang="zh-CN" sz="22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Analyze the traffic/activity, conversion rate, sales distribution and customer value </a:t>
            </a:r>
            <a:endParaRPr sz="22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Barlow Semi Condensed"/>
              <a:buAutoNum type="arabicPeriod"/>
            </a:pPr>
            <a:r>
              <a:rPr lang="zh-CN" sz="22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Gain insights on adveritising, sales promotions, top selling categories  and customer segmentation </a:t>
            </a:r>
            <a:endParaRPr sz="22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Barlow Semi Condensed"/>
              <a:buAutoNum type="arabicPeriod"/>
            </a:pPr>
            <a:r>
              <a:rPr lang="zh-CN" sz="22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Decompose customer retention and average transaction value</a:t>
            </a:r>
            <a:endParaRPr sz="22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500">
                <a:latin typeface="Saira Extra Condensed"/>
                <a:ea typeface="Saira Extra Condensed"/>
                <a:cs typeface="Saira Extra Condensed"/>
                <a:sym typeface="Saira Extra Condensed"/>
              </a:rPr>
              <a:t>Data Source</a:t>
            </a:r>
            <a:endParaRPr b="1" sz="3500"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755675" y="1389475"/>
            <a:ext cx="63168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5"/>
          <p:cNvSpPr txBox="1"/>
          <p:nvPr>
            <p:ph idx="4294967295" type="subTitle"/>
          </p:nvPr>
        </p:nvSpPr>
        <p:spPr>
          <a:xfrm>
            <a:off x="619900" y="1260875"/>
            <a:ext cx="6671100" cy="1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Source: </a:t>
            </a:r>
            <a:r>
              <a:rPr lang="zh-CN" sz="21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Tianchi, cloud sourcing community  (https://tianchi.aliyun.com/dataset/dataDetail?dataId=53)</a:t>
            </a:r>
            <a:endParaRPr sz="21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CN" sz="21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Datasets:</a:t>
            </a:r>
            <a:r>
              <a:rPr lang="zh-CN" sz="21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Taobao’s sales data for </a:t>
            </a:r>
            <a:r>
              <a:rPr lang="zh-CN" sz="2100" u="sng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Dec., 2014</a:t>
            </a:r>
            <a:r>
              <a:rPr lang="zh-CN" sz="21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; 1</a:t>
            </a:r>
            <a:r>
              <a:rPr lang="zh-CN" sz="21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 million data, covering 10000 users, 2.87million items, 8916 categories.</a:t>
            </a:r>
            <a:endParaRPr sz="22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 rotWithShape="1">
          <a:blip r:embed="rId3">
            <a:alphaModFix/>
          </a:blip>
          <a:srcRect b="4345" l="13539" r="0" t="1994"/>
          <a:stretch/>
        </p:blipFill>
        <p:spPr>
          <a:xfrm>
            <a:off x="6789675" y="1749675"/>
            <a:ext cx="2135726" cy="303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idx="2" type="ctrTitle"/>
          </p:nvPr>
        </p:nvSpPr>
        <p:spPr>
          <a:xfrm flipH="1">
            <a:off x="5476688" y="2297398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</a:t>
            </a:r>
            <a:r>
              <a:rPr b="1" lang="zh-CN" sz="3000">
                <a:latin typeface="Saira Extra Condensed"/>
                <a:ea typeface="Saira Extra Condensed"/>
                <a:cs typeface="Saira Extra Condensed"/>
                <a:sym typeface="Saira Extra Condensed"/>
              </a:rPr>
              <a:t>Analysis</a:t>
            </a:r>
            <a:r>
              <a:rPr b="1" lang="zh-CN" sz="300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Flow Chart</a:t>
            </a:r>
            <a:endParaRPr b="1" sz="500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</p:txBody>
      </p:sp>
      <p:cxnSp>
        <p:nvCxnSpPr>
          <p:cNvPr id="246" name="Google Shape;246;p36"/>
          <p:cNvCxnSpPr>
            <a:stCxn id="247" idx="2"/>
            <a:endCxn id="248" idx="1"/>
          </p:cNvCxnSpPr>
          <p:nvPr/>
        </p:nvCxnSpPr>
        <p:spPr>
          <a:xfrm flipH="1" rot="10800000">
            <a:off x="718450" y="1019839"/>
            <a:ext cx="601200" cy="17469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36"/>
          <p:cNvSpPr/>
          <p:nvPr/>
        </p:nvSpPr>
        <p:spPr>
          <a:xfrm rot="-5400000">
            <a:off x="-1319600" y="2557939"/>
            <a:ext cx="3658500" cy="4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Customer Behavior Analysis</a:t>
            </a:r>
            <a:endParaRPr b="1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1319540" y="790786"/>
            <a:ext cx="1606200" cy="45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Traffic</a:t>
            </a:r>
            <a:endParaRPr b="1"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1338728" y="3054197"/>
            <a:ext cx="1606200" cy="45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Conversion</a:t>
            </a:r>
            <a:endParaRPr b="1"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0" name="Google Shape;250;p36"/>
          <p:cNvSpPr/>
          <p:nvPr/>
        </p:nvSpPr>
        <p:spPr>
          <a:xfrm>
            <a:off x="1319490" y="1754944"/>
            <a:ext cx="1606200" cy="45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Sales</a:t>
            </a:r>
            <a:endParaRPr b="1"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1319540" y="4304966"/>
            <a:ext cx="1606200" cy="45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Customer Value</a:t>
            </a:r>
            <a:endParaRPr b="1"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52" name="Google Shape;252;p36"/>
          <p:cNvCxnSpPr>
            <a:stCxn id="247" idx="2"/>
            <a:endCxn id="248" idx="1"/>
          </p:cNvCxnSpPr>
          <p:nvPr/>
        </p:nvCxnSpPr>
        <p:spPr>
          <a:xfrm flipH="1" rot="10800000">
            <a:off x="718450" y="1019839"/>
            <a:ext cx="601200" cy="17469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36"/>
          <p:cNvCxnSpPr>
            <a:stCxn id="247" idx="2"/>
            <a:endCxn id="249" idx="1"/>
          </p:cNvCxnSpPr>
          <p:nvPr/>
        </p:nvCxnSpPr>
        <p:spPr>
          <a:xfrm>
            <a:off x="718450" y="2766739"/>
            <a:ext cx="620400" cy="516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36"/>
          <p:cNvCxnSpPr>
            <a:stCxn id="250" idx="1"/>
            <a:endCxn id="247" idx="2"/>
          </p:cNvCxnSpPr>
          <p:nvPr/>
        </p:nvCxnSpPr>
        <p:spPr>
          <a:xfrm flipH="1">
            <a:off x="718590" y="1984144"/>
            <a:ext cx="600900" cy="7827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36"/>
          <p:cNvCxnSpPr>
            <a:stCxn id="251" idx="1"/>
            <a:endCxn id="247" idx="2"/>
          </p:cNvCxnSpPr>
          <p:nvPr/>
        </p:nvCxnSpPr>
        <p:spPr>
          <a:xfrm rot="10800000">
            <a:off x="718340" y="2766866"/>
            <a:ext cx="601200" cy="17673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36"/>
          <p:cNvSpPr/>
          <p:nvPr/>
        </p:nvSpPr>
        <p:spPr>
          <a:xfrm>
            <a:off x="3398128" y="666525"/>
            <a:ext cx="1606200" cy="304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User Views</a:t>
            </a:r>
            <a:endParaRPr b="1"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3398128" y="1046591"/>
            <a:ext cx="1606200" cy="304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User Activity</a:t>
            </a:r>
            <a:endParaRPr b="1"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58" name="Google Shape;258;p36"/>
          <p:cNvCxnSpPr>
            <a:stCxn id="248" idx="3"/>
            <a:endCxn id="256" idx="1"/>
          </p:cNvCxnSpPr>
          <p:nvPr/>
        </p:nvCxnSpPr>
        <p:spPr>
          <a:xfrm flipH="1" rot="10800000">
            <a:off x="2925740" y="818686"/>
            <a:ext cx="472500" cy="2013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36"/>
          <p:cNvCxnSpPr>
            <a:stCxn id="257" idx="1"/>
            <a:endCxn id="248" idx="3"/>
          </p:cNvCxnSpPr>
          <p:nvPr/>
        </p:nvCxnSpPr>
        <p:spPr>
          <a:xfrm rot="10800000">
            <a:off x="2925628" y="1019891"/>
            <a:ext cx="472500" cy="1788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p36"/>
          <p:cNvSpPr/>
          <p:nvPr/>
        </p:nvSpPr>
        <p:spPr>
          <a:xfrm>
            <a:off x="3417268" y="1600010"/>
            <a:ext cx="1606200" cy="326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Frequency</a:t>
            </a:r>
            <a:endParaRPr b="1"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3417268" y="2009982"/>
            <a:ext cx="1606200" cy="304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Item / SKU</a:t>
            </a:r>
            <a:endParaRPr b="1"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62" name="Google Shape;262;p36"/>
          <p:cNvCxnSpPr>
            <a:stCxn id="260" idx="1"/>
            <a:endCxn id="250" idx="3"/>
          </p:cNvCxnSpPr>
          <p:nvPr/>
        </p:nvCxnSpPr>
        <p:spPr>
          <a:xfrm flipH="1">
            <a:off x="2925568" y="1763360"/>
            <a:ext cx="491700" cy="2208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36"/>
          <p:cNvCxnSpPr>
            <a:stCxn id="261" idx="1"/>
            <a:endCxn id="250" idx="3"/>
          </p:cNvCxnSpPr>
          <p:nvPr/>
        </p:nvCxnSpPr>
        <p:spPr>
          <a:xfrm rot="10800000">
            <a:off x="2925568" y="1984182"/>
            <a:ext cx="491700" cy="177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36"/>
          <p:cNvSpPr/>
          <p:nvPr/>
        </p:nvSpPr>
        <p:spPr>
          <a:xfrm>
            <a:off x="3417297" y="4602306"/>
            <a:ext cx="1606200" cy="326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RFM Model</a:t>
            </a:r>
            <a:endParaRPr b="1"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65" name="Google Shape;265;p36"/>
          <p:cNvCxnSpPr>
            <a:stCxn id="264" idx="1"/>
            <a:endCxn id="251" idx="3"/>
          </p:cNvCxnSpPr>
          <p:nvPr/>
        </p:nvCxnSpPr>
        <p:spPr>
          <a:xfrm rot="10800000">
            <a:off x="2925597" y="4534056"/>
            <a:ext cx="491700" cy="231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36"/>
          <p:cNvSpPr/>
          <p:nvPr/>
        </p:nvSpPr>
        <p:spPr>
          <a:xfrm>
            <a:off x="3417316" y="2514550"/>
            <a:ext cx="1606200" cy="326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Click</a:t>
            </a:r>
            <a:endParaRPr b="1"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3417316" y="2905567"/>
            <a:ext cx="1606200" cy="304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Wishlist</a:t>
            </a:r>
            <a:endParaRPr b="1"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3417316" y="3300575"/>
            <a:ext cx="1606200" cy="304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Shopping Cart</a:t>
            </a:r>
            <a:endParaRPr b="1"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3417295" y="3695582"/>
            <a:ext cx="1606200" cy="304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(Re-) </a:t>
            </a:r>
            <a:r>
              <a:rPr b="1" lang="zh-C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Purchasing</a:t>
            </a:r>
            <a:endParaRPr b="1"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70" name="Google Shape;270;p36"/>
          <p:cNvCxnSpPr>
            <a:stCxn id="269" idx="1"/>
            <a:endCxn id="249" idx="3"/>
          </p:cNvCxnSpPr>
          <p:nvPr/>
        </p:nvCxnSpPr>
        <p:spPr>
          <a:xfrm rot="10800000">
            <a:off x="2944795" y="3283382"/>
            <a:ext cx="472500" cy="5643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36"/>
          <p:cNvCxnSpPr>
            <a:stCxn id="266" idx="1"/>
            <a:endCxn id="249" idx="3"/>
          </p:cNvCxnSpPr>
          <p:nvPr/>
        </p:nvCxnSpPr>
        <p:spPr>
          <a:xfrm flipH="1">
            <a:off x="2944816" y="2677900"/>
            <a:ext cx="472500" cy="605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36"/>
          <p:cNvCxnSpPr>
            <a:stCxn id="268" idx="1"/>
            <a:endCxn id="249" idx="3"/>
          </p:cNvCxnSpPr>
          <p:nvPr/>
        </p:nvCxnSpPr>
        <p:spPr>
          <a:xfrm rot="10800000">
            <a:off x="2944816" y="3283475"/>
            <a:ext cx="472500" cy="169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36"/>
          <p:cNvCxnSpPr>
            <a:stCxn id="267" idx="1"/>
            <a:endCxn id="249" idx="3"/>
          </p:cNvCxnSpPr>
          <p:nvPr/>
        </p:nvCxnSpPr>
        <p:spPr>
          <a:xfrm flipH="1">
            <a:off x="2944816" y="3057667"/>
            <a:ext cx="472500" cy="225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36"/>
          <p:cNvSpPr/>
          <p:nvPr/>
        </p:nvSpPr>
        <p:spPr>
          <a:xfrm>
            <a:off x="3417318" y="4200151"/>
            <a:ext cx="1606200" cy="304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Segmentation</a:t>
            </a:r>
            <a:endParaRPr b="1"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75" name="Google Shape;275;p36"/>
          <p:cNvCxnSpPr>
            <a:stCxn id="274" idx="1"/>
            <a:endCxn id="251" idx="3"/>
          </p:cNvCxnSpPr>
          <p:nvPr/>
        </p:nvCxnSpPr>
        <p:spPr>
          <a:xfrm flipH="1">
            <a:off x="2925618" y="4352251"/>
            <a:ext cx="491700" cy="1818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idx="4294967295" type="subTitle"/>
          </p:nvPr>
        </p:nvSpPr>
        <p:spPr>
          <a:xfrm>
            <a:off x="375575" y="2655613"/>
            <a:ext cx="21426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000">
                <a:solidFill>
                  <a:srgbClr val="FFFFFF"/>
                </a:solidFill>
              </a:rPr>
              <a:t>Hourly Viewings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1" name="Google Shape;281;p37"/>
          <p:cNvSpPr txBox="1"/>
          <p:nvPr>
            <p:ph type="ctrTitle"/>
          </p:nvPr>
        </p:nvSpPr>
        <p:spPr>
          <a:xfrm>
            <a:off x="194675" y="2840959"/>
            <a:ext cx="22998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Weekly Viewings</a:t>
            </a:r>
            <a:endParaRPr/>
          </a:p>
        </p:txBody>
      </p:sp>
      <p:pic>
        <p:nvPicPr>
          <p:cNvPr id="282" name="Google Shape;282;p37" title="Hourly View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425" y="1219375"/>
            <a:ext cx="5510250" cy="34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7"/>
          <p:cNvSpPr txBox="1"/>
          <p:nvPr/>
        </p:nvSpPr>
        <p:spPr>
          <a:xfrm>
            <a:off x="249875" y="2655588"/>
            <a:ext cx="23940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Daily Viewings</a:t>
            </a:r>
            <a:endParaRPr/>
          </a:p>
        </p:txBody>
      </p:sp>
      <p:pic>
        <p:nvPicPr>
          <p:cNvPr id="284" name="Google Shape;284;p37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900" y="1228225"/>
            <a:ext cx="5487300" cy="339297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/>
          <p:nvPr/>
        </p:nvSpPr>
        <p:spPr>
          <a:xfrm>
            <a:off x="194675" y="2655600"/>
            <a:ext cx="2504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0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Daily Unique Visitors</a:t>
            </a:r>
            <a:endParaRPr/>
          </a:p>
        </p:txBody>
      </p:sp>
      <p:pic>
        <p:nvPicPr>
          <p:cNvPr id="286" name="Google Shape;286;p37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3325" y="1470275"/>
            <a:ext cx="4978908" cy="30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 title="Weekly View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0025" y="1470275"/>
            <a:ext cx="4651176" cy="283372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/>
        </p:nvSpPr>
        <p:spPr>
          <a:xfrm>
            <a:off x="3138000" y="342300"/>
            <a:ext cx="2868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Saira ExtraCondensed SemiBold"/>
                <a:ea typeface="Saira ExtraCondensed SemiBold"/>
                <a:cs typeface="Saira ExtraCondensed SemiBold"/>
                <a:sym typeface="Saira ExtraCondensed SemiBold"/>
              </a:rPr>
              <a:t>Traffic  Analysis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Sales Frequency</a:t>
            </a:r>
            <a:endParaRPr/>
          </a:p>
        </p:txBody>
      </p:sp>
      <p:pic>
        <p:nvPicPr>
          <p:cNvPr id="294" name="Google Shape;294;p38" title="Number of Purchases of Item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38" y="1082500"/>
            <a:ext cx="6229971" cy="385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/>
        </p:nvSpPr>
        <p:spPr>
          <a:xfrm>
            <a:off x="5505775" y="1758350"/>
            <a:ext cx="30183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One-time purchases accounted for 88.4% of the total number of items sold</a:t>
            </a:r>
            <a:endParaRPr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6" name="Google Shape;296;p38"/>
          <p:cNvSpPr txBox="1"/>
          <p:nvPr/>
        </p:nvSpPr>
        <p:spPr>
          <a:xfrm>
            <a:off x="5505775" y="3074825"/>
            <a:ext cx="3018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Sales were mainly concentrated on one-time customer’s good instead of daily and FMCGs.</a:t>
            </a:r>
            <a:endParaRPr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97" name="Google Shape;297;p38"/>
          <p:cNvCxnSpPr>
            <a:endCxn id="295" idx="1"/>
          </p:cNvCxnSpPr>
          <p:nvPr/>
        </p:nvCxnSpPr>
        <p:spPr>
          <a:xfrm flipH="1" rot="10800000">
            <a:off x="5105875" y="2082650"/>
            <a:ext cx="399900" cy="222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8" name="Google Shape;298;p38"/>
          <p:cNvCxnSpPr/>
          <p:nvPr/>
        </p:nvCxnSpPr>
        <p:spPr>
          <a:xfrm rot="5400000">
            <a:off x="6558700" y="2642150"/>
            <a:ext cx="658200" cy="187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Sales of Items</a:t>
            </a:r>
            <a:endParaRPr/>
          </a:p>
        </p:txBody>
      </p:sp>
      <p:pic>
        <p:nvPicPr>
          <p:cNvPr id="304" name="Google Shape;304;p39" title="Sales of the Top 15 Most Viewed Item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275" y="1322475"/>
            <a:ext cx="4186026" cy="25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 title="behavior_type_x and behavior_type_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50" y="1322475"/>
            <a:ext cx="4186026" cy="25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9"/>
          <p:cNvSpPr txBox="1"/>
          <p:nvPr/>
        </p:nvSpPr>
        <p:spPr>
          <a:xfrm>
            <a:off x="977925" y="3968100"/>
            <a:ext cx="6873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Barlow Semi Condensed"/>
              <a:buChar char="●"/>
            </a:pPr>
            <a:r>
              <a:rPr lang="zh-CN" sz="16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sequence of the most viewed items and the sales were not consistent.</a:t>
            </a:r>
            <a:endParaRPr sz="16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Barlow Semi Condensed"/>
              <a:buChar char="●"/>
            </a:pPr>
            <a:r>
              <a:rPr lang="zh-CN" sz="16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Only 3 of the top 15 most viewed items were actually of the top 15 sales items.</a:t>
            </a:r>
            <a:endParaRPr sz="16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Purchasing Process Analysis</a:t>
            </a:r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839300" y="2289400"/>
            <a:ext cx="1713300" cy="851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Conversion in </a:t>
            </a:r>
            <a:endParaRPr b="1"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Purcharsing </a:t>
            </a:r>
            <a:endParaRPr b="1"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Process</a:t>
            </a:r>
            <a:endParaRPr b="1"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2966300" y="2461751"/>
            <a:ext cx="662400" cy="507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View</a:t>
            </a:r>
            <a:endParaRPr b="1"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6308300" y="1749750"/>
            <a:ext cx="1713300" cy="507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Barlow Semi Condensed"/>
                <a:ea typeface="Barlow Semi Condensed"/>
                <a:cs typeface="Barlow Semi Condensed"/>
                <a:sym typeface="Barlow Semi Condensed"/>
              </a:rPr>
              <a:t>Purchase </a:t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" name="Google Shape;315;p40"/>
          <p:cNvSpPr txBox="1"/>
          <p:nvPr/>
        </p:nvSpPr>
        <p:spPr>
          <a:xfrm>
            <a:off x="4042400" y="2461275"/>
            <a:ext cx="1544700" cy="507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Wishlist </a:t>
            </a:r>
            <a:endParaRPr b="1"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6308400" y="2461277"/>
            <a:ext cx="1713300" cy="507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Barlow Semi Condensed"/>
                <a:ea typeface="Barlow Semi Condensed"/>
                <a:cs typeface="Barlow Semi Condensed"/>
                <a:sym typeface="Barlow Semi Condensed"/>
              </a:rPr>
              <a:t>Purchase </a:t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4042400" y="3150800"/>
            <a:ext cx="1544700" cy="507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Barlow Semi Condensed"/>
                <a:ea typeface="Barlow Semi Condensed"/>
                <a:cs typeface="Barlow Semi Condensed"/>
                <a:sym typeface="Barlow Semi Condensed"/>
              </a:rPr>
              <a:t>Shopping Cart 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6308400" y="3150800"/>
            <a:ext cx="1713300" cy="507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Barlow Semi Condensed"/>
                <a:ea typeface="Barlow Semi Condensed"/>
                <a:cs typeface="Barlow Semi Condensed"/>
                <a:sym typeface="Barlow Semi Condensed"/>
              </a:rPr>
              <a:t>Purchase </a:t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319" name="Google Shape;319;p40"/>
          <p:cNvCxnSpPr>
            <a:stCxn id="312" idx="3"/>
            <a:endCxn id="313" idx="1"/>
          </p:cNvCxnSpPr>
          <p:nvPr/>
        </p:nvCxnSpPr>
        <p:spPr>
          <a:xfrm>
            <a:off x="2552600" y="2715250"/>
            <a:ext cx="413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40"/>
          <p:cNvCxnSpPr>
            <a:stCxn id="313" idx="3"/>
            <a:endCxn id="317" idx="1"/>
          </p:cNvCxnSpPr>
          <p:nvPr/>
        </p:nvCxnSpPr>
        <p:spPr>
          <a:xfrm>
            <a:off x="3628700" y="2715251"/>
            <a:ext cx="413700" cy="689100"/>
          </a:xfrm>
          <a:prstGeom prst="bentConnector3">
            <a:avLst>
              <a:gd fmla="val 44144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21" name="Google Shape;321;p40"/>
          <p:cNvCxnSpPr>
            <a:stCxn id="315" idx="1"/>
            <a:endCxn id="314" idx="1"/>
          </p:cNvCxnSpPr>
          <p:nvPr/>
        </p:nvCxnSpPr>
        <p:spPr>
          <a:xfrm flipH="1" rot="10800000">
            <a:off x="4042400" y="2003175"/>
            <a:ext cx="2265900" cy="711600"/>
          </a:xfrm>
          <a:prstGeom prst="bentConnector3">
            <a:avLst>
              <a:gd fmla="val -10509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22" name="Google Shape;322;p40"/>
          <p:cNvCxnSpPr>
            <a:stCxn id="313" idx="3"/>
            <a:endCxn id="315" idx="1"/>
          </p:cNvCxnSpPr>
          <p:nvPr/>
        </p:nvCxnSpPr>
        <p:spPr>
          <a:xfrm>
            <a:off x="3628700" y="2715251"/>
            <a:ext cx="413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23" name="Google Shape;323;p40"/>
          <p:cNvCxnSpPr>
            <a:stCxn id="315" idx="3"/>
            <a:endCxn id="316" idx="1"/>
          </p:cNvCxnSpPr>
          <p:nvPr/>
        </p:nvCxnSpPr>
        <p:spPr>
          <a:xfrm>
            <a:off x="5587100" y="2714775"/>
            <a:ext cx="7212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24" name="Google Shape;324;p40"/>
          <p:cNvCxnSpPr>
            <a:stCxn id="317" idx="3"/>
            <a:endCxn id="318" idx="1"/>
          </p:cNvCxnSpPr>
          <p:nvPr/>
        </p:nvCxnSpPr>
        <p:spPr>
          <a:xfrm>
            <a:off x="5587100" y="3404300"/>
            <a:ext cx="7212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ometric Gradient Social Media Strate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