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1.png" Type="http://schemas.openxmlformats.org/officeDocument/2006/relationships/image" Id="rId3"/><Relationship Target="../media/image05.png" Type="http://schemas.openxmlformats.org/officeDocument/2006/relationships/image" Id="rId6"/><Relationship Target="../media/image06.png" Type="http://schemas.openxmlformats.org/officeDocument/2006/relationships/image" Id="rId5"/><Relationship Target="../media/image04.png" Type="http://schemas.openxmlformats.org/officeDocument/2006/relationships/image" Id="rId8"/><Relationship Target="../media/image02.pn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20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26.jp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25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11.png" Type="http://schemas.openxmlformats.org/officeDocument/2006/relationships/image" Id="rId3"/><Relationship Target="../media/image12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24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http://tntrailsandbyways.com/" Type="http://schemas.openxmlformats.org/officeDocument/2006/relationships/hyperlink" TargetMode="External" Id="rId8"/><Relationship Target="../media/image09.png" Type="http://schemas.openxmlformats.org/officeDocument/2006/relationships/image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26.jp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22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16.png" Type="http://schemas.openxmlformats.org/officeDocument/2006/relationships/image" Id="rId3"/><Relationship Target="../media/image18.png" Type="http://schemas.openxmlformats.org/officeDocument/2006/relationships/image" Id="rId6"/><Relationship Target="../media/image06.png" Type="http://schemas.openxmlformats.org/officeDocument/2006/relationships/image" Id="rId5"/><Relationship Target="../media/image19.png" Type="http://schemas.openxmlformats.org/officeDocument/2006/relationships/image" Id="rId7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17.png" Type="http://schemas.openxmlformats.org/officeDocument/2006/relationships/image" Id="rId3"/><Relationship Target="../media/image05.png" Type="http://schemas.openxmlformats.org/officeDocument/2006/relationships/image" Id="rId6"/><Relationship Target="../media/image06.png" Type="http://schemas.openxmlformats.org/officeDocument/2006/relationships/image" Id="rId5"/><Relationship Target="../media/image21.png" Type="http://schemas.openxmlformats.org/officeDocument/2006/relationships/image" Id="rId8"/><Relationship Target="../media/image23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6"/><Relationship Target="../media/image06.png" Type="http://schemas.openxmlformats.org/officeDocument/2006/relationships/image" Id="rId5"/><Relationship Target="../media/image10.pn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09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09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11.png" Type="http://schemas.openxmlformats.org/officeDocument/2006/relationships/image" Id="rId3"/><Relationship Target="../media/image12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11.png" Type="http://schemas.openxmlformats.org/officeDocument/2006/relationships/image" Id="rId3"/><Relationship Target="../media/image12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14.png" Type="http://schemas.openxmlformats.org/officeDocument/2006/relationships/image" Id="rId9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13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09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../media/image06.png" Type="http://schemas.openxmlformats.org/officeDocument/2006/relationships/image" Id="rId5"/><Relationship Target="../media/image13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" name="Shape 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20" name="Shape 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21" name="Shape 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22" name="Shape 2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21475" x="4524625"/>
            <a:ext cy="2130299" cx="5644450"/>
          </a:xfrm>
          <a:prstGeom prst="rect">
            <a:avLst/>
          </a:prstGeom>
        </p:spPr>
      </p:pic>
      <p:sp>
        <p:nvSpPr>
          <p:cNvPr id="23" name="Shape 23"/>
          <p:cNvSpPr txBox="1"/>
          <p:nvPr/>
        </p:nvSpPr>
        <p:spPr>
          <a:xfrm>
            <a:off y="2321475" x="4524625"/>
            <a:ext cy="2206499" cx="5720650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18"/>
              </a:spcBef>
              <a:spcAft>
                <a:spcPts val="218"/>
              </a:spcAft>
              <a:buNone/>
            </a:pPr>
            <a:r>
              <a:rPr b="1" sz="3733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FUNDAMENTALS OF USER EXPERIENCE DESIGN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488225" x="4524625"/>
            <a:ext cy="1420200" cx="4779549"/>
          </a:xfrm>
          <a:prstGeom prst="rect">
            <a:avLst/>
          </a:prstGeom>
        </p:spPr>
      </p:pic>
      <p:sp>
        <p:nvSpPr>
          <p:cNvPr id="25" name="Shape 25"/>
          <p:cNvSpPr txBox="1"/>
          <p:nvPr>
            <p:ph idx="1" type="subTitle"/>
          </p:nvPr>
        </p:nvSpPr>
        <p:spPr>
          <a:xfrm>
            <a:off y="4488225" x="4524625"/>
            <a:ext cy="2115149" cx="4855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Lesson 1: What is User Experience?</a:t>
            </a:r>
          </a:p>
          <a:p>
            <a:r>
              <a:t/>
            </a:r>
          </a:p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Sarah Kahn</a:t>
            </a:r>
          </a:p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UX Engineer, Adzerk.com</a:t>
            </a:r>
          </a:p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@aarahkahak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3" name="Shape 10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04" name="Shape 10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05" name="Shape 10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about objects you use with on a daily basis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108" name="Shape 10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711175" x="3251200"/>
            <a:ext cy="4076700" cx="3594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3" name="Shape 1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14" name="Shape 1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15" name="Shape 11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pic>
        <p:nvPicPr>
          <p:cNvPr id="116" name="Shape 11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117" name="Shape 1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1524000" x="3048000"/>
            <a:ext cy="3429000" cx="4572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2" name="Shape 1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23" name="Shape 1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24" name="Shape 12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pic>
        <p:nvPicPr>
          <p:cNvPr id="125" name="Shape 1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126" name="Shape 12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676825" x="508000"/>
            <a:ext cy="6266324" cx="9143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1" name="Shape 1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32" name="Shape 1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33" name="Shape 13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432675" x="473400"/>
            <a:ext cy="1091824" cx="6173600"/>
          </a:xfrm>
          <a:prstGeom prst="rect">
            <a:avLst/>
          </a:prstGeom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y="3432675" x="473400"/>
            <a:ext cy="2469207" cx="624980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sz="32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Websites are just like any other artifact that people need to have interactions with. If it's difficult or unpleasant, they won't come back.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9" name="Shape 1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40" name="Shape 14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41" name="Shape 14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pic>
        <p:nvPicPr>
          <p:cNvPr id="142" name="Shape 14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143" name="Shape 14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81000" x="784000"/>
            <a:ext cy="6857999" cx="85919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8" name="Shape 1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49" name="Shape 14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50" name="Shape 15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pic>
        <p:nvPicPr>
          <p:cNvPr id="151" name="Shape 15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sp>
        <p:nvSpPr>
          <p:cNvPr id="152" name="Shape 152"/>
          <p:cNvSpPr txBox="1"/>
          <p:nvPr/>
        </p:nvSpPr>
        <p:spPr>
          <a:xfrm>
            <a:off y="1905000" x="2540000"/>
            <a:ext cy="1981199" cx="5156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http://tntrailsandbyways.com/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58" name="Shape 1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59" name="Shape 1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pic>
        <p:nvPicPr>
          <p:cNvPr id="160" name="Shape 16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161" name="Shape 16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1524000" x="3048000"/>
            <a:ext cy="3429000" cx="4572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6" name="Shape 16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67" name="Shape 16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68" name="Shape 16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pic>
        <p:nvPicPr>
          <p:cNvPr id="169" name="Shape 16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170" name="Shape 17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81000" x="1756425"/>
            <a:ext cy="6858000" cx="6647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5" name="Shape 1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76" name="Shape 17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77" name="Shape 17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91775" x="508000"/>
            <a:ext cy="1092625" cx="6174275"/>
          </a:xfrm>
          <a:prstGeom prst="rect">
            <a:avLst/>
          </a:prstGeom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y="491775" x="508000"/>
            <a:ext cy="1168824" cx="6250474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sz="32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Your Assignment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778000" x="508000"/>
            <a:ext cy="5028824" cx="9143999"/>
          </a:xfrm>
          <a:prstGeom prst="rect">
            <a:avLst/>
          </a:prstGeom>
        </p:spPr>
      </p:pic>
      <p:sp>
        <p:nvSpPr>
          <p:cNvPr id="180" name="Shape 180"/>
          <p:cNvSpPr txBox="1"/>
          <p:nvPr>
            <p:ph idx="1" type="body"/>
          </p:nvPr>
        </p:nvSpPr>
        <p:spPr>
          <a:xfrm>
            <a:off y="1778000" x="508000"/>
            <a:ext cy="5105025" cx="92202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5496" marL="381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94429"/>
              </a:buClr>
              <a:buSzPct val="167894"/>
              <a:buFont typeface="Arial"/>
              <a:buChar char="•"/>
            </a:pPr>
            <a:r>
              <a:rPr sz="3223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Go to http://www.simpleandusable.com/simplify-this</a:t>
            </a:r>
          </a:p>
          <a:p>
            <a:pPr algn="l" rtl="0" lvl="0" marR="0" indent="-254000" marL="381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Can you do better?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5" name="Shape 18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86" name="Shape 18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87" name="Shape 18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88" name="Shape 18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075675" x="4988950"/>
            <a:ext cy="2130299" cx="4779549"/>
          </a:xfrm>
          <a:prstGeom prst="rect">
            <a:avLst/>
          </a:prstGeom>
        </p:spPr>
      </p:pic>
      <p:sp>
        <p:nvSpPr>
          <p:cNvPr id="189" name="Shape 189"/>
          <p:cNvSpPr txBox="1"/>
          <p:nvPr/>
        </p:nvSpPr>
        <p:spPr>
          <a:xfrm>
            <a:off y="2075675" x="4988950"/>
            <a:ext cy="2206499" cx="4855749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18"/>
              </a:spcBef>
              <a:spcAft>
                <a:spcPts val="218"/>
              </a:spcAft>
              <a:buNone/>
            </a:pPr>
            <a:r>
              <a:rPr b="1" sz="44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NEXT TIME: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242425" x="4988950"/>
            <a:ext cy="1420200" cx="4779549"/>
          </a:xfrm>
          <a:prstGeom prst="rect">
            <a:avLst/>
          </a:prstGeom>
        </p:spPr>
      </p:pic>
      <p:sp>
        <p:nvSpPr>
          <p:cNvPr id="191" name="Shape 191"/>
          <p:cNvSpPr txBox="1"/>
          <p:nvPr>
            <p:ph idx="1" type="subTitle"/>
          </p:nvPr>
        </p:nvSpPr>
        <p:spPr>
          <a:xfrm>
            <a:off y="4242425" x="4988950"/>
            <a:ext cy="1496400" cx="4855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Fundamentals of User Experience Design: Lesson 2: Anatomy of User Experience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31" name="Shape 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32" name="Shape 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93925" x="4479975"/>
            <a:ext cy="3924174" cx="5334049"/>
          </a:xfrm>
          <a:prstGeom prst="rect">
            <a:avLst/>
          </a:prstGeom>
        </p:spPr>
      </p:pic>
      <p:sp>
        <p:nvSpPr>
          <p:cNvPr id="34" name="Shape 34"/>
          <p:cNvSpPr txBox="1"/>
          <p:nvPr>
            <p:ph idx="1" type="body"/>
          </p:nvPr>
        </p:nvSpPr>
        <p:spPr>
          <a:xfrm>
            <a:off y="2393925" x="4479975"/>
            <a:ext cy="4000374" cx="54102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What is User Experience?</a:t>
            </a:r>
          </a:p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Why you should care</a:t>
            </a:r>
          </a:p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How does this apply to websites?</a:t>
            </a:r>
          </a:p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Assignment: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40" name="Shape 4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41" name="Shape 4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42" name="Shape 42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b="1" sz="40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Who are you, anyway?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49" name="Shape 4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50" name="Shape 5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b="1" sz="40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What is User Experience?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432675" x="473400"/>
            <a:ext cy="1091824" cx="6173600"/>
          </a:xfrm>
          <a:prstGeom prst="rect">
            <a:avLst/>
          </a:prstGeom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y="2438400" x="609600"/>
            <a:ext cy="5590625" cx="624980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sz="32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User experience is the way a person feels about using a product, system, or service.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5" name="Shape 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66" name="Shape 6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67" name="Shape 6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432675" x="473400"/>
            <a:ext cy="1091824" cx="6173600"/>
          </a:xfrm>
          <a:prstGeom prst="rect">
            <a:avLst/>
          </a:prstGeom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y="2438400" x="609600"/>
            <a:ext cy="5590625" cx="624980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sz="32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A Brief History 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74" name="Shape 7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75" name="Shape 7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y="6096000" x="81280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early GUI PCs, made popular by Apple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78" name="Shape 7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1422375" x="3454400"/>
            <a:ext cy="3314700" cx="3124200"/>
          </a:xfrm>
          <a:prstGeom prst="rect">
            <a:avLst/>
          </a:prstGeom>
        </p:spPr>
      </p:pic>
      <p:pic>
        <p:nvPicPr>
          <p:cNvPr id="79" name="Shape 79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507975" x="2540000"/>
            <a:ext cy="5489324" cx="4768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4" name="Shape 8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85" name="Shape 8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86" name="Shape 8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b="1" sz="40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Why you should care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3" name="Shape 9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94" name="Shape 9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95" name="Shape 9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about objects you use on a daily basis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98" name="Shape 9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06400" x="2641600"/>
            <a:ext cy="3314700" cx="3124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