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6"/><Relationship Target="../media/image03.png" Type="http://schemas.openxmlformats.org/officeDocument/2006/relationships/image" Id="rId5"/><Relationship Target="../media/image07.png" Type="http://schemas.openxmlformats.org/officeDocument/2006/relationships/image" Id="rId8"/><Relationship Target="../media/image11.pn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14.pn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8.png" Type="http://schemas.openxmlformats.org/officeDocument/2006/relationships/image" Id="rId3"/><Relationship Target="../media/image21.png" Type="http://schemas.openxmlformats.org/officeDocument/2006/relationships/image" Id="rId6"/><Relationship Target="../media/image03.png" Type="http://schemas.openxmlformats.org/officeDocument/2006/relationships/image" Id="rId5"/><Relationship Target="../media/image17.png" Type="http://schemas.openxmlformats.org/officeDocument/2006/relationships/image" Id="rId7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19.png" Type="http://schemas.openxmlformats.org/officeDocument/2006/relationships/image" Id="rId3"/><Relationship Target="../media/image02.png" Type="http://schemas.openxmlformats.org/officeDocument/2006/relationships/image" Id="rId6"/><Relationship Target="../media/image03.png" Type="http://schemas.openxmlformats.org/officeDocument/2006/relationships/image" Id="rId5"/><Relationship Target="../media/image16.png" Type="http://schemas.openxmlformats.org/officeDocument/2006/relationships/image" Id="rId8"/><Relationship Target="../media/image20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0.png" Type="http://schemas.openxmlformats.org/officeDocument/2006/relationships/image" Id="rId3"/><Relationship Target="../media/image04.png" Type="http://schemas.openxmlformats.org/officeDocument/2006/relationships/image" Id="rId6"/><Relationship Target="../media/image03.png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09.pn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13.jp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12.jp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5.png" Type="http://schemas.openxmlformats.org/officeDocument/2006/relationships/image" Id="rId4"/><Relationship Target="../media/image05.png" Type="http://schemas.openxmlformats.org/officeDocument/2006/relationships/image" Id="rId3"/><Relationship Target="../media/image10.png" Type="http://schemas.openxmlformats.org/officeDocument/2006/relationships/image" Id="rId6"/><Relationship Target="../media/image03.png" Type="http://schemas.openxmlformats.org/officeDocument/2006/relationships/image" Id="rId5"/><Relationship Target="../media/image08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" name="Shape 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0" name="Shape 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1" name="Shape 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22" name="Shape 2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21475" x="4524625"/>
            <a:ext cy="2130299" cx="5644450"/>
          </a:xfrm>
          <a:prstGeom prst="rect">
            <a:avLst/>
          </a:prstGeom>
        </p:spPr>
      </p:pic>
      <p:sp>
        <p:nvSpPr>
          <p:cNvPr id="23" name="Shape 23"/>
          <p:cNvSpPr txBox="1"/>
          <p:nvPr/>
        </p:nvSpPr>
        <p:spPr>
          <a:xfrm>
            <a:off y="2321475" x="4524625"/>
            <a:ext cy="2206499" cx="5720650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b="1" sz="3733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FUNDAMENTALS OF USER EXPERIENCE DESIGN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488225" x="4524625"/>
            <a:ext cy="1420200" cx="4779549"/>
          </a:xfrm>
          <a:prstGeom prst="rect">
            <a:avLst/>
          </a:prstGeom>
        </p:spPr>
      </p:pic>
      <p:sp>
        <p:nvSpPr>
          <p:cNvPr id="25" name="Shape 25"/>
          <p:cNvSpPr txBox="1"/>
          <p:nvPr>
            <p:ph idx="1" type="subTitle"/>
          </p:nvPr>
        </p:nvSpPr>
        <p:spPr>
          <a:xfrm>
            <a:off y="4488225" x="4524625"/>
            <a:ext cy="2115149" cx="4855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Lesson 2: The Anatomy of User Experience</a:t>
            </a:r>
          </a:p>
          <a:p>
            <a:r>
              <a:t/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Sarah Kahn</a:t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UX Engineer, Adzerk.com</a:t>
            </a:r>
          </a:p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@aarahkahak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02" name="Shape 10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03" name="Shape 10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 Design is the process of creating a path that takes the user through a series of tasks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106" name="Shape 10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914400" x="2032000"/>
            <a:ext cy="3784600" cx="617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http://groupon.com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17" name="Shape 11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18" name="Shape 1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Separating Visual Design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http://groupon.com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0" name="Shape 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31" name="Shape 1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32" name="Shape 1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91775" x="508000"/>
            <a:ext cy="1092625" cx="6174275"/>
          </a:xfrm>
          <a:prstGeom prst="rect">
            <a:avLst/>
          </a:prstGeom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y="491775" x="508000"/>
            <a:ext cy="1168824" cx="6250474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2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Your Assignment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778000" x="508000"/>
            <a:ext cy="5028824" cx="9143999"/>
          </a:xfrm>
          <a:prstGeom prst="rect">
            <a:avLst/>
          </a:prstGeom>
        </p:spPr>
      </p:pic>
      <p:sp>
        <p:nvSpPr>
          <p:cNvPr id="135" name="Shape 135"/>
          <p:cNvSpPr txBox="1"/>
          <p:nvPr>
            <p:ph idx="1" type="body"/>
          </p:nvPr>
        </p:nvSpPr>
        <p:spPr>
          <a:xfrm>
            <a:off y="1778000" x="508000"/>
            <a:ext cy="5173574" cx="92202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Visit http://msnbc.com</a:t>
            </a:r>
          </a:p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Identify an element of information architecture on this site (hint- navigation menus, breadcrumbs, and page headings are all examples).</a:t>
            </a:r>
          </a:p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Identify an element of interaction design (hint- verbs/action words usually indicate an interaction).</a:t>
            </a:r>
          </a:p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Identify an element of visual design.</a:t>
            </a:r>
          </a:p>
          <a:p>
            <a:pPr algn="l" rtl="0" lvl="0" marR="0" indent="-254000" marL="381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sz="32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Pick one thing you'd do differently, and sketch it out- whether it's reorganizing a navigation menu, or reorganizing a sign-in form, etc.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0" name="Shape 1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1" name="Shape 14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2" name="Shape 14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143" name="Shape 14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075675" x="4988950"/>
            <a:ext cy="2130299" cx="4779549"/>
          </a:xfrm>
          <a:prstGeom prst="rect">
            <a:avLst/>
          </a:prstGeom>
        </p:spPr>
      </p:pic>
      <p:sp>
        <p:nvSpPr>
          <p:cNvPr id="144" name="Shape 144"/>
          <p:cNvSpPr txBox="1"/>
          <p:nvPr/>
        </p:nvSpPr>
        <p:spPr>
          <a:xfrm>
            <a:off y="2075675" x="4988950"/>
            <a:ext cy="2206499" cx="485574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l" marR="0" indent="0" marL="0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b="1" sz="44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NEXT TIME: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242425" x="4988950"/>
            <a:ext cy="1420200" cx="4779549"/>
          </a:xfrm>
          <a:prstGeom prst="rect">
            <a:avLst/>
          </a:prstGeom>
        </p:spPr>
      </p:pic>
      <p:sp>
        <p:nvSpPr>
          <p:cNvPr id="146" name="Shape 146"/>
          <p:cNvSpPr txBox="1"/>
          <p:nvPr>
            <p:ph idx="1" type="subTitle"/>
          </p:nvPr>
        </p:nvSpPr>
        <p:spPr>
          <a:xfrm>
            <a:off y="4242425" x="4988950"/>
            <a:ext cy="1496400" cx="48557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sz="24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Fundamentals of User Experience Design: Lesson 3: Getting Started 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1" name="Shape 3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393925" x="4479975"/>
            <a:ext cy="3924174" cx="5334049"/>
          </a:xfrm>
          <a:prstGeom prst="rect">
            <a:avLst/>
          </a:prstGeom>
        </p:spPr>
      </p:pic>
      <p:sp>
        <p:nvSpPr>
          <p:cNvPr id="34" name="Shape 34"/>
          <p:cNvSpPr txBox="1"/>
          <p:nvPr>
            <p:ph idx="1" type="body"/>
          </p:nvPr>
        </p:nvSpPr>
        <p:spPr>
          <a:xfrm>
            <a:off y="2393925" x="4479975"/>
            <a:ext cy="4000374" cx="54102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Interaction Design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Visual Design</a:t>
            </a:r>
          </a:p>
          <a:p>
            <a:pPr algn="l" rtl="0" lvl="0" marR="0" indent="-215900" marL="381000">
              <a:lnSpc>
                <a:spcPct val="100000"/>
              </a:lnSpc>
              <a:spcBef>
                <a:spcPts val="369"/>
              </a:spcBef>
              <a:spcAft>
                <a:spcPts val="369"/>
              </a:spcAft>
              <a:buClr>
                <a:srgbClr val="494429"/>
              </a:buClr>
              <a:buSzPct val="166666"/>
              <a:buFont typeface="Arial"/>
              <a:buChar char="•"/>
            </a:pPr>
            <a:r>
              <a:rPr b="1" sz="2600" lang="en-US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40" name="Shape 4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42" name="Shape 42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Warning- dry content ahead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44" name="Shape 4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607875" x="2945700"/>
            <a:ext cy="3702024" cx="37048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0" name="Shape 5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1" name="Shape 5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User Experience is broad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59" name="Shape 5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60" name="Shape 6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pic>
        <p:nvPicPr>
          <p:cNvPr id="61" name="Shape 6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62" name="Shape 6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06400" x="2235200"/>
            <a:ext cy="5588000" cx="5588000"/>
          </a:xfrm>
          <a:prstGeom prst="rect">
            <a:avLst/>
          </a:prstGeom>
        </p:spPr>
      </p:pic>
      <p:sp>
        <p:nvSpPr>
          <p:cNvPr id="63" name="Shape 63"/>
          <p:cNvSpPr txBox="1"/>
          <p:nvPr/>
        </p:nvSpPr>
        <p:spPr>
          <a:xfrm>
            <a:off y="5994375" x="1219200"/>
            <a:ext cy="1804649" cx="79905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Experience Honeycomb, by Peter Morville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69" name="Shape 6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70" name="Shape 7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What is Information Architecture?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78" name="Shape 7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79" name="Shape 7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y="5079975" x="787775"/>
            <a:ext cy="1215824" cx="91404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Three Circles of Information Architecture, by Peter Morville</a:t>
            </a:r>
          </a:p>
          <a:p>
            <a:r>
              <a:t/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  <p:pic>
        <p:nvPicPr>
          <p:cNvPr id="82" name="Shape 8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507975" x="2946400"/>
            <a:ext cy="4328350" cx="43181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http://www.yahoo.com/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93" name="Shape 9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0" x="0"/>
            <a:ext cy="7620000" cx="10160000"/>
          </a:xfrm>
          <a:prstGeom prst="rect">
            <a:avLst/>
          </a:prstGeom>
        </p:spPr>
      </p:pic>
      <p:pic>
        <p:nvPicPr>
          <p:cNvPr id="94" name="Shape 9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6350" x="802550"/>
            <a:ext cy="802500" cx="8635999"/>
          </a:xfrm>
          <a:prstGeom prst="rect">
            <a:avLst/>
          </a:prstGeom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y="5086350" x="802550"/>
            <a:ext cy="878699" cx="87121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b="1" sz="4000" lang="en-US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What is Interaction Design?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5888875" x="802550"/>
            <a:ext cy="472024" cx="8635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